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4" r:id="rId1"/>
  </p:sldMasterIdLst>
  <p:notesMasterIdLst>
    <p:notesMasterId r:id="rId84"/>
  </p:notesMasterIdLst>
  <p:handoutMasterIdLst>
    <p:handoutMasterId r:id="rId85"/>
  </p:handoutMasterIdLst>
  <p:sldIdLst>
    <p:sldId id="627" r:id="rId2"/>
    <p:sldId id="257" r:id="rId3"/>
    <p:sldId id="258" r:id="rId4"/>
    <p:sldId id="267" r:id="rId5"/>
    <p:sldId id="262" r:id="rId6"/>
    <p:sldId id="442" r:id="rId7"/>
    <p:sldId id="443" r:id="rId8"/>
    <p:sldId id="559" r:id="rId9"/>
    <p:sldId id="445" r:id="rId10"/>
    <p:sldId id="657" r:id="rId11"/>
    <p:sldId id="561" r:id="rId12"/>
    <p:sldId id="628" r:id="rId13"/>
    <p:sldId id="564" r:id="rId14"/>
    <p:sldId id="567" r:id="rId15"/>
    <p:sldId id="569" r:id="rId16"/>
    <p:sldId id="570" r:id="rId17"/>
    <p:sldId id="571" r:id="rId18"/>
    <p:sldId id="572" r:id="rId19"/>
    <p:sldId id="573" r:id="rId20"/>
    <p:sldId id="574" r:id="rId21"/>
    <p:sldId id="576" r:id="rId22"/>
    <p:sldId id="635" r:id="rId23"/>
    <p:sldId id="636" r:id="rId24"/>
    <p:sldId id="637" r:id="rId25"/>
    <p:sldId id="638" r:id="rId26"/>
    <p:sldId id="639" r:id="rId27"/>
    <p:sldId id="640" r:id="rId28"/>
    <p:sldId id="591" r:id="rId29"/>
    <p:sldId id="592" r:id="rId30"/>
    <p:sldId id="585" r:id="rId31"/>
    <p:sldId id="586" r:id="rId32"/>
    <p:sldId id="641" r:id="rId33"/>
    <p:sldId id="587" r:id="rId34"/>
    <p:sldId id="602" r:id="rId35"/>
    <p:sldId id="594" r:id="rId36"/>
    <p:sldId id="595" r:id="rId37"/>
    <p:sldId id="596" r:id="rId38"/>
    <p:sldId id="597" r:id="rId39"/>
    <p:sldId id="598" r:id="rId40"/>
    <p:sldId id="599" r:id="rId41"/>
    <p:sldId id="601" r:id="rId42"/>
    <p:sldId id="623" r:id="rId43"/>
    <p:sldId id="603" r:id="rId44"/>
    <p:sldId id="604" r:id="rId45"/>
    <p:sldId id="605" r:id="rId46"/>
    <p:sldId id="607" r:id="rId47"/>
    <p:sldId id="606" r:id="rId48"/>
    <p:sldId id="643" r:id="rId49"/>
    <p:sldId id="624" r:id="rId50"/>
    <p:sldId id="611" r:id="rId51"/>
    <p:sldId id="612" r:id="rId52"/>
    <p:sldId id="614" r:id="rId53"/>
    <p:sldId id="615" r:id="rId54"/>
    <p:sldId id="616" r:id="rId55"/>
    <p:sldId id="625" r:id="rId56"/>
    <p:sldId id="617" r:id="rId57"/>
    <p:sldId id="618" r:id="rId58"/>
    <p:sldId id="619" r:id="rId59"/>
    <p:sldId id="644" r:id="rId60"/>
    <p:sldId id="645" r:id="rId61"/>
    <p:sldId id="646" r:id="rId62"/>
    <p:sldId id="647" r:id="rId63"/>
    <p:sldId id="633" r:id="rId64"/>
    <p:sldId id="649" r:id="rId65"/>
    <p:sldId id="650" r:id="rId66"/>
    <p:sldId id="652" r:id="rId67"/>
    <p:sldId id="653" r:id="rId68"/>
    <p:sldId id="654" r:id="rId69"/>
    <p:sldId id="655" r:id="rId70"/>
    <p:sldId id="656" r:id="rId71"/>
    <p:sldId id="648" r:id="rId72"/>
    <p:sldId id="658" r:id="rId73"/>
    <p:sldId id="259" r:id="rId74"/>
    <p:sldId id="260" r:id="rId75"/>
    <p:sldId id="263" r:id="rId76"/>
    <p:sldId id="264" r:id="rId77"/>
    <p:sldId id="265" r:id="rId78"/>
    <p:sldId id="269" r:id="rId79"/>
    <p:sldId id="271" r:id="rId80"/>
    <p:sldId id="270" r:id="rId81"/>
    <p:sldId id="272" r:id="rId82"/>
    <p:sldId id="268" r:id="rId83"/>
  </p:sldIdLst>
  <p:sldSz cx="9144000" cy="6858000" type="screen4x3"/>
  <p:notesSz cx="10234613" cy="70993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楷体_GB2312"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楷体_GB2312"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楷体_GB2312"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楷体_GB2312"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00"/>
    <a:srgbClr val="336600"/>
    <a:srgbClr val="008000"/>
    <a:srgbClr val="CCFFCC"/>
    <a:srgbClr val="FFFFCC"/>
    <a:srgbClr val="FF00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89388" autoAdjust="0"/>
  </p:normalViewPr>
  <p:slideViewPr>
    <p:cSldViewPr>
      <p:cViewPr varScale="1">
        <p:scale>
          <a:sx n="75" d="100"/>
          <a:sy n="75" d="100"/>
        </p:scale>
        <p:origin x="163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696FFE6F-6A9C-68CE-2B7D-B0F91F84C09F}"/>
              </a:ext>
            </a:extLst>
          </p:cNvPr>
          <p:cNvSpPr>
            <a:spLocks noGrp="1" noChangeArrowheads="1"/>
          </p:cNvSpPr>
          <p:nvPr>
            <p:ph type="hdr" sz="quarter"/>
          </p:nvPr>
        </p:nvSpPr>
        <p:spPr bwMode="auto">
          <a:xfrm>
            <a:off x="0" y="0"/>
            <a:ext cx="4435475" cy="354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367619" name="Rectangle 3">
            <a:extLst>
              <a:ext uri="{FF2B5EF4-FFF2-40B4-BE49-F238E27FC236}">
                <a16:creationId xmlns:a16="http://schemas.microsoft.com/office/drawing/2014/main" id="{DE47196E-C216-ED29-06E3-014AC22C09EA}"/>
              </a:ext>
            </a:extLst>
          </p:cNvPr>
          <p:cNvSpPr>
            <a:spLocks noGrp="1" noChangeArrowheads="1"/>
          </p:cNvSpPr>
          <p:nvPr>
            <p:ph type="dt" sz="quarter" idx="1"/>
          </p:nvPr>
        </p:nvSpPr>
        <p:spPr bwMode="auto">
          <a:xfrm>
            <a:off x="5797550" y="0"/>
            <a:ext cx="4435475" cy="354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367620" name="Rectangle 4">
            <a:extLst>
              <a:ext uri="{FF2B5EF4-FFF2-40B4-BE49-F238E27FC236}">
                <a16:creationId xmlns:a16="http://schemas.microsoft.com/office/drawing/2014/main" id="{94C62206-06AC-8442-C86E-DF42376108E4}"/>
              </a:ext>
            </a:extLst>
          </p:cNvPr>
          <p:cNvSpPr>
            <a:spLocks noGrp="1" noChangeArrowheads="1"/>
          </p:cNvSpPr>
          <p:nvPr>
            <p:ph type="ftr" sz="quarter" idx="2"/>
          </p:nvPr>
        </p:nvSpPr>
        <p:spPr bwMode="auto">
          <a:xfrm>
            <a:off x="0" y="6743700"/>
            <a:ext cx="4435475" cy="354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367621" name="Rectangle 5">
            <a:extLst>
              <a:ext uri="{FF2B5EF4-FFF2-40B4-BE49-F238E27FC236}">
                <a16:creationId xmlns:a16="http://schemas.microsoft.com/office/drawing/2014/main" id="{4B9908D3-FEF6-539E-699A-018038B859B5}"/>
              </a:ext>
            </a:extLst>
          </p:cNvPr>
          <p:cNvSpPr>
            <a:spLocks noGrp="1" noChangeArrowheads="1"/>
          </p:cNvSpPr>
          <p:nvPr>
            <p:ph type="sldNum" sz="quarter" idx="3"/>
          </p:nvPr>
        </p:nvSpPr>
        <p:spPr bwMode="auto">
          <a:xfrm>
            <a:off x="5797550" y="6743700"/>
            <a:ext cx="4435475" cy="354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64D40FD-EF25-4FDC-9385-3053506374A3}"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784F283F-E5F6-532C-044F-74EE568A1777}"/>
              </a:ext>
            </a:extLst>
          </p:cNvPr>
          <p:cNvSpPr>
            <a:spLocks noGrp="1" noChangeArrowheads="1"/>
          </p:cNvSpPr>
          <p:nvPr>
            <p:ph type="hdr" sz="quarter"/>
          </p:nvPr>
        </p:nvSpPr>
        <p:spPr bwMode="auto">
          <a:xfrm>
            <a:off x="0" y="0"/>
            <a:ext cx="4435475" cy="354013"/>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68611" name="Rectangle 3">
            <a:extLst>
              <a:ext uri="{FF2B5EF4-FFF2-40B4-BE49-F238E27FC236}">
                <a16:creationId xmlns:a16="http://schemas.microsoft.com/office/drawing/2014/main" id="{FB7C29BA-AD17-0D52-C155-D6E289D3CBEB}"/>
              </a:ext>
            </a:extLst>
          </p:cNvPr>
          <p:cNvSpPr>
            <a:spLocks noGrp="1" noChangeArrowheads="1"/>
          </p:cNvSpPr>
          <p:nvPr>
            <p:ph type="dt" idx="1"/>
          </p:nvPr>
        </p:nvSpPr>
        <p:spPr bwMode="auto">
          <a:xfrm>
            <a:off x="5797550" y="0"/>
            <a:ext cx="4435475" cy="354013"/>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pPr>
              <a:defRPr/>
            </a:pPr>
            <a:endParaRPr lang="en-US" altLang="zh-CN"/>
          </a:p>
        </p:txBody>
      </p:sp>
      <p:sp>
        <p:nvSpPr>
          <p:cNvPr id="12292" name="Rectangle 4">
            <a:extLst>
              <a:ext uri="{FF2B5EF4-FFF2-40B4-BE49-F238E27FC236}">
                <a16:creationId xmlns:a16="http://schemas.microsoft.com/office/drawing/2014/main" id="{757756BF-6A42-9582-9979-91261EA8196C}"/>
              </a:ext>
            </a:extLst>
          </p:cNvPr>
          <p:cNvSpPr>
            <a:spLocks noGrp="1" noRot="1" noChangeAspect="1" noChangeArrowheads="1" noTextEdit="1"/>
          </p:cNvSpPr>
          <p:nvPr>
            <p:ph type="sldImg" idx="2"/>
          </p:nvPr>
        </p:nvSpPr>
        <p:spPr bwMode="auto">
          <a:xfrm>
            <a:off x="3343275" y="533400"/>
            <a:ext cx="3548063" cy="2660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5">
            <a:extLst>
              <a:ext uri="{FF2B5EF4-FFF2-40B4-BE49-F238E27FC236}">
                <a16:creationId xmlns:a16="http://schemas.microsoft.com/office/drawing/2014/main" id="{C494687C-5280-775D-0EEA-5484C82EC07A}"/>
              </a:ext>
            </a:extLst>
          </p:cNvPr>
          <p:cNvSpPr>
            <a:spLocks noGrp="1" noChangeArrowheads="1"/>
          </p:cNvSpPr>
          <p:nvPr>
            <p:ph type="body" sz="quarter" idx="3"/>
          </p:nvPr>
        </p:nvSpPr>
        <p:spPr bwMode="auto">
          <a:xfrm>
            <a:off x="1022350" y="3371850"/>
            <a:ext cx="8189913" cy="3194050"/>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8614" name="Rectangle 6">
            <a:extLst>
              <a:ext uri="{FF2B5EF4-FFF2-40B4-BE49-F238E27FC236}">
                <a16:creationId xmlns:a16="http://schemas.microsoft.com/office/drawing/2014/main" id="{6F6132C3-0313-BF72-3EBF-C21091C6DE3B}"/>
              </a:ext>
            </a:extLst>
          </p:cNvPr>
          <p:cNvSpPr>
            <a:spLocks noGrp="1" noChangeArrowheads="1"/>
          </p:cNvSpPr>
          <p:nvPr>
            <p:ph type="ftr" sz="quarter" idx="4"/>
          </p:nvPr>
        </p:nvSpPr>
        <p:spPr bwMode="auto">
          <a:xfrm>
            <a:off x="0" y="6743700"/>
            <a:ext cx="4435475" cy="354013"/>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68615" name="Rectangle 7">
            <a:extLst>
              <a:ext uri="{FF2B5EF4-FFF2-40B4-BE49-F238E27FC236}">
                <a16:creationId xmlns:a16="http://schemas.microsoft.com/office/drawing/2014/main" id="{7CD17161-00F9-D96B-BEF1-BDEE220AC653}"/>
              </a:ext>
            </a:extLst>
          </p:cNvPr>
          <p:cNvSpPr>
            <a:spLocks noGrp="1" noChangeArrowheads="1"/>
          </p:cNvSpPr>
          <p:nvPr>
            <p:ph type="sldNum" sz="quarter" idx="5"/>
          </p:nvPr>
        </p:nvSpPr>
        <p:spPr bwMode="auto">
          <a:xfrm>
            <a:off x="5797550" y="6743700"/>
            <a:ext cx="4435475" cy="354013"/>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06EA9207-D4BA-49E1-B0B4-B95F419D517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楷体_GB2312" pitchFamily="49"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楷体_GB2312" pitchFamily="49"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楷体_GB2312" pitchFamily="49"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楷体_GB2312" pitchFamily="49"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楷体_GB2312"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13733AF8-988A-E182-4AB9-3F7C53477623}"/>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2AA38C4F-5E27-BA85-B9A8-72AE80FAC6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50E2E785-158F-E249-1B94-2A03BFCBB8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40FFFE6D-E372-4EAF-93E5-0E21EF7B96C2}" type="slidenum">
              <a:rPr lang="en-US" altLang="zh-CN" smtClean="0"/>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70BBA5BC-A327-390A-72A3-BADB23DE3006}"/>
              </a:ext>
            </a:extLst>
          </p:cNvPr>
          <p:cNvSpPr>
            <a:spLocks noGrp="1" noRot="1" noChangeAspect="1" noChangeArrowheads="1" noTextEdit="1"/>
          </p:cNvSpPr>
          <p:nvPr>
            <p:ph type="sldImg"/>
          </p:nvPr>
        </p:nvSpPr>
        <p:spPr>
          <a:ln/>
        </p:spPr>
      </p:sp>
      <p:sp>
        <p:nvSpPr>
          <p:cNvPr id="62467" name="备注占位符 2">
            <a:extLst>
              <a:ext uri="{FF2B5EF4-FFF2-40B4-BE49-F238E27FC236}">
                <a16:creationId xmlns:a16="http://schemas.microsoft.com/office/drawing/2014/main" id="{C379CB04-4669-D608-17B9-220A4EBCAA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一个原胞的平均库仑能：一个原胞包括一正一负两个离子，所以把之前的</a:t>
            </a:r>
            <a:r>
              <a:rPr lang="en-US" altLang="zh-CN">
                <a:latin typeface="Arial" panose="020B0604020202020204" pitchFamily="34" charset="0"/>
              </a:rPr>
              <a:t>1/2</a:t>
            </a:r>
            <a:r>
              <a:rPr lang="zh-CN" altLang="en-US">
                <a:latin typeface="Arial" panose="020B0604020202020204" pitchFamily="34" charset="0"/>
              </a:rPr>
              <a:t>系数乘以</a:t>
            </a:r>
            <a:r>
              <a:rPr lang="en-US" altLang="zh-CN">
                <a:latin typeface="Arial" panose="020B0604020202020204" pitchFamily="34" charset="0"/>
              </a:rPr>
              <a:t>2</a:t>
            </a:r>
            <a:r>
              <a:rPr lang="zh-CN" altLang="en-US">
                <a:latin typeface="Arial" panose="020B0604020202020204" pitchFamily="34" charset="0"/>
              </a:rPr>
              <a:t>即可</a:t>
            </a:r>
          </a:p>
        </p:txBody>
      </p:sp>
      <p:sp>
        <p:nvSpPr>
          <p:cNvPr id="62468" name="灯片编号占位符 3">
            <a:extLst>
              <a:ext uri="{FF2B5EF4-FFF2-40B4-BE49-F238E27FC236}">
                <a16:creationId xmlns:a16="http://schemas.microsoft.com/office/drawing/2014/main" id="{DAA7DC6A-93AE-F881-7C03-B28EE1C656F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2EE7DE59-F24B-4AC0-9317-DEA220519634}" type="slidenum">
              <a:rPr lang="en-US" altLang="zh-CN" smtClean="0"/>
              <a:pPr/>
              <a:t>38</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18C740A6-00E8-B2AC-27C5-6AAD27886BD1}"/>
              </a:ext>
            </a:extLst>
          </p:cNvPr>
          <p:cNvSpPr>
            <a:spLocks noGrp="1" noRot="1" noChangeAspect="1" noChangeArrowheads="1" noTextEdit="1"/>
          </p:cNvSpPr>
          <p:nvPr>
            <p:ph type="sldImg"/>
          </p:nvPr>
        </p:nvSpPr>
        <p:spPr>
          <a:ln/>
        </p:spPr>
      </p:sp>
      <p:sp>
        <p:nvSpPr>
          <p:cNvPr id="65539" name="备注占位符 2">
            <a:extLst>
              <a:ext uri="{FF2B5EF4-FFF2-40B4-BE49-F238E27FC236}">
                <a16:creationId xmlns:a16="http://schemas.microsoft.com/office/drawing/2014/main" id="{87A395BB-DB51-DD1E-90AE-DF436ED6FE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5540" name="灯片编号占位符 3">
            <a:extLst>
              <a:ext uri="{FF2B5EF4-FFF2-40B4-BE49-F238E27FC236}">
                <a16:creationId xmlns:a16="http://schemas.microsoft.com/office/drawing/2014/main" id="{939BEC11-75CA-CA37-FC9C-04CA345A3B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DFCB0A7D-FC3B-4310-A012-75F60F9FD5B3}" type="slidenum">
              <a:rPr lang="en-US" altLang="zh-CN" smtClean="0"/>
              <a:pPr/>
              <a:t>40</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B6D7887C-AAF7-BD36-13A0-748FD726F80D}"/>
              </a:ext>
            </a:extLst>
          </p:cNvPr>
          <p:cNvSpPr>
            <a:spLocks noGrp="1" noRot="1" noChangeAspect="1" noChangeArrowheads="1" noTextEdit="1"/>
          </p:cNvSpPr>
          <p:nvPr>
            <p:ph type="sldImg"/>
          </p:nvPr>
        </p:nvSpPr>
        <p:spPr>
          <a:ln/>
        </p:spPr>
      </p:sp>
      <p:sp>
        <p:nvSpPr>
          <p:cNvPr id="80899" name="备注占位符 2">
            <a:extLst>
              <a:ext uri="{FF2B5EF4-FFF2-40B4-BE49-F238E27FC236}">
                <a16:creationId xmlns:a16="http://schemas.microsoft.com/office/drawing/2014/main" id="{DD3A91CC-839C-469A-01D3-4B6949309F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上图中的</a:t>
            </a:r>
            <a:r>
              <a:rPr lang="en-US" altLang="zh-CN">
                <a:latin typeface="Arial" panose="020B0604020202020204" pitchFamily="34" charset="0"/>
              </a:rPr>
              <a:t>+</a:t>
            </a:r>
            <a:r>
              <a:rPr lang="zh-CN" altLang="en-US">
                <a:latin typeface="Arial" panose="020B0604020202020204" pitchFamily="34" charset="0"/>
              </a:rPr>
              <a:t>号表示对结合做出正贡献（即吸引作用），</a:t>
            </a:r>
            <a:r>
              <a:rPr lang="en-US" altLang="zh-CN">
                <a:latin typeface="Arial" panose="020B0604020202020204" pitchFamily="34" charset="0"/>
              </a:rPr>
              <a:t>-</a:t>
            </a:r>
            <a:r>
              <a:rPr lang="zh-CN" altLang="en-US">
                <a:latin typeface="Arial" panose="020B0604020202020204" pitchFamily="34" charset="0"/>
              </a:rPr>
              <a:t>号表示对结合做出负贡献（即排斥作用），而我们前面表示吸引能时用负号，表示排斥能时用正号，注意区分。</a:t>
            </a:r>
            <a:endParaRPr lang="en-US" altLang="zh-CN">
              <a:latin typeface="Arial" panose="020B0604020202020204" pitchFamily="34" charset="0"/>
            </a:endParaRPr>
          </a:p>
          <a:p>
            <a:r>
              <a:rPr lang="zh-CN" altLang="en-US">
                <a:latin typeface="Arial" panose="020B0604020202020204" pitchFamily="34" charset="0"/>
              </a:rPr>
              <a:t>对共价键而言：库仑相互作用是指原子核（离子实）之间的库仑排斥，所以是负贡献；交换势是指原子核对交叠电子的吸引，是正贡献；杂化轨道形成本身是需要额外的能量的，所以是负贡献，但交换势吸引足以补偿这部分能量</a:t>
            </a:r>
            <a:endParaRPr lang="en-US" altLang="zh-CN">
              <a:latin typeface="Arial" panose="020B0604020202020204" pitchFamily="34" charset="0"/>
            </a:endParaRPr>
          </a:p>
          <a:p>
            <a:r>
              <a:rPr lang="zh-CN" altLang="en-US">
                <a:latin typeface="Arial" panose="020B0604020202020204" pitchFamily="34" charset="0"/>
              </a:rPr>
              <a:t>对离子键而言：库仑相互作用是指原子核（离子实）之间的库仑吸引，所以是正贡献；交换势是指内层电子的交叠导致泡利不相容定理引起的排斥，是负贡献</a:t>
            </a:r>
            <a:r>
              <a:rPr lang="en-US" altLang="zh-CN">
                <a:latin typeface="Arial" panose="020B0604020202020204" pitchFamily="34" charset="0"/>
              </a:rPr>
              <a:t>,</a:t>
            </a:r>
            <a:r>
              <a:rPr lang="zh-CN" altLang="en-US">
                <a:latin typeface="Arial" panose="020B0604020202020204" pitchFamily="34" charset="0"/>
              </a:rPr>
              <a:t>和第</a:t>
            </a:r>
            <a:r>
              <a:rPr lang="en-US" altLang="zh-CN">
                <a:latin typeface="Arial" panose="020B0604020202020204" pitchFamily="34" charset="0"/>
              </a:rPr>
              <a:t>28</a:t>
            </a:r>
            <a:r>
              <a:rPr lang="zh-CN" altLang="en-US">
                <a:latin typeface="Arial" panose="020B0604020202020204" pitchFamily="34" charset="0"/>
              </a:rPr>
              <a:t>页的交换排斥对应</a:t>
            </a:r>
            <a:endParaRPr lang="en-US" altLang="zh-CN">
              <a:latin typeface="Arial" panose="020B0604020202020204" pitchFamily="34" charset="0"/>
            </a:endParaRPr>
          </a:p>
          <a:p>
            <a:r>
              <a:rPr lang="zh-CN" altLang="en-US">
                <a:latin typeface="Arial" panose="020B0604020202020204" pitchFamily="34" charset="0"/>
              </a:rPr>
              <a:t>对金属键而言：库仑相互作用是指原子核与原子核之间，电子与电子之间的排斥，所以是负贡献；交换势是指原子核对共有化运动的电子（可以看作是所有的价电子交叠在一起）的库仑吸引，所以是正贡献，注意和前面库仑相互作用的区别；动能是指金属中电子的动能跟自由原子比平均来看变小了，所以是正贡献，此处涉及后面要讲的金属自由电子论的知识。</a:t>
            </a:r>
            <a:endParaRPr lang="en-US" altLang="zh-CN">
              <a:latin typeface="Arial" panose="020B0604020202020204" pitchFamily="34" charset="0"/>
            </a:endParaRPr>
          </a:p>
          <a:p>
            <a:endParaRPr lang="en-US" altLang="zh-CN">
              <a:latin typeface="Arial" panose="020B0604020202020204" pitchFamily="34" charset="0"/>
            </a:endParaRPr>
          </a:p>
          <a:p>
            <a:endParaRPr lang="en-US" altLang="zh-CN">
              <a:latin typeface="Arial" panose="020B0604020202020204" pitchFamily="34" charset="0"/>
            </a:endParaRPr>
          </a:p>
          <a:p>
            <a:endParaRPr lang="zh-CN" altLang="en-US">
              <a:latin typeface="Arial" panose="020B0604020202020204" pitchFamily="34" charset="0"/>
            </a:endParaRPr>
          </a:p>
        </p:txBody>
      </p:sp>
      <p:sp>
        <p:nvSpPr>
          <p:cNvPr id="80900" name="灯片编号占位符 3">
            <a:extLst>
              <a:ext uri="{FF2B5EF4-FFF2-40B4-BE49-F238E27FC236}">
                <a16:creationId xmlns:a16="http://schemas.microsoft.com/office/drawing/2014/main" id="{A64E6BD2-4C8F-2D2F-FCB8-09948110F09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8E974C1E-02AD-4FAE-A6E8-63A33AD94F32}" type="slidenum">
              <a:rPr lang="en-US" altLang="zh-CN" smtClean="0"/>
              <a:pPr/>
              <a:t>54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5CE1848D-941B-60F1-6130-576527B71FD6}"/>
              </a:ext>
            </a:extLst>
          </p:cNvPr>
          <p:cNvSpPr>
            <a:spLocks noGrp="1" noRot="1" noChangeAspect="1" noChangeArrowheads="1" noTextEdit="1"/>
          </p:cNvSpPr>
          <p:nvPr>
            <p:ph type="sldImg"/>
          </p:nvPr>
        </p:nvSpPr>
        <p:spPr>
          <a:ln/>
        </p:spPr>
      </p:sp>
      <p:sp>
        <p:nvSpPr>
          <p:cNvPr id="22531" name="备注占位符 2">
            <a:extLst>
              <a:ext uri="{FF2B5EF4-FFF2-40B4-BE49-F238E27FC236}">
                <a16:creationId xmlns:a16="http://schemas.microsoft.com/office/drawing/2014/main" id="{33DE54FC-DDD6-3D85-ED21-00E43B2B16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2532" name="灯片编号占位符 3">
            <a:extLst>
              <a:ext uri="{FF2B5EF4-FFF2-40B4-BE49-F238E27FC236}">
                <a16:creationId xmlns:a16="http://schemas.microsoft.com/office/drawing/2014/main" id="{B7E8A43F-5D66-CFE5-E86A-74734B46B9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198FC8A1-1D81-48BA-AF5E-169021266471}" type="slidenum">
              <a:rPr lang="en-US" altLang="zh-CN" smtClean="0"/>
              <a:pPr/>
              <a:t>7</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51E33615-6FD5-9A09-2A57-1F6F84F8AAA4}"/>
              </a:ext>
            </a:extLst>
          </p:cNvPr>
          <p:cNvSpPr>
            <a:spLocks noGrp="1" noRot="1" noChangeAspect="1" noChangeArrowheads="1" noTextEdit="1"/>
          </p:cNvSpPr>
          <p:nvPr>
            <p:ph type="sldImg"/>
          </p:nvPr>
        </p:nvSpPr>
        <p:spPr>
          <a:ln/>
        </p:spPr>
      </p:sp>
      <p:sp>
        <p:nvSpPr>
          <p:cNvPr id="24579" name="备注占位符 2">
            <a:extLst>
              <a:ext uri="{FF2B5EF4-FFF2-40B4-BE49-F238E27FC236}">
                <a16:creationId xmlns:a16="http://schemas.microsoft.com/office/drawing/2014/main" id="{152BE3AF-FE1E-9F0D-8117-5FA51F9DA1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4580" name="灯片编号占位符 3">
            <a:extLst>
              <a:ext uri="{FF2B5EF4-FFF2-40B4-BE49-F238E27FC236}">
                <a16:creationId xmlns:a16="http://schemas.microsoft.com/office/drawing/2014/main" id="{B3AD338A-867C-9F8C-80B3-95E88E4717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5898A1D9-D6C8-44CE-87C9-3158AFDCD1CA}" type="slidenum">
              <a:rPr lang="en-US" altLang="zh-CN" smtClean="0"/>
              <a:pPr/>
              <a:t>8</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3963B971-E11E-3C1B-90AC-9483EB568F73}"/>
              </a:ext>
            </a:extLst>
          </p:cNvPr>
          <p:cNvSpPr>
            <a:spLocks noGrp="1" noRot="1" noChangeAspect="1" noChangeArrowheads="1" noTextEdit="1"/>
          </p:cNvSpPr>
          <p:nvPr>
            <p:ph type="sldImg"/>
          </p:nvPr>
        </p:nvSpPr>
        <p:spPr>
          <a:ln/>
        </p:spPr>
      </p:sp>
      <p:sp>
        <p:nvSpPr>
          <p:cNvPr id="26627" name="备注占位符 2">
            <a:extLst>
              <a:ext uri="{FF2B5EF4-FFF2-40B4-BE49-F238E27FC236}">
                <a16:creationId xmlns:a16="http://schemas.microsoft.com/office/drawing/2014/main" id="{56374CAA-A7CD-0B07-8F1E-A8543124A1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26628" name="灯片编号占位符 3">
            <a:extLst>
              <a:ext uri="{FF2B5EF4-FFF2-40B4-BE49-F238E27FC236}">
                <a16:creationId xmlns:a16="http://schemas.microsoft.com/office/drawing/2014/main" id="{ED8E9F81-DABC-9ABA-3CD8-CAEBD40F68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EEAFAE0F-69E2-4AF1-ADA8-E94DC2D64D56}" type="slidenum">
              <a:rPr lang="en-US" altLang="zh-CN" smtClean="0"/>
              <a:pPr/>
              <a:t>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FD90E446-0526-514B-A463-27164FECB153}"/>
              </a:ext>
            </a:extLst>
          </p:cNvPr>
          <p:cNvSpPr>
            <a:spLocks noGrp="1" noRot="1" noChangeAspect="1" noChangeArrowheads="1" noTextEdit="1"/>
          </p:cNvSpPr>
          <p:nvPr>
            <p:ph type="sldImg"/>
          </p:nvPr>
        </p:nvSpPr>
        <p:spPr>
          <a:ln/>
        </p:spPr>
      </p:sp>
      <p:sp>
        <p:nvSpPr>
          <p:cNvPr id="38915" name="备注占位符 2">
            <a:extLst>
              <a:ext uri="{FF2B5EF4-FFF2-40B4-BE49-F238E27FC236}">
                <a16:creationId xmlns:a16="http://schemas.microsoft.com/office/drawing/2014/main" id="{69C0F463-FA76-71C6-05AD-3DAEC7A62B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8916" name="灯片编号占位符 3">
            <a:extLst>
              <a:ext uri="{FF2B5EF4-FFF2-40B4-BE49-F238E27FC236}">
                <a16:creationId xmlns:a16="http://schemas.microsoft.com/office/drawing/2014/main" id="{B08ED32D-25C9-B34B-660E-C03BC0CEB3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45BE45F8-D468-43D3-BD74-DFE3B4369FB3}" type="slidenum">
              <a:rPr lang="en-US" altLang="zh-CN" smtClean="0"/>
              <a:pPr/>
              <a:t>20</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影像版面配置區 1">
            <a:extLst>
              <a:ext uri="{FF2B5EF4-FFF2-40B4-BE49-F238E27FC236}">
                <a16:creationId xmlns:a16="http://schemas.microsoft.com/office/drawing/2014/main" id="{0A763F00-F491-0A6B-079E-8886AD99EA32}"/>
              </a:ext>
            </a:extLst>
          </p:cNvPr>
          <p:cNvSpPr>
            <a:spLocks noGrp="1" noRot="1" noChangeAspect="1" noChangeArrowheads="1" noTextEdit="1"/>
          </p:cNvSpPr>
          <p:nvPr>
            <p:ph type="sldImg"/>
          </p:nvPr>
        </p:nvSpPr>
        <p:spPr>
          <a:ln/>
        </p:spPr>
      </p:sp>
      <p:sp>
        <p:nvSpPr>
          <p:cNvPr id="43011" name="備忘稿版面配置區 2">
            <a:extLst>
              <a:ext uri="{FF2B5EF4-FFF2-40B4-BE49-F238E27FC236}">
                <a16:creationId xmlns:a16="http://schemas.microsoft.com/office/drawing/2014/main" id="{D9F98522-6E45-B86C-110D-958D006192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latin typeface="Cambria Math" panose="02040503050406030204" pitchFamily="18" charset="0"/>
              </a:rPr>
              <a:t>𝐻_𝑎𝑎=∫1▒〖𝜑_𝐴^∗ (−ℏ^2/2𝑚 ∇^2−𝑒^2/(4𝜋𝜀_0 𝑟_𝑎 )−𝑒^2/(4𝜋𝜀_0 𝑟_𝑏 )) 𝜑_𝐴 𝑑𝑉〗=∫1▒〖𝜑_𝐴^∗ (𝜀_𝐴−𝑒^2/(4𝜋𝜀_0 𝑟_𝑏 )) 𝜑_𝐴 𝑑𝑉〗=𝜀_𝐴−𝑒^2/(4𝜋𝜀_0 ) ∫1▒〖|𝜑_𝐴 |^2/𝑟_𝑏  𝑑𝑉〗</a:t>
            </a:r>
            <a:endParaRPr lang="en-US" altLang="zh-TW">
              <a:latin typeface="Arial" panose="020B0604020202020204" pitchFamily="34" charset="0"/>
            </a:endParaRPr>
          </a:p>
          <a:p>
            <a:endParaRPr lang="zh-TW" altLang="en-US">
              <a:latin typeface="Arial" panose="020B0604020202020204" pitchFamily="34" charset="0"/>
            </a:endParaRPr>
          </a:p>
          <a:p>
            <a:endParaRPr lang="zh-TW" altLang="en-US">
              <a:latin typeface="Arial" panose="020B0604020202020204" pitchFamily="34" charset="0"/>
            </a:endParaRPr>
          </a:p>
        </p:txBody>
      </p:sp>
      <p:sp>
        <p:nvSpPr>
          <p:cNvPr id="43012" name="投影片編號版面配置區 3">
            <a:extLst>
              <a:ext uri="{FF2B5EF4-FFF2-40B4-BE49-F238E27FC236}">
                <a16:creationId xmlns:a16="http://schemas.microsoft.com/office/drawing/2014/main" id="{489BEFB2-3CAC-5506-A1DD-E479F7C969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30552EDF-6493-46C0-BDC2-AF0C7F6023D5}" type="slidenum">
              <a:rPr lang="en-US" altLang="zh-CN" smtClean="0"/>
              <a:pPr/>
              <a:t>23</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影像版面配置區 1">
            <a:extLst>
              <a:ext uri="{FF2B5EF4-FFF2-40B4-BE49-F238E27FC236}">
                <a16:creationId xmlns:a16="http://schemas.microsoft.com/office/drawing/2014/main" id="{5A2BAF56-49F3-3024-AA7C-7F6369046595}"/>
              </a:ext>
            </a:extLst>
          </p:cNvPr>
          <p:cNvSpPr>
            <a:spLocks noGrp="1" noRot="1" noChangeAspect="1" noChangeArrowheads="1" noTextEdit="1"/>
          </p:cNvSpPr>
          <p:nvPr>
            <p:ph type="sldImg"/>
          </p:nvPr>
        </p:nvSpPr>
        <p:spPr>
          <a:ln/>
        </p:spPr>
      </p:sp>
      <p:sp>
        <p:nvSpPr>
          <p:cNvPr id="47107" name="備忘稿版面配置區 2">
            <a:extLst>
              <a:ext uri="{FF2B5EF4-FFF2-40B4-BE49-F238E27FC236}">
                <a16:creationId xmlns:a16="http://schemas.microsoft.com/office/drawing/2014/main" id="{203AECD1-0E46-563A-0391-AC82BBB046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20204" pitchFamily="34" charset="0"/>
            </a:endParaRPr>
          </a:p>
        </p:txBody>
      </p:sp>
      <p:sp>
        <p:nvSpPr>
          <p:cNvPr id="47108" name="投影片編號版面配置區 3">
            <a:extLst>
              <a:ext uri="{FF2B5EF4-FFF2-40B4-BE49-F238E27FC236}">
                <a16:creationId xmlns:a16="http://schemas.microsoft.com/office/drawing/2014/main" id="{370E2659-28E0-A274-15F5-63B483D418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AF82C3C2-09C8-42AB-ABA2-6C53E2396A52}" type="slidenum">
              <a:rPr lang="en-US" altLang="zh-CN" smtClean="0"/>
              <a:pPr/>
              <a:t>26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4C8CBF0A-1B3B-9192-64DF-5350F09999C3}"/>
              </a:ext>
            </a:extLst>
          </p:cNvPr>
          <p:cNvSpPr>
            <a:spLocks noGrp="1" noRot="1" noChangeAspect="1" noChangeArrowheads="1" noTextEdit="1"/>
          </p:cNvSpPr>
          <p:nvPr>
            <p:ph type="sldImg"/>
          </p:nvPr>
        </p:nvSpPr>
        <p:spPr>
          <a:ln/>
        </p:spPr>
      </p:sp>
      <p:sp>
        <p:nvSpPr>
          <p:cNvPr id="55299" name="备注占位符 2">
            <a:extLst>
              <a:ext uri="{FF2B5EF4-FFF2-40B4-BE49-F238E27FC236}">
                <a16:creationId xmlns:a16="http://schemas.microsoft.com/office/drawing/2014/main" id="{BFE91EDD-7BA9-0F6F-28F2-D21FA293AE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5300" name="灯片编号占位符 3">
            <a:extLst>
              <a:ext uri="{FF2B5EF4-FFF2-40B4-BE49-F238E27FC236}">
                <a16:creationId xmlns:a16="http://schemas.microsoft.com/office/drawing/2014/main" id="{66624E66-7696-D991-6CDB-7C0FA3753C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B9C0FD77-4BF4-4A69-B579-C068808FF422}" type="slidenum">
              <a:rPr lang="en-US" altLang="zh-CN" smtClean="0"/>
              <a:pPr/>
              <a:t>33</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CA8E4DDC-4B66-B5DA-919F-E7476A586146}"/>
              </a:ext>
            </a:extLst>
          </p:cNvPr>
          <p:cNvSpPr>
            <a:spLocks noGrp="1" noRot="1" noChangeAspect="1" noChangeArrowheads="1" noTextEdit="1"/>
          </p:cNvSpPr>
          <p:nvPr>
            <p:ph type="sldImg"/>
          </p:nvPr>
        </p:nvSpPr>
        <p:spPr>
          <a:ln/>
        </p:spPr>
      </p:sp>
      <p:sp>
        <p:nvSpPr>
          <p:cNvPr id="60419" name="备注占位符 2">
            <a:extLst>
              <a:ext uri="{FF2B5EF4-FFF2-40B4-BE49-F238E27FC236}">
                <a16:creationId xmlns:a16="http://schemas.microsoft.com/office/drawing/2014/main" id="{9AFF22BC-FD8E-184B-DBF5-C32B69FEC6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单个离子的平均库仑能：考虑在原点的离子和晶体中所有其他离子之间的库仑能，由于库仑能是两个离子之间的，所以对一个离子而言只算</a:t>
            </a:r>
            <a:r>
              <a:rPr lang="en-US" altLang="zh-CN">
                <a:latin typeface="Arial" panose="020B0604020202020204" pitchFamily="34" charset="0"/>
              </a:rPr>
              <a:t>1/2</a:t>
            </a:r>
          </a:p>
          <a:p>
            <a:r>
              <a:rPr lang="zh-TW" altLang="en-US">
                <a:latin typeface="Arial" panose="020B0604020202020204" pitchFamily="34" charset="0"/>
              </a:rPr>
              <a:t>课件中的平均库仑能就是大学物理书中的 </a:t>
            </a:r>
            <a:r>
              <a:rPr lang="zh-TW" altLang="en-US" b="1">
                <a:latin typeface="Arial" panose="020B0604020202020204" pitchFamily="34" charset="0"/>
              </a:rPr>
              <a:t>“静电能”</a:t>
            </a:r>
            <a:r>
              <a:rPr lang="zh-TW" altLang="en-US">
                <a:latin typeface="Arial" panose="020B0604020202020204" pitchFamily="34" charset="0"/>
              </a:rPr>
              <a:t>。</a:t>
            </a:r>
            <a:endParaRPr lang="zh-CN" altLang="en-US">
              <a:latin typeface="Arial" panose="020B0604020202020204" pitchFamily="34" charset="0"/>
            </a:endParaRPr>
          </a:p>
        </p:txBody>
      </p:sp>
      <p:sp>
        <p:nvSpPr>
          <p:cNvPr id="60420" name="灯片编号占位符 3">
            <a:extLst>
              <a:ext uri="{FF2B5EF4-FFF2-40B4-BE49-F238E27FC236}">
                <a16:creationId xmlns:a16="http://schemas.microsoft.com/office/drawing/2014/main" id="{CD27F3A8-3A75-C54D-C4F3-A964928EF3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ea typeface="楷体_GB2312" pitchFamily="49" charset="-122"/>
              </a:defRPr>
            </a:lvl1pPr>
            <a:lvl2pPr marL="742950" indent="-285750" defTabSz="990600">
              <a:defRPr>
                <a:solidFill>
                  <a:schemeClr val="tx1"/>
                </a:solidFill>
                <a:latin typeface="Arial" panose="020B0604020202020204" pitchFamily="34" charset="0"/>
                <a:ea typeface="楷体_GB2312" pitchFamily="49" charset="-122"/>
              </a:defRPr>
            </a:lvl2pPr>
            <a:lvl3pPr marL="1143000" indent="-228600" defTabSz="990600">
              <a:defRPr>
                <a:solidFill>
                  <a:schemeClr val="tx1"/>
                </a:solidFill>
                <a:latin typeface="Arial" panose="020B0604020202020204" pitchFamily="34" charset="0"/>
                <a:ea typeface="楷体_GB2312" pitchFamily="49" charset="-122"/>
              </a:defRPr>
            </a:lvl3pPr>
            <a:lvl4pPr marL="1600200" indent="-228600" defTabSz="990600">
              <a:defRPr>
                <a:solidFill>
                  <a:schemeClr val="tx1"/>
                </a:solidFill>
                <a:latin typeface="Arial" panose="020B0604020202020204" pitchFamily="34" charset="0"/>
                <a:ea typeface="楷体_GB2312" pitchFamily="49" charset="-122"/>
              </a:defRPr>
            </a:lvl4pPr>
            <a:lvl5pPr marL="2057400" indent="-228600" defTabSz="990600">
              <a:defRPr>
                <a:solidFill>
                  <a:schemeClr val="tx1"/>
                </a:solidFill>
                <a:latin typeface="Arial" panose="020B0604020202020204" pitchFamily="34" charset="0"/>
                <a:ea typeface="楷体_GB2312" pitchFamily="49"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fld id="{A7719AAC-189D-43DA-A2EC-D33C6AB4A290}" type="slidenum">
              <a:rPr lang="en-US" altLang="zh-CN" smtClean="0"/>
              <a:pPr/>
              <a:t>37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楷体_GB2312" pitchFamily="49" charset="-122"/>
                <a:ea typeface="楷体_GB2312"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A186AC53-1447-2C62-A0DF-8E17956765DD}"/>
              </a:ext>
            </a:extLst>
          </p:cNvPr>
          <p:cNvSpPr>
            <a:spLocks noGrp="1"/>
          </p:cNvSpPr>
          <p:nvPr>
            <p:ph type="dt" sz="half" idx="10"/>
          </p:nvPr>
        </p:nvSpPr>
        <p:spPr/>
        <p:txBody>
          <a:bodyPr/>
          <a:lstStyle>
            <a:lvl1pPr>
              <a:defRPr/>
            </a:lvl1pPr>
          </a:lstStyle>
          <a:p>
            <a:pPr>
              <a:defRPr/>
            </a:pPr>
            <a:r>
              <a:rPr lang="zh-CN" altLang="en-US"/>
              <a:t>固体物理基础（</a:t>
            </a:r>
            <a:r>
              <a:rPr lang="en-US" altLang="zh-CN"/>
              <a:t>2019</a:t>
            </a:r>
            <a:r>
              <a:rPr lang="zh-CN" altLang="en-US"/>
              <a:t>春）</a:t>
            </a:r>
            <a:endParaRPr lang="en-US" altLang="zh-CN" dirty="0"/>
          </a:p>
        </p:txBody>
      </p:sp>
      <p:sp>
        <p:nvSpPr>
          <p:cNvPr id="5" name="页脚占位符 4">
            <a:extLst>
              <a:ext uri="{FF2B5EF4-FFF2-40B4-BE49-F238E27FC236}">
                <a16:creationId xmlns:a16="http://schemas.microsoft.com/office/drawing/2014/main" id="{C5AA2D3B-298B-6BE7-A351-C280F8560C63}"/>
              </a:ext>
            </a:extLst>
          </p:cNvPr>
          <p:cNvSpPr>
            <a:spLocks noGrp="1"/>
          </p:cNvSpPr>
          <p:nvPr>
            <p:ph type="ftr" sz="quarter" idx="11"/>
          </p:nvPr>
        </p:nvSpPr>
        <p:spPr/>
        <p:txBody>
          <a:bodyPr/>
          <a:lstStyle>
            <a:lvl1pPr>
              <a:defRPr/>
            </a:lvl1pPr>
          </a:lstStyle>
          <a:p>
            <a:pPr>
              <a:defRPr/>
            </a:pPr>
            <a:r>
              <a:rPr lang="zh-CN" altLang="en-US"/>
              <a:t>清华大学电子工程系 汪莱</a:t>
            </a:r>
            <a:endParaRPr lang="en-US" altLang="zh-CN" dirty="0"/>
          </a:p>
        </p:txBody>
      </p:sp>
      <p:sp>
        <p:nvSpPr>
          <p:cNvPr id="6" name="灯片编号占位符 5">
            <a:extLst>
              <a:ext uri="{FF2B5EF4-FFF2-40B4-BE49-F238E27FC236}">
                <a16:creationId xmlns:a16="http://schemas.microsoft.com/office/drawing/2014/main" id="{ED1B44CC-C1FE-65C4-F344-246E2C614EFB}"/>
              </a:ext>
            </a:extLst>
          </p:cNvPr>
          <p:cNvSpPr>
            <a:spLocks noGrp="1"/>
          </p:cNvSpPr>
          <p:nvPr>
            <p:ph type="sldNum" sz="quarter" idx="12"/>
          </p:nvPr>
        </p:nvSpPr>
        <p:spPr/>
        <p:txBody>
          <a:bodyPr/>
          <a:lstStyle>
            <a:lvl1pPr>
              <a:defRPr/>
            </a:lvl1pPr>
          </a:lstStyle>
          <a:p>
            <a:pPr>
              <a:defRPr/>
            </a:pPr>
            <a:fld id="{2D59799C-A0BE-415F-8D60-2FF6FDAD0DD4}" type="slidenum">
              <a:rPr lang="en-US" altLang="zh-CN"/>
              <a:pPr>
                <a:defRPr/>
              </a:pPr>
              <a:t>‹#›</a:t>
            </a:fld>
            <a:endParaRPr lang="en-US" altLang="zh-CN"/>
          </a:p>
        </p:txBody>
      </p:sp>
    </p:spTree>
    <p:extLst>
      <p:ext uri="{BB962C8B-B14F-4D97-AF65-F5344CB8AC3E}">
        <p14:creationId xmlns:p14="http://schemas.microsoft.com/office/powerpoint/2010/main" val="234106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446D61A-8EE2-FCA6-5E6F-1313C9EBA9DE}"/>
              </a:ext>
            </a:extLst>
          </p:cNvPr>
          <p:cNvSpPr>
            <a:spLocks noGrp="1"/>
          </p:cNvSpPr>
          <p:nvPr>
            <p:ph type="dt" sz="half" idx="10"/>
          </p:nvPr>
        </p:nvSpPr>
        <p:spPr>
          <a:xfrm>
            <a:off x="457200" y="6356350"/>
            <a:ext cx="2133600" cy="365125"/>
          </a:xfrm>
        </p:spPr>
        <p:txBody>
          <a:bodyPr/>
          <a:lstStyle>
            <a:lvl1pPr>
              <a:defRPr/>
            </a:lvl1pPr>
          </a:lstStyle>
          <a:p>
            <a:pPr>
              <a:defRPr/>
            </a:pPr>
            <a:r>
              <a:rPr lang="zh-CN" altLang="en-US"/>
              <a:t>固体物理基础（</a:t>
            </a:r>
            <a:r>
              <a:rPr lang="en-US" altLang="zh-CN"/>
              <a:t>2019</a:t>
            </a:r>
            <a:r>
              <a:rPr lang="zh-CN" altLang="en-US"/>
              <a:t>春）</a:t>
            </a:r>
            <a:endParaRPr lang="en-US" altLang="zh-CN"/>
          </a:p>
        </p:txBody>
      </p:sp>
      <p:sp>
        <p:nvSpPr>
          <p:cNvPr id="5" name="页脚占位符 4">
            <a:extLst>
              <a:ext uri="{FF2B5EF4-FFF2-40B4-BE49-F238E27FC236}">
                <a16:creationId xmlns:a16="http://schemas.microsoft.com/office/drawing/2014/main" id="{74D261F2-8A17-15B2-5222-E6A8C8ABB6D4}"/>
              </a:ext>
            </a:extLst>
          </p:cNvPr>
          <p:cNvSpPr>
            <a:spLocks noGrp="1"/>
          </p:cNvSpPr>
          <p:nvPr>
            <p:ph type="ftr" sz="quarter" idx="11"/>
          </p:nvPr>
        </p:nvSpPr>
        <p:spPr>
          <a:xfrm>
            <a:off x="3124200" y="6356350"/>
            <a:ext cx="2895600" cy="365125"/>
          </a:xfrm>
        </p:spPr>
        <p:txBody>
          <a:bodyPr/>
          <a:lstStyle>
            <a:lvl1pPr>
              <a:defRPr/>
            </a:lvl1pPr>
          </a:lstStyle>
          <a:p>
            <a:pPr>
              <a:defRPr/>
            </a:pPr>
            <a:r>
              <a:rPr lang="zh-CN" altLang="en-US"/>
              <a:t>清华大学电子工程系 汪莱</a:t>
            </a:r>
            <a:endParaRPr lang="en-US" altLang="zh-CN"/>
          </a:p>
        </p:txBody>
      </p:sp>
      <p:sp>
        <p:nvSpPr>
          <p:cNvPr id="6" name="灯片编号占位符 5">
            <a:extLst>
              <a:ext uri="{FF2B5EF4-FFF2-40B4-BE49-F238E27FC236}">
                <a16:creationId xmlns:a16="http://schemas.microsoft.com/office/drawing/2014/main" id="{4AFF55DC-1165-F2E2-E4F1-47996D3BFBA5}"/>
              </a:ext>
            </a:extLst>
          </p:cNvPr>
          <p:cNvSpPr>
            <a:spLocks noGrp="1"/>
          </p:cNvSpPr>
          <p:nvPr>
            <p:ph type="sldNum" sz="quarter" idx="12"/>
          </p:nvPr>
        </p:nvSpPr>
        <p:spPr>
          <a:xfrm>
            <a:off x="6553200" y="6356350"/>
            <a:ext cx="2133600" cy="365125"/>
          </a:xfrm>
        </p:spPr>
        <p:txBody>
          <a:bodyPr/>
          <a:lstStyle>
            <a:lvl1pPr>
              <a:defRPr/>
            </a:lvl1pPr>
          </a:lstStyle>
          <a:p>
            <a:pPr>
              <a:defRPr/>
            </a:pPr>
            <a:fld id="{F38F101D-AE5A-448F-AD7F-4E38AF299665}" type="slidenum">
              <a:rPr lang="en-US" altLang="zh-CN"/>
              <a:pPr>
                <a:defRPr/>
              </a:pPr>
              <a:t>‹#›</a:t>
            </a:fld>
            <a:endParaRPr lang="en-US" altLang="zh-CN"/>
          </a:p>
        </p:txBody>
      </p:sp>
    </p:spTree>
    <p:extLst>
      <p:ext uri="{BB962C8B-B14F-4D97-AF65-F5344CB8AC3E}">
        <p14:creationId xmlns:p14="http://schemas.microsoft.com/office/powerpoint/2010/main" val="134173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7DB93B0-13C9-0FE9-89E5-36513FE1E35A}"/>
              </a:ext>
            </a:extLst>
          </p:cNvPr>
          <p:cNvSpPr>
            <a:spLocks noGrp="1"/>
          </p:cNvSpPr>
          <p:nvPr>
            <p:ph type="dt" sz="half" idx="10"/>
          </p:nvPr>
        </p:nvSpPr>
        <p:spPr>
          <a:xfrm>
            <a:off x="457200" y="6356350"/>
            <a:ext cx="2133600" cy="365125"/>
          </a:xfrm>
        </p:spPr>
        <p:txBody>
          <a:bodyPr/>
          <a:lstStyle>
            <a:lvl1pPr>
              <a:defRPr/>
            </a:lvl1pPr>
          </a:lstStyle>
          <a:p>
            <a:pPr>
              <a:defRPr/>
            </a:pPr>
            <a:r>
              <a:rPr lang="zh-CN" altLang="en-US"/>
              <a:t>固体物理基础（</a:t>
            </a:r>
            <a:r>
              <a:rPr lang="en-US" altLang="zh-CN"/>
              <a:t>2019</a:t>
            </a:r>
            <a:r>
              <a:rPr lang="zh-CN" altLang="en-US"/>
              <a:t>春）</a:t>
            </a:r>
            <a:endParaRPr lang="en-US" altLang="zh-CN"/>
          </a:p>
        </p:txBody>
      </p:sp>
      <p:sp>
        <p:nvSpPr>
          <p:cNvPr id="5" name="页脚占位符 4">
            <a:extLst>
              <a:ext uri="{FF2B5EF4-FFF2-40B4-BE49-F238E27FC236}">
                <a16:creationId xmlns:a16="http://schemas.microsoft.com/office/drawing/2014/main" id="{9265252B-F0A1-E325-7C8B-50654E85D3D8}"/>
              </a:ext>
            </a:extLst>
          </p:cNvPr>
          <p:cNvSpPr>
            <a:spLocks noGrp="1"/>
          </p:cNvSpPr>
          <p:nvPr>
            <p:ph type="ftr" sz="quarter" idx="11"/>
          </p:nvPr>
        </p:nvSpPr>
        <p:spPr>
          <a:xfrm>
            <a:off x="3124200" y="6356350"/>
            <a:ext cx="2895600" cy="365125"/>
          </a:xfrm>
        </p:spPr>
        <p:txBody>
          <a:bodyPr/>
          <a:lstStyle>
            <a:lvl1pPr>
              <a:defRPr/>
            </a:lvl1pPr>
          </a:lstStyle>
          <a:p>
            <a:pPr>
              <a:defRPr/>
            </a:pPr>
            <a:r>
              <a:rPr lang="zh-CN" altLang="en-US"/>
              <a:t>清华大学电子工程系 汪莱</a:t>
            </a:r>
            <a:endParaRPr lang="en-US" altLang="zh-CN"/>
          </a:p>
        </p:txBody>
      </p:sp>
      <p:sp>
        <p:nvSpPr>
          <p:cNvPr id="6" name="灯片编号占位符 5">
            <a:extLst>
              <a:ext uri="{FF2B5EF4-FFF2-40B4-BE49-F238E27FC236}">
                <a16:creationId xmlns:a16="http://schemas.microsoft.com/office/drawing/2014/main" id="{C99E808C-7AE4-3ADF-D3DD-EA9170124412}"/>
              </a:ext>
            </a:extLst>
          </p:cNvPr>
          <p:cNvSpPr>
            <a:spLocks noGrp="1"/>
          </p:cNvSpPr>
          <p:nvPr>
            <p:ph type="sldNum" sz="quarter" idx="12"/>
          </p:nvPr>
        </p:nvSpPr>
        <p:spPr>
          <a:xfrm>
            <a:off x="6553200" y="6356350"/>
            <a:ext cx="2133600" cy="365125"/>
          </a:xfrm>
        </p:spPr>
        <p:txBody>
          <a:bodyPr/>
          <a:lstStyle>
            <a:lvl1pPr>
              <a:defRPr/>
            </a:lvl1pPr>
          </a:lstStyle>
          <a:p>
            <a:pPr>
              <a:defRPr/>
            </a:pPr>
            <a:fld id="{E860AA66-F52D-4003-9531-41E38B702E18}" type="slidenum">
              <a:rPr lang="en-US" altLang="zh-CN"/>
              <a:pPr>
                <a:defRPr/>
              </a:pPr>
              <a:t>‹#›</a:t>
            </a:fld>
            <a:endParaRPr lang="en-US" altLang="zh-CN"/>
          </a:p>
        </p:txBody>
      </p:sp>
    </p:spTree>
    <p:extLst>
      <p:ext uri="{BB962C8B-B14F-4D97-AF65-F5344CB8AC3E}">
        <p14:creationId xmlns:p14="http://schemas.microsoft.com/office/powerpoint/2010/main" val="3495398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p:spPr>
        <p:txBody>
          <a:bodyPr/>
          <a:lstStyle/>
          <a:p>
            <a:r>
              <a:rPr lang="zh-CN" altLang="en-US"/>
              <a:t>单击此处编辑母版标题样式</a:t>
            </a:r>
            <a:endParaRPr lang="en-US"/>
          </a:p>
        </p:txBody>
      </p:sp>
      <p:sp>
        <p:nvSpPr>
          <p:cNvPr id="3" name="内容占位符 2"/>
          <p:cNvSpPr>
            <a:spLocks noGrp="1"/>
          </p:cNvSpPr>
          <p:nvPr>
            <p:ph sz="quarter" idx="1"/>
          </p:nvPr>
        </p:nvSpPr>
        <p:spPr>
          <a:xfrm>
            <a:off x="301625" y="1752600"/>
            <a:ext cx="4194175" cy="2058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301625" y="3963988"/>
            <a:ext cx="4194175" cy="2058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half" idx="3"/>
          </p:nvPr>
        </p:nvSpPr>
        <p:spPr>
          <a:xfrm>
            <a:off x="4648200" y="1752600"/>
            <a:ext cx="4194175" cy="4270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3">
            <a:extLst>
              <a:ext uri="{FF2B5EF4-FFF2-40B4-BE49-F238E27FC236}">
                <a16:creationId xmlns:a16="http://schemas.microsoft.com/office/drawing/2014/main" id="{D98E59D8-BB50-F001-73C6-6B42F7C57246}"/>
              </a:ext>
            </a:extLst>
          </p:cNvPr>
          <p:cNvSpPr>
            <a:spLocks noGrp="1"/>
          </p:cNvSpPr>
          <p:nvPr>
            <p:ph type="dt" sz="half" idx="10"/>
          </p:nvPr>
        </p:nvSpPr>
        <p:spPr/>
        <p:txBody>
          <a:bodyPr/>
          <a:lstStyle>
            <a:lvl1pPr>
              <a:defRPr/>
            </a:lvl1pPr>
          </a:lstStyle>
          <a:p>
            <a:pPr>
              <a:defRPr/>
            </a:pPr>
            <a:r>
              <a:rPr lang="zh-CN" altLang="en-US"/>
              <a:t>固体物理基础（</a:t>
            </a:r>
            <a:r>
              <a:rPr lang="en-US" altLang="zh-CN"/>
              <a:t>2019</a:t>
            </a:r>
            <a:r>
              <a:rPr lang="zh-CN" altLang="en-US"/>
              <a:t>春）</a:t>
            </a:r>
            <a:endParaRPr lang="en-US" altLang="zh-CN" dirty="0"/>
          </a:p>
        </p:txBody>
      </p:sp>
      <p:sp>
        <p:nvSpPr>
          <p:cNvPr id="7" name="页脚占位符 4">
            <a:extLst>
              <a:ext uri="{FF2B5EF4-FFF2-40B4-BE49-F238E27FC236}">
                <a16:creationId xmlns:a16="http://schemas.microsoft.com/office/drawing/2014/main" id="{97BBA443-6C15-8045-3707-895D6F6E21AE}"/>
              </a:ext>
            </a:extLst>
          </p:cNvPr>
          <p:cNvSpPr>
            <a:spLocks noGrp="1"/>
          </p:cNvSpPr>
          <p:nvPr>
            <p:ph type="ftr" sz="quarter" idx="11"/>
          </p:nvPr>
        </p:nvSpPr>
        <p:spPr/>
        <p:txBody>
          <a:bodyPr/>
          <a:lstStyle>
            <a:lvl1pPr>
              <a:defRPr/>
            </a:lvl1pPr>
          </a:lstStyle>
          <a:p>
            <a:pPr>
              <a:defRPr/>
            </a:pPr>
            <a:r>
              <a:rPr lang="zh-CN" altLang="en-US"/>
              <a:t>清华大学电子工程系 汪莱</a:t>
            </a:r>
            <a:endParaRPr lang="en-US" altLang="zh-CN" dirty="0"/>
          </a:p>
        </p:txBody>
      </p:sp>
      <p:sp>
        <p:nvSpPr>
          <p:cNvPr id="8" name="灯片编号占位符 5">
            <a:extLst>
              <a:ext uri="{FF2B5EF4-FFF2-40B4-BE49-F238E27FC236}">
                <a16:creationId xmlns:a16="http://schemas.microsoft.com/office/drawing/2014/main" id="{80D9E694-53E2-E1E0-C11D-A852F19BDED8}"/>
              </a:ext>
            </a:extLst>
          </p:cNvPr>
          <p:cNvSpPr>
            <a:spLocks noGrp="1"/>
          </p:cNvSpPr>
          <p:nvPr>
            <p:ph type="sldNum" sz="quarter" idx="12"/>
          </p:nvPr>
        </p:nvSpPr>
        <p:spPr/>
        <p:txBody>
          <a:bodyPr/>
          <a:lstStyle>
            <a:lvl1pPr>
              <a:defRPr/>
            </a:lvl1pPr>
          </a:lstStyle>
          <a:p>
            <a:pPr>
              <a:defRPr/>
            </a:pPr>
            <a:fld id="{9442F1C2-FF8B-4FE7-B552-3A5FF2E96B61}" type="slidenum">
              <a:rPr lang="en-US" altLang="zh-CN"/>
              <a:pPr>
                <a:defRPr/>
              </a:pPr>
              <a:t>‹#›</a:t>
            </a:fld>
            <a:endParaRPr lang="en-US" altLang="zh-CN"/>
          </a:p>
        </p:txBody>
      </p:sp>
    </p:spTree>
    <p:extLst>
      <p:ext uri="{BB962C8B-B14F-4D97-AF65-F5344CB8AC3E}">
        <p14:creationId xmlns:p14="http://schemas.microsoft.com/office/powerpoint/2010/main" val="225946824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楷体_GB2312" pitchFamily="49" charset="-122"/>
                <a:ea typeface="楷体_GB2312" pitchFamily="49" charset="-122"/>
              </a:defRPr>
            </a:lvl1pPr>
            <a:lvl2pPr>
              <a:defRPr>
                <a:latin typeface="楷体_GB2312" pitchFamily="49" charset="-122"/>
                <a:ea typeface="楷体_GB2312" pitchFamily="49" charset="-122"/>
              </a:defRPr>
            </a:lvl2pPr>
            <a:lvl3pPr>
              <a:defRPr>
                <a:latin typeface="楷体_GB2312" pitchFamily="49" charset="-122"/>
                <a:ea typeface="楷体_GB2312" pitchFamily="49" charset="-122"/>
              </a:defRPr>
            </a:lvl3pPr>
            <a:lvl4pPr>
              <a:defRPr>
                <a:latin typeface="楷体_GB2312" pitchFamily="49" charset="-122"/>
                <a:ea typeface="楷体_GB2312" pitchFamily="49" charset="-122"/>
              </a:defRPr>
            </a:lvl4pPr>
            <a:lvl5pPr>
              <a:defRPr>
                <a:latin typeface="楷体_GB2312" pitchFamily="49" charset="-122"/>
                <a:ea typeface="楷体_GB2312"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2CBA1E8-8C06-69E7-944E-7714AACAA437}"/>
              </a:ext>
            </a:extLst>
          </p:cNvPr>
          <p:cNvSpPr>
            <a:spLocks noGrp="1"/>
          </p:cNvSpPr>
          <p:nvPr>
            <p:ph type="dt" sz="half" idx="10"/>
          </p:nvPr>
        </p:nvSpPr>
        <p:spPr/>
        <p:txBody>
          <a:bodyPr/>
          <a:lstStyle>
            <a:lvl1pPr>
              <a:defRPr/>
            </a:lvl1pPr>
          </a:lstStyle>
          <a:p>
            <a:pPr>
              <a:defRPr/>
            </a:pPr>
            <a:r>
              <a:rPr lang="zh-CN" altLang="en-US"/>
              <a:t>固体物理基础（</a:t>
            </a:r>
            <a:r>
              <a:rPr lang="en-US" altLang="zh-CN"/>
              <a:t>2019</a:t>
            </a:r>
            <a:r>
              <a:rPr lang="zh-CN" altLang="en-US"/>
              <a:t>春）</a:t>
            </a:r>
            <a:endParaRPr lang="en-US" altLang="zh-CN" dirty="0"/>
          </a:p>
        </p:txBody>
      </p:sp>
      <p:sp>
        <p:nvSpPr>
          <p:cNvPr id="5" name="页脚占位符 4">
            <a:extLst>
              <a:ext uri="{FF2B5EF4-FFF2-40B4-BE49-F238E27FC236}">
                <a16:creationId xmlns:a16="http://schemas.microsoft.com/office/drawing/2014/main" id="{CBAA743B-1744-6A0F-6FE9-4EADB30F7421}"/>
              </a:ext>
            </a:extLst>
          </p:cNvPr>
          <p:cNvSpPr>
            <a:spLocks noGrp="1"/>
          </p:cNvSpPr>
          <p:nvPr>
            <p:ph type="ftr" sz="quarter" idx="11"/>
          </p:nvPr>
        </p:nvSpPr>
        <p:spPr/>
        <p:txBody>
          <a:bodyPr/>
          <a:lstStyle>
            <a:lvl1pPr>
              <a:defRPr/>
            </a:lvl1pPr>
          </a:lstStyle>
          <a:p>
            <a:pPr>
              <a:defRPr/>
            </a:pPr>
            <a:r>
              <a:rPr lang="zh-CN" altLang="en-US"/>
              <a:t>清华大学电子工程系 汪莱</a:t>
            </a:r>
            <a:endParaRPr lang="en-US" altLang="zh-CN" dirty="0"/>
          </a:p>
        </p:txBody>
      </p:sp>
      <p:sp>
        <p:nvSpPr>
          <p:cNvPr id="6" name="灯片编号占位符 5">
            <a:extLst>
              <a:ext uri="{FF2B5EF4-FFF2-40B4-BE49-F238E27FC236}">
                <a16:creationId xmlns:a16="http://schemas.microsoft.com/office/drawing/2014/main" id="{EBCE56BA-1EB8-35DF-862E-DF91E3402CA7}"/>
              </a:ext>
            </a:extLst>
          </p:cNvPr>
          <p:cNvSpPr>
            <a:spLocks noGrp="1"/>
          </p:cNvSpPr>
          <p:nvPr>
            <p:ph type="sldNum" sz="quarter" idx="12"/>
          </p:nvPr>
        </p:nvSpPr>
        <p:spPr/>
        <p:txBody>
          <a:bodyPr/>
          <a:lstStyle>
            <a:lvl1pPr>
              <a:defRPr/>
            </a:lvl1pPr>
          </a:lstStyle>
          <a:p>
            <a:pPr>
              <a:defRPr/>
            </a:pPr>
            <a:fld id="{0B8A4AC0-FCF5-4E33-BFB5-B5009CDAE3E7}" type="slidenum">
              <a:rPr lang="en-US" altLang="zh-CN"/>
              <a:pPr>
                <a:defRPr/>
              </a:pPr>
              <a:t>‹#›</a:t>
            </a:fld>
            <a:endParaRPr lang="en-US" altLang="zh-CN"/>
          </a:p>
        </p:txBody>
      </p:sp>
    </p:spTree>
    <p:extLst>
      <p:ext uri="{BB962C8B-B14F-4D97-AF65-F5344CB8AC3E}">
        <p14:creationId xmlns:p14="http://schemas.microsoft.com/office/powerpoint/2010/main" val="422294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A2CB812-BD93-D690-CE4D-602BEED4AE42}"/>
              </a:ext>
            </a:extLst>
          </p:cNvPr>
          <p:cNvSpPr>
            <a:spLocks noGrp="1"/>
          </p:cNvSpPr>
          <p:nvPr>
            <p:ph type="dt" sz="half" idx="10"/>
          </p:nvPr>
        </p:nvSpPr>
        <p:spPr>
          <a:xfrm>
            <a:off x="457200" y="6356350"/>
            <a:ext cx="2133600" cy="365125"/>
          </a:xfrm>
        </p:spPr>
        <p:txBody>
          <a:bodyPr/>
          <a:lstStyle>
            <a:lvl1pPr>
              <a:defRPr/>
            </a:lvl1pPr>
          </a:lstStyle>
          <a:p>
            <a:pPr>
              <a:defRPr/>
            </a:pPr>
            <a:r>
              <a:rPr lang="zh-CN" altLang="en-US"/>
              <a:t>固体物理基础（</a:t>
            </a:r>
            <a:r>
              <a:rPr lang="en-US" altLang="zh-CN"/>
              <a:t>2019</a:t>
            </a:r>
            <a:r>
              <a:rPr lang="zh-CN" altLang="en-US"/>
              <a:t>春）</a:t>
            </a:r>
            <a:endParaRPr lang="en-US" altLang="zh-CN"/>
          </a:p>
        </p:txBody>
      </p:sp>
      <p:sp>
        <p:nvSpPr>
          <p:cNvPr id="5" name="页脚占位符 4">
            <a:extLst>
              <a:ext uri="{FF2B5EF4-FFF2-40B4-BE49-F238E27FC236}">
                <a16:creationId xmlns:a16="http://schemas.microsoft.com/office/drawing/2014/main" id="{A0A613FF-A121-4F7C-841D-F0F475D02EB1}"/>
              </a:ext>
            </a:extLst>
          </p:cNvPr>
          <p:cNvSpPr>
            <a:spLocks noGrp="1"/>
          </p:cNvSpPr>
          <p:nvPr>
            <p:ph type="ftr" sz="quarter" idx="11"/>
          </p:nvPr>
        </p:nvSpPr>
        <p:spPr>
          <a:xfrm>
            <a:off x="3124200" y="6356350"/>
            <a:ext cx="2895600" cy="365125"/>
          </a:xfrm>
        </p:spPr>
        <p:txBody>
          <a:bodyPr/>
          <a:lstStyle>
            <a:lvl1pPr>
              <a:defRPr/>
            </a:lvl1pPr>
          </a:lstStyle>
          <a:p>
            <a:pPr>
              <a:defRPr/>
            </a:pPr>
            <a:r>
              <a:rPr lang="zh-CN" altLang="en-US"/>
              <a:t>清华大学电子工程系 汪莱</a:t>
            </a:r>
            <a:endParaRPr lang="en-US" altLang="zh-CN"/>
          </a:p>
        </p:txBody>
      </p:sp>
      <p:sp>
        <p:nvSpPr>
          <p:cNvPr id="6" name="灯片编号占位符 5">
            <a:extLst>
              <a:ext uri="{FF2B5EF4-FFF2-40B4-BE49-F238E27FC236}">
                <a16:creationId xmlns:a16="http://schemas.microsoft.com/office/drawing/2014/main" id="{0939E13D-8F2D-D077-BBC3-105A831DB7D1}"/>
              </a:ext>
            </a:extLst>
          </p:cNvPr>
          <p:cNvSpPr>
            <a:spLocks noGrp="1"/>
          </p:cNvSpPr>
          <p:nvPr>
            <p:ph type="sldNum" sz="quarter" idx="12"/>
          </p:nvPr>
        </p:nvSpPr>
        <p:spPr>
          <a:xfrm>
            <a:off x="6553200" y="6356350"/>
            <a:ext cx="2133600" cy="365125"/>
          </a:xfrm>
        </p:spPr>
        <p:txBody>
          <a:bodyPr/>
          <a:lstStyle>
            <a:lvl1pPr>
              <a:defRPr/>
            </a:lvl1pPr>
          </a:lstStyle>
          <a:p>
            <a:pPr>
              <a:defRPr/>
            </a:pPr>
            <a:fld id="{3522247F-BEDB-4F83-B01B-A45FDB198DBB}" type="slidenum">
              <a:rPr lang="en-US" altLang="zh-CN"/>
              <a:pPr>
                <a:defRPr/>
              </a:pPr>
              <a:t>‹#›</a:t>
            </a:fld>
            <a:endParaRPr lang="en-US" altLang="zh-CN"/>
          </a:p>
        </p:txBody>
      </p:sp>
    </p:spTree>
    <p:extLst>
      <p:ext uri="{BB962C8B-B14F-4D97-AF65-F5344CB8AC3E}">
        <p14:creationId xmlns:p14="http://schemas.microsoft.com/office/powerpoint/2010/main" val="748697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5ECBCF7-F1EA-89B9-EB7A-DD7003FDF9A1}"/>
              </a:ext>
            </a:extLst>
          </p:cNvPr>
          <p:cNvSpPr>
            <a:spLocks noGrp="1"/>
          </p:cNvSpPr>
          <p:nvPr>
            <p:ph type="dt" sz="half" idx="10"/>
          </p:nvPr>
        </p:nvSpPr>
        <p:spPr>
          <a:xfrm>
            <a:off x="457200" y="6356350"/>
            <a:ext cx="2133600" cy="365125"/>
          </a:xfrm>
        </p:spPr>
        <p:txBody>
          <a:bodyPr/>
          <a:lstStyle>
            <a:lvl1pPr>
              <a:defRPr/>
            </a:lvl1pPr>
          </a:lstStyle>
          <a:p>
            <a:pPr>
              <a:defRPr/>
            </a:pPr>
            <a:r>
              <a:rPr lang="zh-CN" altLang="en-US"/>
              <a:t>固体物理基础（</a:t>
            </a:r>
            <a:r>
              <a:rPr lang="en-US" altLang="zh-CN"/>
              <a:t>2019</a:t>
            </a:r>
            <a:r>
              <a:rPr lang="zh-CN" altLang="en-US"/>
              <a:t>春）</a:t>
            </a:r>
            <a:endParaRPr lang="en-US" altLang="zh-CN"/>
          </a:p>
        </p:txBody>
      </p:sp>
      <p:sp>
        <p:nvSpPr>
          <p:cNvPr id="6" name="页脚占位符 5">
            <a:extLst>
              <a:ext uri="{FF2B5EF4-FFF2-40B4-BE49-F238E27FC236}">
                <a16:creationId xmlns:a16="http://schemas.microsoft.com/office/drawing/2014/main" id="{DB0DF931-AA9A-E264-1F07-1610C5F32178}"/>
              </a:ext>
            </a:extLst>
          </p:cNvPr>
          <p:cNvSpPr>
            <a:spLocks noGrp="1"/>
          </p:cNvSpPr>
          <p:nvPr>
            <p:ph type="ftr" sz="quarter" idx="11"/>
          </p:nvPr>
        </p:nvSpPr>
        <p:spPr>
          <a:xfrm>
            <a:off x="3124200" y="6356350"/>
            <a:ext cx="2895600" cy="365125"/>
          </a:xfrm>
        </p:spPr>
        <p:txBody>
          <a:bodyPr/>
          <a:lstStyle>
            <a:lvl1pPr>
              <a:defRPr/>
            </a:lvl1pPr>
          </a:lstStyle>
          <a:p>
            <a:pPr>
              <a:defRPr/>
            </a:pPr>
            <a:r>
              <a:rPr lang="zh-CN" altLang="en-US"/>
              <a:t>清华大学电子工程系 汪莱</a:t>
            </a:r>
            <a:endParaRPr lang="en-US" altLang="zh-CN"/>
          </a:p>
        </p:txBody>
      </p:sp>
      <p:sp>
        <p:nvSpPr>
          <p:cNvPr id="7" name="灯片编号占位符 6">
            <a:extLst>
              <a:ext uri="{FF2B5EF4-FFF2-40B4-BE49-F238E27FC236}">
                <a16:creationId xmlns:a16="http://schemas.microsoft.com/office/drawing/2014/main" id="{65AD8792-7D1D-14CA-E85A-3FC517F644A7}"/>
              </a:ext>
            </a:extLst>
          </p:cNvPr>
          <p:cNvSpPr>
            <a:spLocks noGrp="1"/>
          </p:cNvSpPr>
          <p:nvPr>
            <p:ph type="sldNum" sz="quarter" idx="12"/>
          </p:nvPr>
        </p:nvSpPr>
        <p:spPr>
          <a:xfrm>
            <a:off x="6553200" y="6356350"/>
            <a:ext cx="2133600" cy="365125"/>
          </a:xfrm>
        </p:spPr>
        <p:txBody>
          <a:bodyPr/>
          <a:lstStyle>
            <a:lvl1pPr>
              <a:defRPr/>
            </a:lvl1pPr>
          </a:lstStyle>
          <a:p>
            <a:pPr>
              <a:defRPr/>
            </a:pPr>
            <a:fld id="{8F8F6C43-432E-4308-A263-5298C5625EB0}" type="slidenum">
              <a:rPr lang="en-US" altLang="zh-CN"/>
              <a:pPr>
                <a:defRPr/>
              </a:pPr>
              <a:t>‹#›</a:t>
            </a:fld>
            <a:endParaRPr lang="en-US" altLang="zh-CN"/>
          </a:p>
        </p:txBody>
      </p:sp>
    </p:spTree>
    <p:extLst>
      <p:ext uri="{BB962C8B-B14F-4D97-AF65-F5344CB8AC3E}">
        <p14:creationId xmlns:p14="http://schemas.microsoft.com/office/powerpoint/2010/main" val="1920056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C571F32-4666-0855-63CB-1E0146E7F68D}"/>
              </a:ext>
            </a:extLst>
          </p:cNvPr>
          <p:cNvSpPr>
            <a:spLocks noGrp="1"/>
          </p:cNvSpPr>
          <p:nvPr>
            <p:ph type="dt" sz="half" idx="10"/>
          </p:nvPr>
        </p:nvSpPr>
        <p:spPr>
          <a:xfrm>
            <a:off x="457200" y="6356350"/>
            <a:ext cx="2133600" cy="365125"/>
          </a:xfrm>
        </p:spPr>
        <p:txBody>
          <a:bodyPr/>
          <a:lstStyle>
            <a:lvl1pPr>
              <a:defRPr/>
            </a:lvl1pPr>
          </a:lstStyle>
          <a:p>
            <a:pPr>
              <a:defRPr/>
            </a:pPr>
            <a:r>
              <a:rPr lang="zh-CN" altLang="en-US"/>
              <a:t>固体物理基础（</a:t>
            </a:r>
            <a:r>
              <a:rPr lang="en-US" altLang="zh-CN"/>
              <a:t>2019</a:t>
            </a:r>
            <a:r>
              <a:rPr lang="zh-CN" altLang="en-US"/>
              <a:t>春）</a:t>
            </a:r>
            <a:endParaRPr lang="en-US" altLang="zh-CN"/>
          </a:p>
        </p:txBody>
      </p:sp>
      <p:sp>
        <p:nvSpPr>
          <p:cNvPr id="8" name="页脚占位符 7">
            <a:extLst>
              <a:ext uri="{FF2B5EF4-FFF2-40B4-BE49-F238E27FC236}">
                <a16:creationId xmlns:a16="http://schemas.microsoft.com/office/drawing/2014/main" id="{008343AF-C3B9-A3B9-17C6-09D95E1858E2}"/>
              </a:ext>
            </a:extLst>
          </p:cNvPr>
          <p:cNvSpPr>
            <a:spLocks noGrp="1"/>
          </p:cNvSpPr>
          <p:nvPr>
            <p:ph type="ftr" sz="quarter" idx="11"/>
          </p:nvPr>
        </p:nvSpPr>
        <p:spPr>
          <a:xfrm>
            <a:off x="3124200" y="6356350"/>
            <a:ext cx="2895600" cy="365125"/>
          </a:xfrm>
        </p:spPr>
        <p:txBody>
          <a:bodyPr/>
          <a:lstStyle>
            <a:lvl1pPr>
              <a:defRPr/>
            </a:lvl1pPr>
          </a:lstStyle>
          <a:p>
            <a:pPr>
              <a:defRPr/>
            </a:pPr>
            <a:r>
              <a:rPr lang="zh-CN" altLang="en-US"/>
              <a:t>清华大学电子工程系 汪莱</a:t>
            </a:r>
            <a:endParaRPr lang="en-US" altLang="zh-CN"/>
          </a:p>
        </p:txBody>
      </p:sp>
      <p:sp>
        <p:nvSpPr>
          <p:cNvPr id="9" name="灯片编号占位符 8">
            <a:extLst>
              <a:ext uri="{FF2B5EF4-FFF2-40B4-BE49-F238E27FC236}">
                <a16:creationId xmlns:a16="http://schemas.microsoft.com/office/drawing/2014/main" id="{EE5026B3-5FC1-E49A-04DC-B46B5A7C055B}"/>
              </a:ext>
            </a:extLst>
          </p:cNvPr>
          <p:cNvSpPr>
            <a:spLocks noGrp="1"/>
          </p:cNvSpPr>
          <p:nvPr>
            <p:ph type="sldNum" sz="quarter" idx="12"/>
          </p:nvPr>
        </p:nvSpPr>
        <p:spPr>
          <a:xfrm>
            <a:off x="6553200" y="6356350"/>
            <a:ext cx="2133600" cy="365125"/>
          </a:xfrm>
        </p:spPr>
        <p:txBody>
          <a:bodyPr/>
          <a:lstStyle>
            <a:lvl1pPr>
              <a:defRPr/>
            </a:lvl1pPr>
          </a:lstStyle>
          <a:p>
            <a:pPr>
              <a:defRPr/>
            </a:pPr>
            <a:fld id="{3765C1CC-B530-4777-9AA4-AAF043091160}" type="slidenum">
              <a:rPr lang="en-US" altLang="zh-CN"/>
              <a:pPr>
                <a:defRPr/>
              </a:pPr>
              <a:t>‹#›</a:t>
            </a:fld>
            <a:endParaRPr lang="en-US" altLang="zh-CN"/>
          </a:p>
        </p:txBody>
      </p:sp>
    </p:spTree>
    <p:extLst>
      <p:ext uri="{BB962C8B-B14F-4D97-AF65-F5344CB8AC3E}">
        <p14:creationId xmlns:p14="http://schemas.microsoft.com/office/powerpoint/2010/main" val="1423024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6F08C44-53A2-4AC3-B2F4-52B3D71FA031}"/>
              </a:ext>
            </a:extLst>
          </p:cNvPr>
          <p:cNvSpPr>
            <a:spLocks noGrp="1"/>
          </p:cNvSpPr>
          <p:nvPr>
            <p:ph type="dt" sz="half" idx="10"/>
          </p:nvPr>
        </p:nvSpPr>
        <p:spPr>
          <a:xfrm>
            <a:off x="457200" y="6356350"/>
            <a:ext cx="2133600" cy="365125"/>
          </a:xfrm>
        </p:spPr>
        <p:txBody>
          <a:bodyPr/>
          <a:lstStyle>
            <a:lvl1pPr>
              <a:defRPr/>
            </a:lvl1pPr>
          </a:lstStyle>
          <a:p>
            <a:pPr>
              <a:defRPr/>
            </a:pPr>
            <a:r>
              <a:rPr lang="zh-CN" altLang="en-US"/>
              <a:t>固体物理基础（</a:t>
            </a:r>
            <a:r>
              <a:rPr lang="en-US" altLang="zh-CN"/>
              <a:t>2019</a:t>
            </a:r>
            <a:r>
              <a:rPr lang="zh-CN" altLang="en-US"/>
              <a:t>春）</a:t>
            </a:r>
            <a:endParaRPr lang="en-US" altLang="zh-CN"/>
          </a:p>
        </p:txBody>
      </p:sp>
      <p:sp>
        <p:nvSpPr>
          <p:cNvPr id="4" name="页脚占位符 3">
            <a:extLst>
              <a:ext uri="{FF2B5EF4-FFF2-40B4-BE49-F238E27FC236}">
                <a16:creationId xmlns:a16="http://schemas.microsoft.com/office/drawing/2014/main" id="{3B9F5ABA-03C0-8029-163C-08093A5543F1}"/>
              </a:ext>
            </a:extLst>
          </p:cNvPr>
          <p:cNvSpPr>
            <a:spLocks noGrp="1"/>
          </p:cNvSpPr>
          <p:nvPr>
            <p:ph type="ftr" sz="quarter" idx="11"/>
          </p:nvPr>
        </p:nvSpPr>
        <p:spPr>
          <a:xfrm>
            <a:off x="3124200" y="6356350"/>
            <a:ext cx="2895600" cy="365125"/>
          </a:xfrm>
        </p:spPr>
        <p:txBody>
          <a:bodyPr/>
          <a:lstStyle>
            <a:lvl1pPr>
              <a:defRPr/>
            </a:lvl1pPr>
          </a:lstStyle>
          <a:p>
            <a:pPr>
              <a:defRPr/>
            </a:pPr>
            <a:r>
              <a:rPr lang="zh-CN" altLang="en-US"/>
              <a:t>清华大学电子工程系 汪莱</a:t>
            </a:r>
            <a:endParaRPr lang="en-US" altLang="zh-CN"/>
          </a:p>
        </p:txBody>
      </p:sp>
      <p:sp>
        <p:nvSpPr>
          <p:cNvPr id="5" name="灯片编号占位符 4">
            <a:extLst>
              <a:ext uri="{FF2B5EF4-FFF2-40B4-BE49-F238E27FC236}">
                <a16:creationId xmlns:a16="http://schemas.microsoft.com/office/drawing/2014/main" id="{1D4AD59C-3D18-CC05-0C11-C9FBFA9C59F6}"/>
              </a:ext>
            </a:extLst>
          </p:cNvPr>
          <p:cNvSpPr>
            <a:spLocks noGrp="1"/>
          </p:cNvSpPr>
          <p:nvPr>
            <p:ph type="sldNum" sz="quarter" idx="12"/>
          </p:nvPr>
        </p:nvSpPr>
        <p:spPr>
          <a:xfrm>
            <a:off x="6553200" y="6356350"/>
            <a:ext cx="2133600" cy="365125"/>
          </a:xfrm>
        </p:spPr>
        <p:txBody>
          <a:bodyPr/>
          <a:lstStyle>
            <a:lvl1pPr>
              <a:defRPr/>
            </a:lvl1pPr>
          </a:lstStyle>
          <a:p>
            <a:pPr>
              <a:defRPr/>
            </a:pPr>
            <a:fld id="{7C817A03-4EF8-4D5C-A7E2-B8232600EBAD}" type="slidenum">
              <a:rPr lang="en-US" altLang="zh-CN"/>
              <a:pPr>
                <a:defRPr/>
              </a:pPr>
              <a:t>‹#›</a:t>
            </a:fld>
            <a:endParaRPr lang="en-US" altLang="zh-CN"/>
          </a:p>
        </p:txBody>
      </p:sp>
    </p:spTree>
    <p:extLst>
      <p:ext uri="{BB962C8B-B14F-4D97-AF65-F5344CB8AC3E}">
        <p14:creationId xmlns:p14="http://schemas.microsoft.com/office/powerpoint/2010/main" val="287876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82330E-E490-0ED1-BE62-15EE025DCD51}"/>
              </a:ext>
            </a:extLst>
          </p:cNvPr>
          <p:cNvSpPr>
            <a:spLocks noGrp="1"/>
          </p:cNvSpPr>
          <p:nvPr>
            <p:ph type="dt" sz="half" idx="10"/>
          </p:nvPr>
        </p:nvSpPr>
        <p:spPr>
          <a:xfrm>
            <a:off x="457200" y="6356350"/>
            <a:ext cx="2133600" cy="365125"/>
          </a:xfrm>
        </p:spPr>
        <p:txBody>
          <a:bodyPr/>
          <a:lstStyle>
            <a:lvl1pPr>
              <a:defRPr/>
            </a:lvl1pPr>
          </a:lstStyle>
          <a:p>
            <a:pPr>
              <a:defRPr/>
            </a:pPr>
            <a:r>
              <a:rPr lang="zh-CN" altLang="en-US"/>
              <a:t>固体物理基础（</a:t>
            </a:r>
            <a:r>
              <a:rPr lang="en-US" altLang="zh-CN"/>
              <a:t>2019</a:t>
            </a:r>
            <a:r>
              <a:rPr lang="zh-CN" altLang="en-US"/>
              <a:t>春）</a:t>
            </a:r>
            <a:endParaRPr lang="en-US" altLang="zh-CN"/>
          </a:p>
        </p:txBody>
      </p:sp>
      <p:sp>
        <p:nvSpPr>
          <p:cNvPr id="3" name="页脚占位符 2">
            <a:extLst>
              <a:ext uri="{FF2B5EF4-FFF2-40B4-BE49-F238E27FC236}">
                <a16:creationId xmlns:a16="http://schemas.microsoft.com/office/drawing/2014/main" id="{98185807-D0D1-1EEF-C947-07F52F62E267}"/>
              </a:ext>
            </a:extLst>
          </p:cNvPr>
          <p:cNvSpPr>
            <a:spLocks noGrp="1"/>
          </p:cNvSpPr>
          <p:nvPr>
            <p:ph type="ftr" sz="quarter" idx="11"/>
          </p:nvPr>
        </p:nvSpPr>
        <p:spPr>
          <a:xfrm>
            <a:off x="3124200" y="6356350"/>
            <a:ext cx="2895600" cy="365125"/>
          </a:xfrm>
        </p:spPr>
        <p:txBody>
          <a:bodyPr/>
          <a:lstStyle>
            <a:lvl1pPr>
              <a:defRPr/>
            </a:lvl1pPr>
          </a:lstStyle>
          <a:p>
            <a:pPr>
              <a:defRPr/>
            </a:pPr>
            <a:r>
              <a:rPr lang="zh-CN" altLang="en-US"/>
              <a:t>清华大学电子工程系 汪莱</a:t>
            </a:r>
            <a:endParaRPr lang="en-US" altLang="zh-CN"/>
          </a:p>
        </p:txBody>
      </p:sp>
      <p:sp>
        <p:nvSpPr>
          <p:cNvPr id="4" name="灯片编号占位符 3">
            <a:extLst>
              <a:ext uri="{FF2B5EF4-FFF2-40B4-BE49-F238E27FC236}">
                <a16:creationId xmlns:a16="http://schemas.microsoft.com/office/drawing/2014/main" id="{6D637AED-31EE-542A-9E5A-E121D3FB3100}"/>
              </a:ext>
            </a:extLst>
          </p:cNvPr>
          <p:cNvSpPr>
            <a:spLocks noGrp="1"/>
          </p:cNvSpPr>
          <p:nvPr>
            <p:ph type="sldNum" sz="quarter" idx="12"/>
          </p:nvPr>
        </p:nvSpPr>
        <p:spPr>
          <a:xfrm>
            <a:off x="6553200" y="6356350"/>
            <a:ext cx="2133600" cy="365125"/>
          </a:xfrm>
        </p:spPr>
        <p:txBody>
          <a:bodyPr/>
          <a:lstStyle>
            <a:lvl1pPr>
              <a:defRPr/>
            </a:lvl1pPr>
          </a:lstStyle>
          <a:p>
            <a:pPr>
              <a:defRPr/>
            </a:pPr>
            <a:fld id="{EA0E3E1C-0747-4A2D-A5DD-3D28A5DF28AA}" type="slidenum">
              <a:rPr lang="en-US" altLang="zh-CN"/>
              <a:pPr>
                <a:defRPr/>
              </a:pPr>
              <a:t>‹#›</a:t>
            </a:fld>
            <a:endParaRPr lang="en-US" altLang="zh-CN"/>
          </a:p>
        </p:txBody>
      </p:sp>
    </p:spTree>
    <p:extLst>
      <p:ext uri="{BB962C8B-B14F-4D97-AF65-F5344CB8AC3E}">
        <p14:creationId xmlns:p14="http://schemas.microsoft.com/office/powerpoint/2010/main" val="1907095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7A63D4-65A3-B1ED-A191-DA391E43C5F2}"/>
              </a:ext>
            </a:extLst>
          </p:cNvPr>
          <p:cNvSpPr>
            <a:spLocks noGrp="1"/>
          </p:cNvSpPr>
          <p:nvPr>
            <p:ph type="dt" sz="half" idx="10"/>
          </p:nvPr>
        </p:nvSpPr>
        <p:spPr>
          <a:xfrm>
            <a:off x="457200" y="6356350"/>
            <a:ext cx="2133600" cy="365125"/>
          </a:xfrm>
        </p:spPr>
        <p:txBody>
          <a:bodyPr/>
          <a:lstStyle>
            <a:lvl1pPr>
              <a:defRPr/>
            </a:lvl1pPr>
          </a:lstStyle>
          <a:p>
            <a:pPr>
              <a:defRPr/>
            </a:pPr>
            <a:r>
              <a:rPr lang="zh-CN" altLang="en-US"/>
              <a:t>固体物理基础（</a:t>
            </a:r>
            <a:r>
              <a:rPr lang="en-US" altLang="zh-CN"/>
              <a:t>2019</a:t>
            </a:r>
            <a:r>
              <a:rPr lang="zh-CN" altLang="en-US"/>
              <a:t>春）</a:t>
            </a:r>
            <a:endParaRPr lang="en-US" altLang="zh-CN"/>
          </a:p>
        </p:txBody>
      </p:sp>
      <p:sp>
        <p:nvSpPr>
          <p:cNvPr id="6" name="页脚占位符 5">
            <a:extLst>
              <a:ext uri="{FF2B5EF4-FFF2-40B4-BE49-F238E27FC236}">
                <a16:creationId xmlns:a16="http://schemas.microsoft.com/office/drawing/2014/main" id="{DB8A05FE-3E58-8253-EACB-D10102BEF8A8}"/>
              </a:ext>
            </a:extLst>
          </p:cNvPr>
          <p:cNvSpPr>
            <a:spLocks noGrp="1"/>
          </p:cNvSpPr>
          <p:nvPr>
            <p:ph type="ftr" sz="quarter" idx="11"/>
          </p:nvPr>
        </p:nvSpPr>
        <p:spPr>
          <a:xfrm>
            <a:off x="3124200" y="6356350"/>
            <a:ext cx="2895600" cy="365125"/>
          </a:xfrm>
        </p:spPr>
        <p:txBody>
          <a:bodyPr/>
          <a:lstStyle>
            <a:lvl1pPr>
              <a:defRPr/>
            </a:lvl1pPr>
          </a:lstStyle>
          <a:p>
            <a:pPr>
              <a:defRPr/>
            </a:pPr>
            <a:r>
              <a:rPr lang="zh-CN" altLang="en-US"/>
              <a:t>清华大学电子工程系 汪莱</a:t>
            </a:r>
            <a:endParaRPr lang="en-US" altLang="zh-CN"/>
          </a:p>
        </p:txBody>
      </p:sp>
      <p:sp>
        <p:nvSpPr>
          <p:cNvPr id="7" name="灯片编号占位符 6">
            <a:extLst>
              <a:ext uri="{FF2B5EF4-FFF2-40B4-BE49-F238E27FC236}">
                <a16:creationId xmlns:a16="http://schemas.microsoft.com/office/drawing/2014/main" id="{5EF6E846-896E-DF59-AFAA-AEE749A4E8BE}"/>
              </a:ext>
            </a:extLst>
          </p:cNvPr>
          <p:cNvSpPr>
            <a:spLocks noGrp="1"/>
          </p:cNvSpPr>
          <p:nvPr>
            <p:ph type="sldNum" sz="quarter" idx="12"/>
          </p:nvPr>
        </p:nvSpPr>
        <p:spPr>
          <a:xfrm>
            <a:off x="6553200" y="6356350"/>
            <a:ext cx="2133600" cy="365125"/>
          </a:xfrm>
        </p:spPr>
        <p:txBody>
          <a:bodyPr/>
          <a:lstStyle>
            <a:lvl1pPr>
              <a:defRPr/>
            </a:lvl1pPr>
          </a:lstStyle>
          <a:p>
            <a:pPr>
              <a:defRPr/>
            </a:pPr>
            <a:fld id="{47D7AAF1-306E-4E3D-AC4B-F04D1C0520E7}" type="slidenum">
              <a:rPr lang="en-US" altLang="zh-CN"/>
              <a:pPr>
                <a:defRPr/>
              </a:pPr>
              <a:t>‹#›</a:t>
            </a:fld>
            <a:endParaRPr lang="en-US" altLang="zh-CN"/>
          </a:p>
        </p:txBody>
      </p:sp>
    </p:spTree>
    <p:extLst>
      <p:ext uri="{BB962C8B-B14F-4D97-AF65-F5344CB8AC3E}">
        <p14:creationId xmlns:p14="http://schemas.microsoft.com/office/powerpoint/2010/main" val="36698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A8AD66F-DA1B-F170-7E17-A726BB0521EC}"/>
              </a:ext>
            </a:extLst>
          </p:cNvPr>
          <p:cNvSpPr>
            <a:spLocks noGrp="1"/>
          </p:cNvSpPr>
          <p:nvPr>
            <p:ph type="dt" sz="half" idx="10"/>
          </p:nvPr>
        </p:nvSpPr>
        <p:spPr>
          <a:xfrm>
            <a:off x="457200" y="6356350"/>
            <a:ext cx="2133600" cy="365125"/>
          </a:xfrm>
        </p:spPr>
        <p:txBody>
          <a:bodyPr/>
          <a:lstStyle>
            <a:lvl1pPr>
              <a:defRPr/>
            </a:lvl1pPr>
          </a:lstStyle>
          <a:p>
            <a:pPr>
              <a:defRPr/>
            </a:pPr>
            <a:r>
              <a:rPr lang="zh-CN" altLang="en-US"/>
              <a:t>固体物理基础（</a:t>
            </a:r>
            <a:r>
              <a:rPr lang="en-US" altLang="zh-CN"/>
              <a:t>2019</a:t>
            </a:r>
            <a:r>
              <a:rPr lang="zh-CN" altLang="en-US"/>
              <a:t>春）</a:t>
            </a:r>
            <a:endParaRPr lang="en-US" altLang="zh-CN"/>
          </a:p>
        </p:txBody>
      </p:sp>
      <p:sp>
        <p:nvSpPr>
          <p:cNvPr id="6" name="页脚占位符 5">
            <a:extLst>
              <a:ext uri="{FF2B5EF4-FFF2-40B4-BE49-F238E27FC236}">
                <a16:creationId xmlns:a16="http://schemas.microsoft.com/office/drawing/2014/main" id="{8FAA5B0B-32B2-502A-52FB-44991ECCD234}"/>
              </a:ext>
            </a:extLst>
          </p:cNvPr>
          <p:cNvSpPr>
            <a:spLocks noGrp="1"/>
          </p:cNvSpPr>
          <p:nvPr>
            <p:ph type="ftr" sz="quarter" idx="11"/>
          </p:nvPr>
        </p:nvSpPr>
        <p:spPr>
          <a:xfrm>
            <a:off x="3124200" y="6356350"/>
            <a:ext cx="2895600" cy="365125"/>
          </a:xfrm>
        </p:spPr>
        <p:txBody>
          <a:bodyPr/>
          <a:lstStyle>
            <a:lvl1pPr>
              <a:defRPr/>
            </a:lvl1pPr>
          </a:lstStyle>
          <a:p>
            <a:pPr>
              <a:defRPr/>
            </a:pPr>
            <a:r>
              <a:rPr lang="zh-CN" altLang="en-US"/>
              <a:t>清华大学电子工程系 汪莱</a:t>
            </a:r>
            <a:endParaRPr lang="en-US" altLang="zh-CN"/>
          </a:p>
        </p:txBody>
      </p:sp>
      <p:sp>
        <p:nvSpPr>
          <p:cNvPr id="7" name="灯片编号占位符 6">
            <a:extLst>
              <a:ext uri="{FF2B5EF4-FFF2-40B4-BE49-F238E27FC236}">
                <a16:creationId xmlns:a16="http://schemas.microsoft.com/office/drawing/2014/main" id="{01FE9258-ACE3-69BB-6060-CE7BDDED61C9}"/>
              </a:ext>
            </a:extLst>
          </p:cNvPr>
          <p:cNvSpPr>
            <a:spLocks noGrp="1"/>
          </p:cNvSpPr>
          <p:nvPr>
            <p:ph type="sldNum" sz="quarter" idx="12"/>
          </p:nvPr>
        </p:nvSpPr>
        <p:spPr>
          <a:xfrm>
            <a:off x="6553200" y="6356350"/>
            <a:ext cx="2133600" cy="365125"/>
          </a:xfrm>
        </p:spPr>
        <p:txBody>
          <a:bodyPr/>
          <a:lstStyle>
            <a:lvl1pPr>
              <a:defRPr/>
            </a:lvl1pPr>
          </a:lstStyle>
          <a:p>
            <a:pPr>
              <a:defRPr/>
            </a:pPr>
            <a:fld id="{C0733281-5D9F-4894-B7E6-39AC9B01F576}" type="slidenum">
              <a:rPr lang="en-US" altLang="zh-CN"/>
              <a:pPr>
                <a:defRPr/>
              </a:pPr>
              <a:t>‹#›</a:t>
            </a:fld>
            <a:endParaRPr lang="en-US" altLang="zh-CN"/>
          </a:p>
        </p:txBody>
      </p:sp>
    </p:spTree>
    <p:extLst>
      <p:ext uri="{BB962C8B-B14F-4D97-AF65-F5344CB8AC3E}">
        <p14:creationId xmlns:p14="http://schemas.microsoft.com/office/powerpoint/2010/main" val="3799033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E15D947E-CD2F-9C63-FC3C-418955BDAD4F}"/>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E012DAD3-C18C-19C5-326C-DF0BD9BC67BB}"/>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900D615-70FF-91EC-A0A9-CD8485100898}"/>
              </a:ext>
            </a:extLst>
          </p:cNvPr>
          <p:cNvSpPr>
            <a:spLocks noGrp="1"/>
          </p:cNvSpPr>
          <p:nvPr>
            <p:ph type="dt" sz="half" idx="2"/>
          </p:nvPr>
        </p:nvSpPr>
        <p:spPr>
          <a:xfrm>
            <a:off x="3175" y="6469063"/>
            <a:ext cx="2133600" cy="365125"/>
          </a:xfrm>
          <a:prstGeom prst="rect">
            <a:avLst/>
          </a:prstGeom>
        </p:spPr>
        <p:txBody>
          <a:bodyPr anchor="ctr" anchorCtr="0"/>
          <a:lstStyle>
            <a:lvl1pPr eaLnBrk="1" hangingPunct="1">
              <a:defRPr sz="1200">
                <a:latin typeface="Arial" pitchFamily="34" charset="0"/>
              </a:defRPr>
            </a:lvl1pPr>
          </a:lstStyle>
          <a:p>
            <a:pPr>
              <a:defRPr/>
            </a:pPr>
            <a:r>
              <a:rPr lang="zh-CN" altLang="en-US"/>
              <a:t>固体物理基础（</a:t>
            </a:r>
            <a:r>
              <a:rPr lang="en-US" altLang="zh-CN"/>
              <a:t>2019</a:t>
            </a:r>
            <a:r>
              <a:rPr lang="zh-CN" altLang="en-US"/>
              <a:t>春）</a:t>
            </a:r>
            <a:endParaRPr lang="en-US" altLang="zh-CN" dirty="0"/>
          </a:p>
        </p:txBody>
      </p:sp>
      <p:sp>
        <p:nvSpPr>
          <p:cNvPr id="8" name="页脚占位符 4">
            <a:extLst>
              <a:ext uri="{FF2B5EF4-FFF2-40B4-BE49-F238E27FC236}">
                <a16:creationId xmlns:a16="http://schemas.microsoft.com/office/drawing/2014/main" id="{E41AC76B-5FC2-29D1-CF18-FD10B000969B}"/>
              </a:ext>
            </a:extLst>
          </p:cNvPr>
          <p:cNvSpPr>
            <a:spLocks noGrp="1"/>
          </p:cNvSpPr>
          <p:nvPr>
            <p:ph type="ftr" sz="quarter" idx="3"/>
          </p:nvPr>
        </p:nvSpPr>
        <p:spPr>
          <a:xfrm>
            <a:off x="3124200" y="6470650"/>
            <a:ext cx="2895600" cy="365125"/>
          </a:xfrm>
          <a:prstGeom prst="rect">
            <a:avLst/>
          </a:prstGeom>
        </p:spPr>
        <p:txBody>
          <a:bodyPr anchor="ctr" anchorCtr="0"/>
          <a:lstStyle>
            <a:lvl1pPr algn="ctr" eaLnBrk="1" hangingPunct="1">
              <a:defRPr sz="1200">
                <a:latin typeface="Arial" pitchFamily="34" charset="0"/>
              </a:defRPr>
            </a:lvl1pPr>
          </a:lstStyle>
          <a:p>
            <a:pPr>
              <a:defRPr/>
            </a:pPr>
            <a:r>
              <a:rPr lang="zh-CN" altLang="en-US"/>
              <a:t>清华大学电子工程系 汪莱</a:t>
            </a:r>
            <a:endParaRPr lang="en-US" altLang="zh-CN" dirty="0"/>
          </a:p>
        </p:txBody>
      </p:sp>
      <p:sp>
        <p:nvSpPr>
          <p:cNvPr id="9" name="灯片编号占位符 5">
            <a:extLst>
              <a:ext uri="{FF2B5EF4-FFF2-40B4-BE49-F238E27FC236}">
                <a16:creationId xmlns:a16="http://schemas.microsoft.com/office/drawing/2014/main" id="{75187020-5305-645F-D076-859D8106C0BB}"/>
              </a:ext>
            </a:extLst>
          </p:cNvPr>
          <p:cNvSpPr>
            <a:spLocks noGrp="1"/>
          </p:cNvSpPr>
          <p:nvPr>
            <p:ph type="sldNum" sz="quarter" idx="4"/>
          </p:nvPr>
        </p:nvSpPr>
        <p:spPr>
          <a:xfrm>
            <a:off x="6988175" y="64706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lvl1pPr>
          </a:lstStyle>
          <a:p>
            <a:pPr>
              <a:defRPr/>
            </a:pPr>
            <a:fld id="{3601B286-B016-4F0C-AEF9-1C9CAA46100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 id="2147485201"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6.wmf"/><Relationship Id="rId5" Type="http://schemas.openxmlformats.org/officeDocument/2006/relationships/oleObject" Target="../embeddings/oleObject5.bin"/><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wmf"/><Relationship Id="rId5" Type="http://schemas.openxmlformats.org/officeDocument/2006/relationships/oleObject" Target="../embeddings/oleObject8.bin"/><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3.wmf"/><Relationship Id="rId2"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oleObject" Target="../embeddings/oleObject11.bin"/><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3.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35.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2.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9.bin"/><Relationship Id="rId1" Type="http://schemas.openxmlformats.org/officeDocument/2006/relationships/slideLayout" Target="../slideLayouts/slideLayout7.xml"/><Relationship Id="rId5" Type="http://schemas.openxmlformats.org/officeDocument/2006/relationships/image" Target="../media/image37.w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oleObject" Target="../embeddings/oleObject23.bin"/><Relationship Id="rId5" Type="http://schemas.openxmlformats.org/officeDocument/2006/relationships/image" Target="../media/image39.wmf"/><Relationship Id="rId4" Type="http://schemas.openxmlformats.org/officeDocument/2006/relationships/oleObject" Target="../embeddings/oleObject22.bin"/><Relationship Id="rId9" Type="http://schemas.openxmlformats.org/officeDocument/2006/relationships/image" Target="../media/image41.wmf"/></Relationships>
</file>

<file path=ppt/slides/_rels/slide23.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image" Target="../media/image46.png"/><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5.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image" Target="../media/image41.wmf"/><Relationship Id="rId10" Type="http://schemas.openxmlformats.org/officeDocument/2006/relationships/image" Target="../media/image38.wmf"/><Relationship Id="rId4" Type="http://schemas.openxmlformats.org/officeDocument/2006/relationships/image" Target="../media/image42.wmf"/><Relationship Id="rId9" Type="http://schemas.openxmlformats.org/officeDocument/2006/relationships/oleObject" Target="../embeddings/oleObject28.bin"/><Relationship Id="rId14" Type="http://schemas.openxmlformats.org/officeDocument/2006/relationships/oleObject" Target="../embeddings/oleObject30.bin"/></Relationships>
</file>

<file path=ppt/slides/_rels/slide24.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29.bin"/><Relationship Id="rId3" Type="http://schemas.openxmlformats.org/officeDocument/2006/relationships/image" Target="../media/image44.wmf"/><Relationship Id="rId7" Type="http://schemas.openxmlformats.org/officeDocument/2006/relationships/oleObject" Target="../embeddings/oleObject33.bin"/><Relationship Id="rId12" Type="http://schemas.openxmlformats.org/officeDocument/2006/relationships/image" Target="../media/image38.wmf"/><Relationship Id="rId2" Type="http://schemas.openxmlformats.org/officeDocument/2006/relationships/oleObject" Target="../embeddings/oleObject31.bin"/><Relationship Id="rId1" Type="http://schemas.openxmlformats.org/officeDocument/2006/relationships/slideLayout" Target="../slideLayouts/slideLayout7.xml"/><Relationship Id="rId6" Type="http://schemas.openxmlformats.org/officeDocument/2006/relationships/image" Target="../media/image41.wmf"/><Relationship Id="rId11" Type="http://schemas.openxmlformats.org/officeDocument/2006/relationships/oleObject" Target="../embeddings/oleObject28.bin"/><Relationship Id="rId5" Type="http://schemas.openxmlformats.org/officeDocument/2006/relationships/oleObject" Target="../embeddings/oleObject32.bin"/><Relationship Id="rId10" Type="http://schemas.openxmlformats.org/officeDocument/2006/relationships/image" Target="../media/image43.wmf"/><Relationship Id="rId4" Type="http://schemas.openxmlformats.org/officeDocument/2006/relationships/image" Target="../media/image46.png"/><Relationship Id="rId9" Type="http://schemas.openxmlformats.org/officeDocument/2006/relationships/oleObject" Target="../embeddings/oleObject34.bin"/><Relationship Id="rId14" Type="http://schemas.openxmlformats.org/officeDocument/2006/relationships/image" Target="../media/image45.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35.bin"/><Relationship Id="rId1" Type="http://schemas.openxmlformats.org/officeDocument/2006/relationships/slideLayout" Target="../slideLayouts/slideLayout6.xml"/><Relationship Id="rId6" Type="http://schemas.openxmlformats.org/officeDocument/2006/relationships/oleObject" Target="../embeddings/oleObject37.bin"/><Relationship Id="rId5" Type="http://schemas.openxmlformats.org/officeDocument/2006/relationships/image" Target="../media/image48.wmf"/><Relationship Id="rId4" Type="http://schemas.openxmlformats.org/officeDocument/2006/relationships/oleObject" Target="../embeddings/oleObject36.bin"/><Relationship Id="rId9" Type="http://schemas.openxmlformats.org/officeDocument/2006/relationships/image" Target="../media/image50.wmf"/></Relationships>
</file>

<file path=ppt/slides/_rels/slide26.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54.w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1.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53.wmf"/><Relationship Id="rId4" Type="http://schemas.openxmlformats.org/officeDocument/2006/relationships/image" Target="../media/image49.wmf"/><Relationship Id="rId9" Type="http://schemas.openxmlformats.org/officeDocument/2006/relationships/oleObject" Target="../embeddings/oleObject42.bin"/><Relationship Id="rId14" Type="http://schemas.openxmlformats.org/officeDocument/2006/relationships/image" Target="../media/image55.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60.wmf"/><Relationship Id="rId3" Type="http://schemas.openxmlformats.org/officeDocument/2006/relationships/image" Target="../media/image49.wmf"/><Relationship Id="rId7" Type="http://schemas.openxmlformats.org/officeDocument/2006/relationships/image" Target="../media/image57.wmf"/><Relationship Id="rId12" Type="http://schemas.openxmlformats.org/officeDocument/2006/relationships/oleObject" Target="../embeddings/oleObject50.bin"/><Relationship Id="rId2" Type="http://schemas.openxmlformats.org/officeDocument/2006/relationships/oleObject" Target="../embeddings/oleObject45.bin"/><Relationship Id="rId1" Type="http://schemas.openxmlformats.org/officeDocument/2006/relationships/slideLayout" Target="../slideLayouts/slideLayout7.xml"/><Relationship Id="rId6" Type="http://schemas.openxmlformats.org/officeDocument/2006/relationships/oleObject" Target="../embeddings/oleObject47.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58.wmf"/></Relationships>
</file>

<file path=ppt/slides/_rels/slide28.x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3.wmf"/><Relationship Id="rId2" Type="http://schemas.openxmlformats.org/officeDocument/2006/relationships/oleObject" Target="../embeddings/oleObject51.bin"/><Relationship Id="rId1" Type="http://schemas.openxmlformats.org/officeDocument/2006/relationships/slideLayout" Target="../slideLayouts/slideLayout7.xml"/><Relationship Id="rId6" Type="http://schemas.openxmlformats.org/officeDocument/2006/relationships/oleObject" Target="../embeddings/oleObject53.bin"/><Relationship Id="rId5" Type="http://schemas.openxmlformats.org/officeDocument/2006/relationships/image" Target="../media/image62.wmf"/><Relationship Id="rId4" Type="http://schemas.openxmlformats.org/officeDocument/2006/relationships/oleObject" Target="../embeddings/oleObject52.bin"/></Relationships>
</file>

<file path=ppt/slides/_rels/slide29.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wmf"/><Relationship Id="rId5" Type="http://schemas.openxmlformats.org/officeDocument/2006/relationships/oleObject" Target="../embeddings/oleObject55.bin"/><Relationship Id="rId4" Type="http://schemas.openxmlformats.org/officeDocument/2006/relationships/image" Target="../media/image65.wmf"/></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wmf"/><Relationship Id="rId4" Type="http://schemas.openxmlformats.org/officeDocument/2006/relationships/image" Target="../media/image4.png"/><Relationship Id="rId9"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image" Target="../media/image49.wmf"/><Relationship Id="rId7" Type="http://schemas.openxmlformats.org/officeDocument/2006/relationships/image" Target="../media/image68.wmf"/><Relationship Id="rId2" Type="http://schemas.openxmlformats.org/officeDocument/2006/relationships/oleObject" Target="../embeddings/oleObject57.bin"/><Relationship Id="rId1" Type="http://schemas.openxmlformats.org/officeDocument/2006/relationships/slideLayout" Target="../slideLayouts/slideLayout7.xml"/><Relationship Id="rId6" Type="http://schemas.openxmlformats.org/officeDocument/2006/relationships/oleObject" Target="../embeddings/oleObject59.bin"/><Relationship Id="rId11" Type="http://schemas.openxmlformats.org/officeDocument/2006/relationships/image" Target="../media/image69.wmf"/><Relationship Id="rId5" Type="http://schemas.openxmlformats.org/officeDocument/2006/relationships/image" Target="../media/image51.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56.wmf"/></Relationships>
</file>

<file path=ppt/slides/_rels/slide3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62.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63.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2.wmf"/><Relationship Id="rId5" Type="http://schemas.openxmlformats.org/officeDocument/2006/relationships/oleObject" Target="../embeddings/oleObject65.bin"/><Relationship Id="rId4" Type="http://schemas.openxmlformats.org/officeDocument/2006/relationships/image" Target="../media/image71.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66.bin"/><Relationship Id="rId1" Type="http://schemas.openxmlformats.org/officeDocument/2006/relationships/slideLayout" Target="../slideLayouts/slideLayout7.xml"/><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oleObject" Target="../embeddings/oleObject67.bin"/></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3.wmf"/><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oleObject" Target="../embeddings/oleObject69.bin"/><Relationship Id="rId5" Type="http://schemas.openxmlformats.org/officeDocument/2006/relationships/image" Target="../media/image51.wmf"/><Relationship Id="rId4" Type="http://schemas.openxmlformats.org/officeDocument/2006/relationships/oleObject" Target="../embeddings/oleObject68.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81.wmf"/><Relationship Id="rId3" Type="http://schemas.openxmlformats.org/officeDocument/2006/relationships/image" Target="../media/image75.png"/><Relationship Id="rId7" Type="http://schemas.openxmlformats.org/officeDocument/2006/relationships/image" Target="../media/image78.wmf"/><Relationship Id="rId12" Type="http://schemas.openxmlformats.org/officeDocument/2006/relationships/oleObject" Target="../embeddings/oleObject74.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oleObject" Target="../embeddings/oleObject71.bin"/><Relationship Id="rId11" Type="http://schemas.openxmlformats.org/officeDocument/2006/relationships/image" Target="../media/image80.wmf"/><Relationship Id="rId5" Type="http://schemas.openxmlformats.org/officeDocument/2006/relationships/image" Target="../media/image77.w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7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2.wmf"/></Relationships>
</file>

<file path=ppt/slides/_rels/slide39.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76.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5.wmf"/><Relationship Id="rId5" Type="http://schemas.openxmlformats.org/officeDocument/2006/relationships/oleObject" Target="../embeddings/oleObject78.bin"/><Relationship Id="rId4" Type="http://schemas.openxmlformats.org/officeDocument/2006/relationships/image" Target="../media/image8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80.bin"/><Relationship Id="rId1" Type="http://schemas.openxmlformats.org/officeDocument/2006/relationships/slideLayout" Target="../slideLayouts/slideLayout7.xml"/><Relationship Id="rId5" Type="http://schemas.openxmlformats.org/officeDocument/2006/relationships/image" Target="../media/image87.wmf"/><Relationship Id="rId4" Type="http://schemas.openxmlformats.org/officeDocument/2006/relationships/oleObject" Target="../embeddings/oleObject81.bin"/></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oleObject" Target="../embeddings/oleObject82.bin"/><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83.bin"/><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7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26.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19.png"/><Relationship Id="rId5" Type="http://schemas.openxmlformats.org/officeDocument/2006/relationships/image" Target="../media/image128.png"/><Relationship Id="rId10" Type="http://schemas.openxmlformats.org/officeDocument/2006/relationships/image" Target="../media/image118.png"/><Relationship Id="rId4" Type="http://schemas.openxmlformats.org/officeDocument/2006/relationships/image" Target="../media/image127.png"/><Relationship Id="rId9" Type="http://schemas.openxmlformats.org/officeDocument/2006/relationships/image" Target="../media/image1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a:extLst>
              <a:ext uri="{FF2B5EF4-FFF2-40B4-BE49-F238E27FC236}">
                <a16:creationId xmlns:a16="http://schemas.microsoft.com/office/drawing/2014/main" id="{F3DD62E2-3213-EFBA-F9EB-D07B748B9B7F}"/>
              </a:ext>
            </a:extLst>
          </p:cNvPr>
          <p:cNvSpPr/>
          <p:nvPr/>
        </p:nvSpPr>
        <p:spPr>
          <a:xfrm>
            <a:off x="539750" y="1657350"/>
            <a:ext cx="1511300" cy="6477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晶格结构</a:t>
            </a:r>
          </a:p>
        </p:txBody>
      </p:sp>
      <p:sp>
        <p:nvSpPr>
          <p:cNvPr id="18" name="圆角矩形 17">
            <a:extLst>
              <a:ext uri="{FF2B5EF4-FFF2-40B4-BE49-F238E27FC236}">
                <a16:creationId xmlns:a16="http://schemas.microsoft.com/office/drawing/2014/main" id="{210337B1-4377-0CC3-A5A7-687C273EE3C5}"/>
              </a:ext>
            </a:extLst>
          </p:cNvPr>
          <p:cNvSpPr/>
          <p:nvPr/>
        </p:nvSpPr>
        <p:spPr>
          <a:xfrm>
            <a:off x="2627313" y="1657350"/>
            <a:ext cx="1863725" cy="6477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布拉菲格子</a:t>
            </a:r>
          </a:p>
        </p:txBody>
      </p:sp>
      <p:sp>
        <p:nvSpPr>
          <p:cNvPr id="19" name="右箭头 18">
            <a:extLst>
              <a:ext uri="{FF2B5EF4-FFF2-40B4-BE49-F238E27FC236}">
                <a16:creationId xmlns:a16="http://schemas.microsoft.com/office/drawing/2014/main" id="{A672E2B0-67C6-2990-DBA4-79A2BCF76BD6}"/>
              </a:ext>
            </a:extLst>
          </p:cNvPr>
          <p:cNvSpPr/>
          <p:nvPr/>
        </p:nvSpPr>
        <p:spPr>
          <a:xfrm>
            <a:off x="2151063" y="1889125"/>
            <a:ext cx="404812" cy="21590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TextBox 19">
            <a:extLst>
              <a:ext uri="{FF2B5EF4-FFF2-40B4-BE49-F238E27FC236}">
                <a16:creationId xmlns:a16="http://schemas.microsoft.com/office/drawing/2014/main" id="{11841AF3-97B6-43E9-BD1D-2695C0E7169C}"/>
              </a:ext>
            </a:extLst>
          </p:cNvPr>
          <p:cNvSpPr txBox="1"/>
          <p:nvPr/>
        </p:nvSpPr>
        <p:spPr>
          <a:xfrm>
            <a:off x="1704975" y="981075"/>
            <a:ext cx="1211263" cy="40005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eaLnBrk="1" hangingPunct="1">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定义基元</a:t>
            </a:r>
          </a:p>
        </p:txBody>
      </p:sp>
      <p:sp>
        <p:nvSpPr>
          <p:cNvPr id="21" name="下箭头 20">
            <a:extLst>
              <a:ext uri="{FF2B5EF4-FFF2-40B4-BE49-F238E27FC236}">
                <a16:creationId xmlns:a16="http://schemas.microsoft.com/office/drawing/2014/main" id="{1DD86555-74F1-EBC4-33CF-46C7D1EBF454}"/>
              </a:ext>
            </a:extLst>
          </p:cNvPr>
          <p:cNvSpPr/>
          <p:nvPr/>
        </p:nvSpPr>
        <p:spPr>
          <a:xfrm>
            <a:off x="2195513" y="1485900"/>
            <a:ext cx="215900" cy="331788"/>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圆角矩形 21">
            <a:extLst>
              <a:ext uri="{FF2B5EF4-FFF2-40B4-BE49-F238E27FC236}">
                <a16:creationId xmlns:a16="http://schemas.microsoft.com/office/drawing/2014/main" id="{844ABB27-32F7-6095-BEEF-7D0042A209EA}"/>
              </a:ext>
            </a:extLst>
          </p:cNvPr>
          <p:cNvSpPr/>
          <p:nvPr/>
        </p:nvSpPr>
        <p:spPr>
          <a:xfrm>
            <a:off x="5076825" y="1657350"/>
            <a:ext cx="1322388" cy="6477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倒格子</a:t>
            </a:r>
          </a:p>
        </p:txBody>
      </p:sp>
      <p:sp>
        <p:nvSpPr>
          <p:cNvPr id="23" name="右箭头 22">
            <a:extLst>
              <a:ext uri="{FF2B5EF4-FFF2-40B4-BE49-F238E27FC236}">
                <a16:creationId xmlns:a16="http://schemas.microsoft.com/office/drawing/2014/main" id="{D257C0F5-200B-64C0-CB51-2C8098EC93B5}"/>
              </a:ext>
            </a:extLst>
          </p:cNvPr>
          <p:cNvSpPr/>
          <p:nvPr/>
        </p:nvSpPr>
        <p:spPr>
          <a:xfrm>
            <a:off x="4603750" y="1890713"/>
            <a:ext cx="400050" cy="214312"/>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23">
            <a:extLst>
              <a:ext uri="{FF2B5EF4-FFF2-40B4-BE49-F238E27FC236}">
                <a16:creationId xmlns:a16="http://schemas.microsoft.com/office/drawing/2014/main" id="{720743BE-608D-8BB0-03A0-F67534AD9562}"/>
              </a:ext>
            </a:extLst>
          </p:cNvPr>
          <p:cNvSpPr/>
          <p:nvPr/>
        </p:nvSpPr>
        <p:spPr>
          <a:xfrm>
            <a:off x="7019925" y="1655763"/>
            <a:ext cx="1512888" cy="6477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布里渊区</a:t>
            </a:r>
          </a:p>
        </p:txBody>
      </p:sp>
      <p:sp>
        <p:nvSpPr>
          <p:cNvPr id="25" name="右箭头 24">
            <a:extLst>
              <a:ext uri="{FF2B5EF4-FFF2-40B4-BE49-F238E27FC236}">
                <a16:creationId xmlns:a16="http://schemas.microsoft.com/office/drawing/2014/main" id="{65AD37B6-9BF1-6A53-A6D8-C9B2974B65C2}"/>
              </a:ext>
            </a:extLst>
          </p:cNvPr>
          <p:cNvSpPr/>
          <p:nvPr/>
        </p:nvSpPr>
        <p:spPr>
          <a:xfrm>
            <a:off x="6516688" y="1889125"/>
            <a:ext cx="400050" cy="21590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TextBox 25">
            <a:extLst>
              <a:ext uri="{FF2B5EF4-FFF2-40B4-BE49-F238E27FC236}">
                <a16:creationId xmlns:a16="http://schemas.microsoft.com/office/drawing/2014/main" id="{7AC3BF29-E9D9-12AE-B157-DBC47622E960}"/>
              </a:ext>
            </a:extLst>
          </p:cNvPr>
          <p:cNvSpPr txBox="1"/>
          <p:nvPr/>
        </p:nvSpPr>
        <p:spPr>
          <a:xfrm>
            <a:off x="4022725" y="981075"/>
            <a:ext cx="1468438" cy="40005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eaLnBrk="1" hangingPunct="1">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傅立叶变换</a:t>
            </a:r>
          </a:p>
        </p:txBody>
      </p:sp>
      <p:sp>
        <p:nvSpPr>
          <p:cNvPr id="27" name="下箭头 26">
            <a:extLst>
              <a:ext uri="{FF2B5EF4-FFF2-40B4-BE49-F238E27FC236}">
                <a16:creationId xmlns:a16="http://schemas.microsoft.com/office/drawing/2014/main" id="{57CAA848-5745-0A23-84FD-CFFC03D0A1A3}"/>
              </a:ext>
            </a:extLst>
          </p:cNvPr>
          <p:cNvSpPr/>
          <p:nvPr/>
        </p:nvSpPr>
        <p:spPr>
          <a:xfrm>
            <a:off x="4643438" y="1485900"/>
            <a:ext cx="215900" cy="331788"/>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TextBox 27">
            <a:extLst>
              <a:ext uri="{FF2B5EF4-FFF2-40B4-BE49-F238E27FC236}">
                <a16:creationId xmlns:a16="http://schemas.microsoft.com/office/drawing/2014/main" id="{4E2674A7-B55C-F103-1367-AABD53CC93C7}"/>
              </a:ext>
            </a:extLst>
          </p:cNvPr>
          <p:cNvSpPr txBox="1"/>
          <p:nvPr/>
        </p:nvSpPr>
        <p:spPr>
          <a:xfrm>
            <a:off x="6173788" y="981075"/>
            <a:ext cx="1171575" cy="40005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eaLnBrk="1" hangingPunct="1">
              <a:defRP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W-S</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原胞</a:t>
            </a:r>
          </a:p>
        </p:txBody>
      </p:sp>
      <p:sp>
        <p:nvSpPr>
          <p:cNvPr id="29" name="下箭头 28">
            <a:extLst>
              <a:ext uri="{FF2B5EF4-FFF2-40B4-BE49-F238E27FC236}">
                <a16:creationId xmlns:a16="http://schemas.microsoft.com/office/drawing/2014/main" id="{54801EC4-AACD-CBC3-151E-590371B69769}"/>
              </a:ext>
            </a:extLst>
          </p:cNvPr>
          <p:cNvSpPr/>
          <p:nvPr/>
        </p:nvSpPr>
        <p:spPr>
          <a:xfrm>
            <a:off x="6605588" y="1485900"/>
            <a:ext cx="215900" cy="331788"/>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TextBox 30">
            <a:extLst>
              <a:ext uri="{FF2B5EF4-FFF2-40B4-BE49-F238E27FC236}">
                <a16:creationId xmlns:a16="http://schemas.microsoft.com/office/drawing/2014/main" id="{31343AD5-2F93-EEDF-AD80-84C088A4AE70}"/>
              </a:ext>
            </a:extLst>
          </p:cNvPr>
          <p:cNvSpPr txBox="1"/>
          <p:nvPr/>
        </p:nvSpPr>
        <p:spPr>
          <a:xfrm>
            <a:off x="2519363" y="2741613"/>
            <a:ext cx="1981200" cy="40005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eaLnBrk="1" hangingPunct="1">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正格子原胞基矢</a:t>
            </a:r>
          </a:p>
        </p:txBody>
      </p:sp>
      <p:sp>
        <p:nvSpPr>
          <p:cNvPr id="32" name="下箭头 31">
            <a:extLst>
              <a:ext uri="{FF2B5EF4-FFF2-40B4-BE49-F238E27FC236}">
                <a16:creationId xmlns:a16="http://schemas.microsoft.com/office/drawing/2014/main" id="{EAA33A6E-7E99-98F9-3406-54E55138485E}"/>
              </a:ext>
            </a:extLst>
          </p:cNvPr>
          <p:cNvSpPr/>
          <p:nvPr/>
        </p:nvSpPr>
        <p:spPr>
          <a:xfrm>
            <a:off x="3455988" y="2376488"/>
            <a:ext cx="217487" cy="258762"/>
          </a:xfrm>
          <a:prstGeom prst="downArrow">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TextBox 32">
            <a:extLst>
              <a:ext uri="{FF2B5EF4-FFF2-40B4-BE49-F238E27FC236}">
                <a16:creationId xmlns:a16="http://schemas.microsoft.com/office/drawing/2014/main" id="{9139B393-8134-CF99-2DC9-0A72AC2822ED}"/>
              </a:ext>
            </a:extLst>
          </p:cNvPr>
          <p:cNvSpPr txBox="1"/>
          <p:nvPr/>
        </p:nvSpPr>
        <p:spPr>
          <a:xfrm>
            <a:off x="5103813" y="2741613"/>
            <a:ext cx="1979612" cy="40005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eaLnBrk="1" hangingPunct="1">
              <a:defRP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倒格子原胞基矢</a:t>
            </a:r>
          </a:p>
        </p:txBody>
      </p:sp>
      <p:sp>
        <p:nvSpPr>
          <p:cNvPr id="34" name="下箭头 33">
            <a:extLst>
              <a:ext uri="{FF2B5EF4-FFF2-40B4-BE49-F238E27FC236}">
                <a16:creationId xmlns:a16="http://schemas.microsoft.com/office/drawing/2014/main" id="{F227A049-3182-6843-9A59-DCB2C8231988}"/>
              </a:ext>
            </a:extLst>
          </p:cNvPr>
          <p:cNvSpPr/>
          <p:nvPr/>
        </p:nvSpPr>
        <p:spPr>
          <a:xfrm rot="10800000">
            <a:off x="5626100" y="2376488"/>
            <a:ext cx="215900" cy="258762"/>
          </a:xfrm>
          <a:prstGeom prst="downArrow">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右箭头 34">
            <a:extLst>
              <a:ext uri="{FF2B5EF4-FFF2-40B4-BE49-F238E27FC236}">
                <a16:creationId xmlns:a16="http://schemas.microsoft.com/office/drawing/2014/main" id="{4D057636-2AEF-2959-3D32-40ABF0631329}"/>
              </a:ext>
            </a:extLst>
          </p:cNvPr>
          <p:cNvSpPr/>
          <p:nvPr/>
        </p:nvSpPr>
        <p:spPr>
          <a:xfrm>
            <a:off x="4589463" y="2843213"/>
            <a:ext cx="447675" cy="215900"/>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56" name="标题 35">
            <a:extLst>
              <a:ext uri="{FF2B5EF4-FFF2-40B4-BE49-F238E27FC236}">
                <a16:creationId xmlns:a16="http://schemas.microsoft.com/office/drawing/2014/main" id="{ACE2E5D6-0DF0-9B32-6636-D38595F0A3C0}"/>
              </a:ext>
            </a:extLst>
          </p:cNvPr>
          <p:cNvSpPr>
            <a:spLocks noGrp="1"/>
          </p:cNvSpPr>
          <p:nvPr>
            <p:ph type="title"/>
          </p:nvPr>
        </p:nvSpPr>
        <p:spPr>
          <a:xfrm>
            <a:off x="457200" y="-12700"/>
            <a:ext cx="8229600" cy="706438"/>
          </a:xfrm>
        </p:spPr>
        <p:txBody>
          <a:bodyPr/>
          <a:lstStyle/>
          <a:p>
            <a:r>
              <a:rPr lang="zh-CN" altLang="en-US"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第一章概念之间的关系</a:t>
            </a:r>
          </a:p>
        </p:txBody>
      </p:sp>
      <p:sp>
        <p:nvSpPr>
          <p:cNvPr id="38" name="TextBox 37">
            <a:extLst>
              <a:ext uri="{FF2B5EF4-FFF2-40B4-BE49-F238E27FC236}">
                <a16:creationId xmlns:a16="http://schemas.microsoft.com/office/drawing/2014/main" id="{C124A291-E453-6935-BA27-A53B545157EC}"/>
              </a:ext>
            </a:extLst>
          </p:cNvPr>
          <p:cNvSpPr txBox="1"/>
          <p:nvPr/>
        </p:nvSpPr>
        <p:spPr>
          <a:xfrm>
            <a:off x="2519363" y="3213100"/>
            <a:ext cx="1981200" cy="584200"/>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一族晶面指数</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i="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1600" b="1" i="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i="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的平行晶面</a:t>
            </a:r>
          </a:p>
        </p:txBody>
      </p:sp>
      <p:sp>
        <p:nvSpPr>
          <p:cNvPr id="39" name="右箭头 38">
            <a:extLst>
              <a:ext uri="{FF2B5EF4-FFF2-40B4-BE49-F238E27FC236}">
                <a16:creationId xmlns:a16="http://schemas.microsoft.com/office/drawing/2014/main" id="{0D6180E6-535B-98AB-8B43-2CBDC03EF226}"/>
              </a:ext>
            </a:extLst>
          </p:cNvPr>
          <p:cNvSpPr/>
          <p:nvPr/>
        </p:nvSpPr>
        <p:spPr>
          <a:xfrm>
            <a:off x="4592638" y="3429000"/>
            <a:ext cx="447675" cy="217488"/>
          </a:xfrm>
          <a:prstGeom prst="rightArrow">
            <a:avLst/>
          </a:prstGeom>
        </p:spPr>
        <p:style>
          <a:lnRef idx="2">
            <a:schemeClr val="accent3"/>
          </a:lnRef>
          <a:fillRef idx="1">
            <a:schemeClr val="lt1"/>
          </a:fillRef>
          <a:effectRef idx="0">
            <a:schemeClr val="accent3"/>
          </a:effectRef>
          <a:fontRef idx="minor">
            <a:schemeClr val="dk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TextBox 39">
            <a:extLst>
              <a:ext uri="{FF2B5EF4-FFF2-40B4-BE49-F238E27FC236}">
                <a16:creationId xmlns:a16="http://schemas.microsoft.com/office/drawing/2014/main" id="{AFC4C690-BFFA-F47B-37F9-BF2DD0DF0309}"/>
              </a:ext>
            </a:extLst>
          </p:cNvPr>
          <p:cNvSpPr txBox="1"/>
          <p:nvPr/>
        </p:nvSpPr>
        <p:spPr>
          <a:xfrm>
            <a:off x="5111750" y="3379788"/>
            <a:ext cx="1981200" cy="33813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倒格点（矢）</a:t>
            </a:r>
            <a:r>
              <a:rPr lang="en-US" altLang="zh-CN" sz="1600" b="1" i="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1600" b="1" i="1" baseline="-250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1600" b="1" i="1" baseline="-250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i="1" baseline="-250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600" b="1"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5" name="对象 54">
            <a:extLst>
              <a:ext uri="{FF2B5EF4-FFF2-40B4-BE49-F238E27FC236}">
                <a16:creationId xmlns:a16="http://schemas.microsoft.com/office/drawing/2014/main" id="{4175F9EC-2204-A41E-D29B-6CAFFC854FD8}"/>
              </a:ext>
            </a:extLst>
          </p:cNvPr>
          <p:cNvGraphicFramePr>
            <a:graphicFrameLocks noChangeAspect="1"/>
          </p:cNvGraphicFramePr>
          <p:nvPr>
            <p:extLst>
              <p:ext uri="{D42A27DB-BD31-4B8C-83A1-F6EECF244321}">
                <p14:modId xmlns:p14="http://schemas.microsoft.com/office/powerpoint/2010/main" val="251767672"/>
              </p:ext>
            </p:extLst>
          </p:nvPr>
        </p:nvGraphicFramePr>
        <p:xfrm>
          <a:off x="1344613" y="4483100"/>
          <a:ext cx="1728787" cy="546100"/>
        </p:xfrm>
        <a:graphic>
          <a:graphicData uri="http://schemas.openxmlformats.org/presentationml/2006/ole">
            <mc:AlternateContent xmlns:mc="http://schemas.openxmlformats.org/markup-compatibility/2006">
              <mc:Choice xmlns:v="urn:schemas-microsoft-com:vml" Requires="v">
                <p:oleObj name="Equation" r:id="rId3" imgW="761760" imgH="228600" progId="Equation.DSMT4">
                  <p:embed/>
                </p:oleObj>
              </mc:Choice>
              <mc:Fallback>
                <p:oleObj name="Equation" r:id="rId3" imgW="761760" imgH="228600" progId="Equation.DSMT4">
                  <p:embed/>
                  <p:pic>
                    <p:nvPicPr>
                      <p:cNvPr id="0" name="对象 54"/>
                      <p:cNvPicPr>
                        <a:picLocks noChangeAspect="1" noChangeArrowheads="1"/>
                      </p:cNvPicPr>
                      <p:nvPr/>
                    </p:nvPicPr>
                    <p:blipFill>
                      <a:blip r:embed="rId4"/>
                      <a:srcRect/>
                      <a:stretch>
                        <a:fillRect/>
                      </a:stretch>
                    </p:blipFill>
                    <p:spPr bwMode="auto">
                      <a:xfrm>
                        <a:off x="1344613" y="4483100"/>
                        <a:ext cx="1728787" cy="546100"/>
                      </a:xfrm>
                      <a:prstGeom prst="rect">
                        <a:avLst/>
                      </a:prstGeom>
                      <a:noFill/>
                      <a:ln w="25400">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TextBox 55">
            <a:extLst>
              <a:ext uri="{FF2B5EF4-FFF2-40B4-BE49-F238E27FC236}">
                <a16:creationId xmlns:a16="http://schemas.microsoft.com/office/drawing/2014/main" id="{F405E0D0-914B-D379-3C6C-4F394656373E}"/>
              </a:ext>
            </a:extLst>
          </p:cNvPr>
          <p:cNvSpPr txBox="1">
            <a:spLocks noChangeArrowheads="1"/>
          </p:cNvSpPr>
          <p:nvPr/>
        </p:nvSpPr>
        <p:spPr bwMode="auto">
          <a:xfrm>
            <a:off x="279400" y="3995738"/>
            <a:ext cx="2193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射线衍射劳埃方程</a:t>
            </a:r>
          </a:p>
        </p:txBody>
      </p:sp>
      <p:grpSp>
        <p:nvGrpSpPr>
          <p:cNvPr id="60" name="组合 59">
            <a:extLst>
              <a:ext uri="{FF2B5EF4-FFF2-40B4-BE49-F238E27FC236}">
                <a16:creationId xmlns:a16="http://schemas.microsoft.com/office/drawing/2014/main" id="{39D6416B-A35A-5C2F-445F-2016A04AD845}"/>
              </a:ext>
            </a:extLst>
          </p:cNvPr>
          <p:cNvGrpSpPr>
            <a:grpSpLocks/>
          </p:cNvGrpSpPr>
          <p:nvPr/>
        </p:nvGrpSpPr>
        <p:grpSpPr bwMode="auto">
          <a:xfrm>
            <a:off x="3559175" y="3573463"/>
            <a:ext cx="2452688" cy="2970212"/>
            <a:chOff x="755577" y="3913892"/>
            <a:chExt cx="2452434" cy="2971105"/>
          </a:xfrm>
        </p:grpSpPr>
        <p:sp>
          <p:nvSpPr>
            <p:cNvPr id="14366" name="Line 13">
              <a:extLst>
                <a:ext uri="{FF2B5EF4-FFF2-40B4-BE49-F238E27FC236}">
                  <a16:creationId xmlns:a16="http://schemas.microsoft.com/office/drawing/2014/main" id="{0FED282A-3B2F-6357-DB39-6ABCF3F8A9B1}"/>
                </a:ext>
              </a:extLst>
            </p:cNvPr>
            <p:cNvSpPr>
              <a:spLocks noChangeShapeType="1"/>
            </p:cNvSpPr>
            <p:nvPr/>
          </p:nvSpPr>
          <p:spPr bwMode="auto">
            <a:xfrm>
              <a:off x="1044129" y="5501977"/>
              <a:ext cx="936625" cy="1081087"/>
            </a:xfrm>
            <a:prstGeom prst="line">
              <a:avLst/>
            </a:prstGeom>
            <a:noFill/>
            <a:ln w="3810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367" name="Line 14">
              <a:extLst>
                <a:ext uri="{FF2B5EF4-FFF2-40B4-BE49-F238E27FC236}">
                  <a16:creationId xmlns:a16="http://schemas.microsoft.com/office/drawing/2014/main" id="{6877DDF9-AB75-A838-F749-BA9A33BA8E88}"/>
                </a:ext>
              </a:extLst>
            </p:cNvPr>
            <p:cNvSpPr>
              <a:spLocks noChangeShapeType="1"/>
            </p:cNvSpPr>
            <p:nvPr/>
          </p:nvSpPr>
          <p:spPr bwMode="auto">
            <a:xfrm flipV="1">
              <a:off x="1980754" y="5501977"/>
              <a:ext cx="935038" cy="1081087"/>
            </a:xfrm>
            <a:prstGeom prst="line">
              <a:avLst/>
            </a:prstGeom>
            <a:noFill/>
            <a:ln w="3810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368" name="Line 15">
              <a:extLst>
                <a:ext uri="{FF2B5EF4-FFF2-40B4-BE49-F238E27FC236}">
                  <a16:creationId xmlns:a16="http://schemas.microsoft.com/office/drawing/2014/main" id="{A476E2F6-2578-961E-C8C4-F22369EF581A}"/>
                </a:ext>
              </a:extLst>
            </p:cNvPr>
            <p:cNvSpPr>
              <a:spLocks noChangeShapeType="1"/>
            </p:cNvSpPr>
            <p:nvPr/>
          </p:nvSpPr>
          <p:spPr bwMode="auto">
            <a:xfrm flipV="1">
              <a:off x="1980754" y="4349452"/>
              <a:ext cx="0" cy="2233612"/>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369" name="Line 16">
              <a:extLst>
                <a:ext uri="{FF2B5EF4-FFF2-40B4-BE49-F238E27FC236}">
                  <a16:creationId xmlns:a16="http://schemas.microsoft.com/office/drawing/2014/main" id="{7D6BBB2C-D585-C01D-A3CD-975AE5850557}"/>
                </a:ext>
              </a:extLst>
            </p:cNvPr>
            <p:cNvSpPr>
              <a:spLocks noChangeShapeType="1"/>
            </p:cNvSpPr>
            <p:nvPr/>
          </p:nvSpPr>
          <p:spPr bwMode="auto">
            <a:xfrm>
              <a:off x="1980754" y="4420889"/>
              <a:ext cx="936625" cy="1081088"/>
            </a:xfrm>
            <a:prstGeom prst="line">
              <a:avLst/>
            </a:prstGeom>
            <a:noFill/>
            <a:ln w="38100">
              <a:solidFill>
                <a:srgbClr val="6600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370" name="Text Box 17">
              <a:extLst>
                <a:ext uri="{FF2B5EF4-FFF2-40B4-BE49-F238E27FC236}">
                  <a16:creationId xmlns:a16="http://schemas.microsoft.com/office/drawing/2014/main" id="{A85351AE-A2CA-D89F-E25C-DF9ADE5EA309}"/>
                </a:ext>
              </a:extLst>
            </p:cNvPr>
            <p:cNvSpPr txBox="1">
              <a:spLocks noChangeArrowheads="1"/>
            </p:cNvSpPr>
            <p:nvPr/>
          </p:nvSpPr>
          <p:spPr bwMode="auto">
            <a:xfrm>
              <a:off x="775204" y="5426060"/>
              <a:ext cx="484378" cy="52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800" b="1" baseline="-250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14371" name="Text Box 18">
              <a:extLst>
                <a:ext uri="{FF2B5EF4-FFF2-40B4-BE49-F238E27FC236}">
                  <a16:creationId xmlns:a16="http://schemas.microsoft.com/office/drawing/2014/main" id="{AF572D4E-7520-5A2F-01A4-5A6996A49E48}"/>
                </a:ext>
              </a:extLst>
            </p:cNvPr>
            <p:cNvSpPr txBox="1">
              <a:spLocks noChangeArrowheads="1"/>
            </p:cNvSpPr>
            <p:nvPr/>
          </p:nvSpPr>
          <p:spPr bwMode="auto">
            <a:xfrm>
              <a:off x="2843808" y="5430539"/>
              <a:ext cx="364164" cy="52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k</a:t>
              </a:r>
              <a:endParaRPr lang="en-US" altLang="zh-CN" sz="2800" b="1" baseline="-250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72" name="Arc 19">
              <a:extLst>
                <a:ext uri="{FF2B5EF4-FFF2-40B4-BE49-F238E27FC236}">
                  <a16:creationId xmlns:a16="http://schemas.microsoft.com/office/drawing/2014/main" id="{4F542FBA-8361-E689-9190-FD9BA8DDAF7E}"/>
                </a:ext>
              </a:extLst>
            </p:cNvPr>
            <p:cNvSpPr>
              <a:spLocks/>
            </p:cNvSpPr>
            <p:nvPr/>
          </p:nvSpPr>
          <p:spPr bwMode="auto">
            <a:xfrm flipH="1">
              <a:off x="2510725" y="5168602"/>
              <a:ext cx="144463" cy="333375"/>
            </a:xfrm>
            <a:custGeom>
              <a:avLst/>
              <a:gdLst>
                <a:gd name="T0" fmla="*/ 0 w 21600"/>
                <a:gd name="T1" fmla="*/ 0 h 24920"/>
                <a:gd name="T2" fmla="*/ 2147483646 w 21600"/>
                <a:gd name="T3" fmla="*/ 2147483646 h 24920"/>
                <a:gd name="T4" fmla="*/ 0 w 21600"/>
                <a:gd name="T5" fmla="*/ 2147483646 h 24920"/>
                <a:gd name="T6" fmla="*/ 0 60000 65536"/>
                <a:gd name="T7" fmla="*/ 0 60000 65536"/>
                <a:gd name="T8" fmla="*/ 0 60000 65536"/>
              </a:gdLst>
              <a:ahLst/>
              <a:cxnLst>
                <a:cxn ang="T6">
                  <a:pos x="T0" y="T1"/>
                </a:cxn>
                <a:cxn ang="T7">
                  <a:pos x="T2" y="T3"/>
                </a:cxn>
                <a:cxn ang="T8">
                  <a:pos x="T4" y="T5"/>
                </a:cxn>
              </a:cxnLst>
              <a:rect l="0" t="0" r="r" b="b"/>
              <a:pathLst>
                <a:path w="21600" h="24920" fill="none" extrusionOk="0">
                  <a:moveTo>
                    <a:pt x="-1" y="0"/>
                  </a:moveTo>
                  <a:cubicBezTo>
                    <a:pt x="11929" y="0"/>
                    <a:pt x="21600" y="9670"/>
                    <a:pt x="21600" y="21600"/>
                  </a:cubicBezTo>
                  <a:cubicBezTo>
                    <a:pt x="21600" y="22711"/>
                    <a:pt x="21514" y="23821"/>
                    <a:pt x="21343" y="24920"/>
                  </a:cubicBezTo>
                </a:path>
                <a:path w="21600" h="24920" stroke="0" extrusionOk="0">
                  <a:moveTo>
                    <a:pt x="-1" y="0"/>
                  </a:moveTo>
                  <a:cubicBezTo>
                    <a:pt x="11929" y="0"/>
                    <a:pt x="21600" y="9670"/>
                    <a:pt x="21600" y="21600"/>
                  </a:cubicBezTo>
                  <a:cubicBezTo>
                    <a:pt x="21600" y="22711"/>
                    <a:pt x="21514" y="23821"/>
                    <a:pt x="21343" y="24920"/>
                  </a:cubicBezTo>
                  <a:lnTo>
                    <a:pt x="0" y="21600"/>
                  </a:lnTo>
                  <a:lnTo>
                    <a:pt x="-1"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4373" name="Arc 20">
              <a:extLst>
                <a:ext uri="{FF2B5EF4-FFF2-40B4-BE49-F238E27FC236}">
                  <a16:creationId xmlns:a16="http://schemas.microsoft.com/office/drawing/2014/main" id="{8EF78159-000B-26C8-C397-5F36F5B73ADA}"/>
                </a:ext>
              </a:extLst>
            </p:cNvPr>
            <p:cNvSpPr>
              <a:spLocks/>
            </p:cNvSpPr>
            <p:nvPr/>
          </p:nvSpPr>
          <p:spPr bwMode="auto">
            <a:xfrm rot="18900000" flipH="1">
              <a:off x="2530628" y="5504231"/>
              <a:ext cx="144462" cy="333375"/>
            </a:xfrm>
            <a:custGeom>
              <a:avLst/>
              <a:gdLst>
                <a:gd name="T0" fmla="*/ 0 w 21600"/>
                <a:gd name="T1" fmla="*/ 0 h 24920"/>
                <a:gd name="T2" fmla="*/ 2147483646 w 21600"/>
                <a:gd name="T3" fmla="*/ 2147483646 h 24920"/>
                <a:gd name="T4" fmla="*/ 0 w 21600"/>
                <a:gd name="T5" fmla="*/ 2147483646 h 24920"/>
                <a:gd name="T6" fmla="*/ 0 60000 65536"/>
                <a:gd name="T7" fmla="*/ 0 60000 65536"/>
                <a:gd name="T8" fmla="*/ 0 60000 65536"/>
              </a:gdLst>
              <a:ahLst/>
              <a:cxnLst>
                <a:cxn ang="T6">
                  <a:pos x="T0" y="T1"/>
                </a:cxn>
                <a:cxn ang="T7">
                  <a:pos x="T2" y="T3"/>
                </a:cxn>
                <a:cxn ang="T8">
                  <a:pos x="T4" y="T5"/>
                </a:cxn>
              </a:cxnLst>
              <a:rect l="0" t="0" r="r" b="b"/>
              <a:pathLst>
                <a:path w="21600" h="24920" fill="none" extrusionOk="0">
                  <a:moveTo>
                    <a:pt x="-1" y="0"/>
                  </a:moveTo>
                  <a:cubicBezTo>
                    <a:pt x="11929" y="0"/>
                    <a:pt x="21600" y="9670"/>
                    <a:pt x="21600" y="21600"/>
                  </a:cubicBezTo>
                  <a:cubicBezTo>
                    <a:pt x="21600" y="22711"/>
                    <a:pt x="21514" y="23821"/>
                    <a:pt x="21343" y="24920"/>
                  </a:cubicBezTo>
                </a:path>
                <a:path w="21600" h="24920" stroke="0" extrusionOk="0">
                  <a:moveTo>
                    <a:pt x="-1" y="0"/>
                  </a:moveTo>
                  <a:cubicBezTo>
                    <a:pt x="11929" y="0"/>
                    <a:pt x="21600" y="9670"/>
                    <a:pt x="21600" y="21600"/>
                  </a:cubicBezTo>
                  <a:cubicBezTo>
                    <a:pt x="21600" y="22711"/>
                    <a:pt x="21514" y="23821"/>
                    <a:pt x="21343" y="24920"/>
                  </a:cubicBezTo>
                  <a:lnTo>
                    <a:pt x="0" y="21600"/>
                  </a:lnTo>
                  <a:lnTo>
                    <a:pt x="-1"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4374" name="Text Box 21">
              <a:extLst>
                <a:ext uri="{FF2B5EF4-FFF2-40B4-BE49-F238E27FC236}">
                  <a16:creationId xmlns:a16="http://schemas.microsoft.com/office/drawing/2014/main" id="{26D4F2F1-2693-75E7-4675-5E3D9ABC89C9}"/>
                </a:ext>
              </a:extLst>
            </p:cNvPr>
            <p:cNvSpPr txBox="1">
              <a:spLocks noChangeArrowheads="1"/>
            </p:cNvSpPr>
            <p:nvPr/>
          </p:nvSpPr>
          <p:spPr bwMode="auto">
            <a:xfrm>
              <a:off x="2128300" y="4998119"/>
              <a:ext cx="385002" cy="52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chemeClr val="tx2"/>
                  </a:solidFill>
                  <a:latin typeface="Symbol" panose="05050102010706020507" pitchFamily="18" charset="2"/>
                  <a:ea typeface="微软雅黑" panose="020B0503020204020204" pitchFamily="34" charset="-122"/>
                  <a:cs typeface="Times New Roman" panose="02020603050405020304" pitchFamily="18" charset="0"/>
                </a:rPr>
                <a:t>q</a:t>
              </a:r>
            </a:p>
          </p:txBody>
        </p:sp>
        <p:sp>
          <p:nvSpPr>
            <p:cNvPr id="14375" name="Text Box 22">
              <a:extLst>
                <a:ext uri="{FF2B5EF4-FFF2-40B4-BE49-F238E27FC236}">
                  <a16:creationId xmlns:a16="http://schemas.microsoft.com/office/drawing/2014/main" id="{BF94E547-9C8A-FB0E-BF92-9CA72B6E82D0}"/>
                </a:ext>
              </a:extLst>
            </p:cNvPr>
            <p:cNvSpPr txBox="1">
              <a:spLocks noChangeArrowheads="1"/>
            </p:cNvSpPr>
            <p:nvPr/>
          </p:nvSpPr>
          <p:spPr bwMode="auto">
            <a:xfrm>
              <a:off x="2128300" y="5445224"/>
              <a:ext cx="385002" cy="52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chemeClr val="tx2"/>
                  </a:solidFill>
                  <a:latin typeface="Symbol" panose="05050102010706020507" pitchFamily="18" charset="2"/>
                  <a:ea typeface="微软雅黑" panose="020B0503020204020204" pitchFamily="34" charset="-122"/>
                  <a:cs typeface="Times New Roman" panose="02020603050405020304" pitchFamily="18" charset="0"/>
                </a:rPr>
                <a:t>q</a:t>
              </a:r>
            </a:p>
          </p:txBody>
        </p:sp>
        <p:sp>
          <p:nvSpPr>
            <p:cNvPr id="14376" name="Text Box 24">
              <a:extLst>
                <a:ext uri="{FF2B5EF4-FFF2-40B4-BE49-F238E27FC236}">
                  <a16:creationId xmlns:a16="http://schemas.microsoft.com/office/drawing/2014/main" id="{348247AF-F2D9-5187-A626-0C9C914E8632}"/>
                </a:ext>
              </a:extLst>
            </p:cNvPr>
            <p:cNvSpPr txBox="1">
              <a:spLocks noChangeArrowheads="1"/>
            </p:cNvSpPr>
            <p:nvPr/>
          </p:nvSpPr>
          <p:spPr bwMode="auto">
            <a:xfrm>
              <a:off x="2311163" y="4489956"/>
              <a:ext cx="604590" cy="52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800" b="1" baseline="-250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14377" name="Line 25">
              <a:extLst>
                <a:ext uri="{FF2B5EF4-FFF2-40B4-BE49-F238E27FC236}">
                  <a16:creationId xmlns:a16="http://schemas.microsoft.com/office/drawing/2014/main" id="{2731F8EC-4EBF-FF32-FA21-F5E5B4A8364D}"/>
                </a:ext>
              </a:extLst>
            </p:cNvPr>
            <p:cNvSpPr>
              <a:spLocks noChangeShapeType="1"/>
            </p:cNvSpPr>
            <p:nvPr/>
          </p:nvSpPr>
          <p:spPr bwMode="auto">
            <a:xfrm>
              <a:off x="755577" y="5501977"/>
              <a:ext cx="2452434" cy="0"/>
            </a:xfrm>
            <a:prstGeom prst="line">
              <a:avLst/>
            </a:prstGeom>
            <a:noFill/>
            <a:ln w="381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378" name="Text Box 18">
              <a:extLst>
                <a:ext uri="{FF2B5EF4-FFF2-40B4-BE49-F238E27FC236}">
                  <a16:creationId xmlns:a16="http://schemas.microsoft.com/office/drawing/2014/main" id="{1C261E7F-FC12-719A-7A84-A4E96403A0C2}"/>
                </a:ext>
              </a:extLst>
            </p:cNvPr>
            <p:cNvSpPr txBox="1">
              <a:spLocks noChangeArrowheads="1"/>
            </p:cNvSpPr>
            <p:nvPr/>
          </p:nvSpPr>
          <p:spPr bwMode="auto">
            <a:xfrm>
              <a:off x="1979712" y="6361777"/>
              <a:ext cx="3154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O</a:t>
              </a:r>
            </a:p>
          </p:txBody>
        </p:sp>
        <p:sp>
          <p:nvSpPr>
            <p:cNvPr id="14379" name="Text Box 18">
              <a:extLst>
                <a:ext uri="{FF2B5EF4-FFF2-40B4-BE49-F238E27FC236}">
                  <a16:creationId xmlns:a16="http://schemas.microsoft.com/office/drawing/2014/main" id="{2025971C-C639-7354-9BBF-CF06B20B9402}"/>
                </a:ext>
              </a:extLst>
            </p:cNvPr>
            <p:cNvSpPr txBox="1">
              <a:spLocks noChangeArrowheads="1"/>
            </p:cNvSpPr>
            <p:nvPr/>
          </p:nvSpPr>
          <p:spPr bwMode="auto">
            <a:xfrm>
              <a:off x="1695024" y="3913892"/>
              <a:ext cx="644661" cy="52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latin typeface="Times New Roman" panose="02020603050405020304" pitchFamily="18" charset="0"/>
                  <a:ea typeface="微软雅黑" panose="020B0503020204020204" pitchFamily="34" charset="-122"/>
                  <a:cs typeface="Times New Roman" panose="02020603050405020304" pitchFamily="18" charset="0"/>
                </a:rPr>
                <a:t>nG</a:t>
              </a:r>
              <a:endParaRPr lang="en-US" altLang="zh-CN" sz="2800" b="1" i="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1" name="TextBox 60">
            <a:extLst>
              <a:ext uri="{FF2B5EF4-FFF2-40B4-BE49-F238E27FC236}">
                <a16:creationId xmlns:a16="http://schemas.microsoft.com/office/drawing/2014/main" id="{FC1F879D-C3CB-B778-199A-D3314D11200D}"/>
              </a:ext>
            </a:extLst>
          </p:cNvPr>
          <p:cNvSpPr txBox="1">
            <a:spLocks noChangeArrowheads="1"/>
          </p:cNvSpPr>
          <p:nvPr/>
        </p:nvSpPr>
        <p:spPr bwMode="auto">
          <a:xfrm>
            <a:off x="393700" y="5170488"/>
            <a:ext cx="2954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将晶体周期性结构和</a:t>
            </a:r>
            <a:r>
              <a:rPr lang="en-US" altLang="zh-CN" sz="18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8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射线之间的作用等效为倒格矢和波矢的矢量方程</a:t>
            </a:r>
          </a:p>
        </p:txBody>
      </p:sp>
      <p:sp>
        <p:nvSpPr>
          <p:cNvPr id="62" name="TextBox 61">
            <a:extLst>
              <a:ext uri="{FF2B5EF4-FFF2-40B4-BE49-F238E27FC236}">
                <a16:creationId xmlns:a16="http://schemas.microsoft.com/office/drawing/2014/main" id="{D4AC5E42-AE72-ED06-11E3-74B046E9D931}"/>
              </a:ext>
            </a:extLst>
          </p:cNvPr>
          <p:cNvSpPr txBox="1">
            <a:spLocks noChangeArrowheads="1"/>
          </p:cNvSpPr>
          <p:nvPr/>
        </p:nvSpPr>
        <p:spPr bwMode="auto">
          <a:xfrm>
            <a:off x="6300788" y="4043363"/>
            <a:ext cx="2709862"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微观</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spcBef>
                <a:spcPct val="0"/>
              </a:spcBef>
              <a:buFontTx/>
              <a:buNone/>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原子的周期性排列</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pPr>
            <a:endParaRPr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pPr>
            <a:r>
              <a:rPr lang="zh-CN" altLang="en-US" sz="24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宏观</a:t>
            </a: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spcBef>
                <a:spcPct val="0"/>
              </a:spcBef>
              <a:buFontTx/>
              <a:buNone/>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对称性</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spcBef>
                <a:spcPct val="0"/>
              </a:spcBef>
              <a:buFontTx/>
              <a:buNone/>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各向异性</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spcBef>
                <a:spcPct val="0"/>
              </a:spcBef>
              <a:buFontTx/>
              <a:buNone/>
            </a:pP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射线衍射图案</a:t>
            </a:r>
          </a:p>
        </p:txBody>
      </p:sp>
      <p:sp>
        <p:nvSpPr>
          <p:cNvPr id="14365" name="灯片编号占位符 3">
            <a:extLst>
              <a:ext uri="{FF2B5EF4-FFF2-40B4-BE49-F238E27FC236}">
                <a16:creationId xmlns:a16="http://schemas.microsoft.com/office/drawing/2014/main" id="{4821A753-A6E9-3680-8F56-2AD78D89255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0F329D9-D3B5-42BE-B653-0968578D3804}"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1</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par>
                                <p:cTn id="12" presetID="22" presetClass="entr" presetSubtype="1"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childTnLst>
                          </p:cTn>
                        </p:par>
                        <p:par>
                          <p:cTn id="15" fill="hold" nodeType="afterGroup">
                            <p:stCondLst>
                              <p:cond delay="500"/>
                            </p:stCondLst>
                            <p:childTnLst>
                              <p:par>
                                <p:cTn id="16" presetID="22" presetClass="entr" presetSubtype="8"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par>
                                <p:cTn id="27" presetID="22" presetClass="entr" presetSubtype="1"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up)">
                                      <p:cBhvr>
                                        <p:cTn id="29" dur="500"/>
                                        <p:tgtEl>
                                          <p:spTgt spid="27"/>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nodeType="afterGroup">
                            <p:stCondLst>
                              <p:cond delay="1000"/>
                            </p:stCondLst>
                            <p:childTnLst>
                              <p:par>
                                <p:cTn id="35" presetID="1"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up)">
                                      <p:cBhvr>
                                        <p:cTn id="41" dur="500"/>
                                        <p:tgtEl>
                                          <p:spTgt spid="32"/>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childTnLst>
                          </p:cTn>
                        </p:par>
                        <p:par>
                          <p:cTn id="46" fill="hold" nodeType="afterGroup">
                            <p:stCondLst>
                              <p:cond delay="1000"/>
                            </p:stCondLst>
                            <p:childTnLst>
                              <p:par>
                                <p:cTn id="47" presetID="22" presetClass="entr" presetSubtype="8"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childTnLst>
                          </p:cTn>
                        </p:par>
                        <p:par>
                          <p:cTn id="50" fill="hold" nodeType="afterGroup">
                            <p:stCondLst>
                              <p:cond delay="1500"/>
                            </p:stCondLst>
                            <p:childTnLst>
                              <p:par>
                                <p:cTn id="51" presetID="22" presetClass="entr" presetSubtype="8" fill="hold"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nodeType="afterGroup">
                            <p:stCondLst>
                              <p:cond delay="2000"/>
                            </p:stCondLst>
                            <p:childTnLst>
                              <p:par>
                                <p:cTn id="55" presetID="22" presetClass="entr" presetSubtype="4"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00"/>
                                        <p:tgtEl>
                                          <p:spTgt spid="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up)">
                                      <p:cBhvr>
                                        <p:cTn id="62" dur="500"/>
                                        <p:tgtEl>
                                          <p:spTgt spid="28"/>
                                        </p:tgtEl>
                                      </p:cBhvr>
                                    </p:animEffect>
                                  </p:childTnLst>
                                </p:cTn>
                              </p:par>
                              <p:par>
                                <p:cTn id="63" presetID="22" presetClass="entr" presetSubtype="1"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up)">
                                      <p:cBhvr>
                                        <p:cTn id="65" dur="500"/>
                                        <p:tgtEl>
                                          <p:spTgt spid="29"/>
                                        </p:tgtEl>
                                      </p:cBhvr>
                                    </p:animEffect>
                                  </p:childTnLst>
                                </p:cTn>
                              </p:par>
                            </p:childTnLst>
                          </p:cTn>
                        </p:par>
                        <p:par>
                          <p:cTn id="66" fill="hold" nodeType="afterGroup">
                            <p:stCondLst>
                              <p:cond delay="500"/>
                            </p:stCondLst>
                            <p:childTnLst>
                              <p:par>
                                <p:cTn id="67" presetID="22" presetClass="entr" presetSubtype="8"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nodeType="afterGroup">
                            <p:stCondLst>
                              <p:cond delay="1000"/>
                            </p:stCondLst>
                            <p:childTnLst>
                              <p:par>
                                <p:cTn id="71" presetID="1" presetClass="entr" presetSubtype="0" fill="hold" nodeType="after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par>
                                <p:cTn id="78" presetID="22" presetClass="entr" presetSubtype="8"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left)">
                                      <p:cBhvr>
                                        <p:cTn id="80" dur="500"/>
                                        <p:tgtEl>
                                          <p:spTgt spid="39"/>
                                        </p:tgtEl>
                                      </p:cBhvr>
                                    </p:animEffect>
                                  </p:childTnLst>
                                </p:cTn>
                              </p:par>
                              <p:par>
                                <p:cTn id="81" presetID="22" presetClass="entr" presetSubtype="8"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nodeType="clickEffect">
                                  <p:stCondLst>
                                    <p:cond delay="0"/>
                                  </p:stCondLst>
                                  <p:childTnLst>
                                    <p:set>
                                      <p:cBhvr>
                                        <p:cTn id="87" dur="1" fill="hold">
                                          <p:stCondLst>
                                            <p:cond delay="0"/>
                                          </p:stCondLst>
                                        </p:cTn>
                                        <p:tgtEl>
                                          <p:spTgt spid="55"/>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nodeType="clickEffect">
                                  <p:stCondLst>
                                    <p:cond delay="0"/>
                                  </p:stCondLst>
                                  <p:childTnLst>
                                    <p:set>
                                      <p:cBhvr>
                                        <p:cTn id="95" dur="1" fill="hold">
                                          <p:stCondLst>
                                            <p:cond delay="0"/>
                                          </p:stCondLst>
                                        </p:cTn>
                                        <p:tgtEl>
                                          <p:spTgt spid="61"/>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1" grpId="0" animBg="1"/>
      <p:bldP spid="32" grpId="0" animBg="1"/>
      <p:bldP spid="33" grpId="0" animBg="1"/>
      <p:bldP spid="34" grpId="0" animBg="1"/>
      <p:bldP spid="35" grpId="0" animBg="1"/>
      <p:bldP spid="38" grpId="0" animBg="1"/>
      <p:bldP spid="39" grpId="0" animBg="1"/>
      <p:bldP spid="40" grpId="0" animBg="1"/>
      <p:bldP spid="56" grpId="0"/>
      <p:bldP spid="61" grpId="0"/>
      <p:bldP spid="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394A5104-2ED2-E1FA-2191-AD2BFB902C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ED57D70-F66D-4CE0-BD01-CABBD23A8209}"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10</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651" name="Rectangle 2">
            <a:extLst>
              <a:ext uri="{FF2B5EF4-FFF2-40B4-BE49-F238E27FC236}">
                <a16:creationId xmlns:a16="http://schemas.microsoft.com/office/drawing/2014/main" id="{D3998F14-A46F-BA4D-32A6-FBC75EC6A851}"/>
              </a:ext>
            </a:extLst>
          </p:cNvPr>
          <p:cNvSpPr>
            <a:spLocks noGrp="1" noRot="1"/>
          </p:cNvSpPr>
          <p:nvPr>
            <p:ph type="title"/>
          </p:nvPr>
        </p:nvSpPr>
        <p:spPr/>
        <p:txBody>
          <a:bodyPr/>
          <a:lstStyle/>
          <a:p>
            <a:pPr eaLnBrk="1" hangingPunct="1"/>
            <a:r>
              <a:rPr lang="zh-CN" altLang="en-US" b="1">
                <a:solidFill>
                  <a:srgbClr val="7030A0"/>
                </a:solidFill>
                <a:latin typeface="Times New Roman" panose="02020603050405020304" pitchFamily="18" charset="0"/>
                <a:cs typeface="Times New Roman" panose="02020603050405020304" pitchFamily="18" charset="0"/>
              </a:rPr>
              <a:t>互动环节</a:t>
            </a:r>
          </a:p>
        </p:txBody>
      </p:sp>
      <p:sp>
        <p:nvSpPr>
          <p:cNvPr id="27652" name="Rectangle 3">
            <a:extLst>
              <a:ext uri="{FF2B5EF4-FFF2-40B4-BE49-F238E27FC236}">
                <a16:creationId xmlns:a16="http://schemas.microsoft.com/office/drawing/2014/main" id="{FAA6C7C0-E8BE-F5DA-AF6C-61122B549EA8}"/>
              </a:ext>
            </a:extLst>
          </p:cNvPr>
          <p:cNvSpPr>
            <a:spLocks noGrp="1" noRot="1"/>
          </p:cNvSpPr>
          <p:nvPr>
            <p:ph type="body" idx="1"/>
          </p:nvPr>
        </p:nvSpPr>
        <p:spPr/>
        <p:txBody>
          <a:bodyPr/>
          <a:lstStyle/>
          <a:p>
            <a:pPr eaLnBrk="1" hangingPunct="1">
              <a:lnSpc>
                <a:spcPct val="90000"/>
              </a:lnSpc>
            </a:pPr>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提问</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减小时，原子间的吸引力和排斥力如何变化？</a:t>
            </a:r>
          </a:p>
        </p:txBody>
      </p:sp>
      <p:pic>
        <p:nvPicPr>
          <p:cNvPr id="27653" name="图片 6">
            <a:extLst>
              <a:ext uri="{FF2B5EF4-FFF2-40B4-BE49-F238E27FC236}">
                <a16:creationId xmlns:a16="http://schemas.microsoft.com/office/drawing/2014/main" id="{B071F51F-22BD-656A-E1E0-727CD2A90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636838"/>
            <a:ext cx="4619625"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7">
            <a:extLst>
              <a:ext uri="{FF2B5EF4-FFF2-40B4-BE49-F238E27FC236}">
                <a16:creationId xmlns:a16="http://schemas.microsoft.com/office/drawing/2014/main" id="{225E380F-5B64-591A-B626-1BF14FC7D6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44AA1A6-1458-4E9F-A980-828F90D34214}"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11</a:t>
            </a:fld>
            <a:endParaRPr lang="en-US" altLang="zh-CN" sz="1200" b="1">
              <a:latin typeface="微软雅黑" panose="020B0503020204020204" pitchFamily="34" charset="-122"/>
              <a:ea typeface="微软雅黑" panose="020B0503020204020204" pitchFamily="34" charset="-122"/>
            </a:endParaRPr>
          </a:p>
        </p:txBody>
      </p:sp>
      <p:sp>
        <p:nvSpPr>
          <p:cNvPr id="28675" name="Rectangle 2">
            <a:extLst>
              <a:ext uri="{FF2B5EF4-FFF2-40B4-BE49-F238E27FC236}">
                <a16:creationId xmlns:a16="http://schemas.microsoft.com/office/drawing/2014/main" id="{A2F9C4EA-D71D-7EF3-DB42-B64F4BD60C4A}"/>
              </a:ext>
            </a:extLst>
          </p:cNvPr>
          <p:cNvSpPr>
            <a:spLocks noGrp="1" noRot="1"/>
          </p:cNvSpPr>
          <p:nvPr>
            <p:ph type="title"/>
          </p:nvPr>
        </p:nvSpPr>
        <p:spPr>
          <a:xfrm>
            <a:off x="301625" y="125413"/>
            <a:ext cx="8540750" cy="1143000"/>
          </a:xfrm>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rPr>
              <a:t>系统内能与原子间距</a:t>
            </a:r>
          </a:p>
        </p:txBody>
      </p:sp>
      <p:pic>
        <p:nvPicPr>
          <p:cNvPr id="28676" name="图片 3">
            <a:extLst>
              <a:ext uri="{FF2B5EF4-FFF2-40B4-BE49-F238E27FC236}">
                <a16:creationId xmlns:a16="http://schemas.microsoft.com/office/drawing/2014/main" id="{CDAFB9D6-843D-2AD8-EF53-4C2C7C1006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068388"/>
            <a:ext cx="3240088" cy="545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4">
            <a:extLst>
              <a:ext uri="{FF2B5EF4-FFF2-40B4-BE49-F238E27FC236}">
                <a16:creationId xmlns:a16="http://schemas.microsoft.com/office/drawing/2014/main" id="{4B30D476-356E-55F3-0C2A-4A31E953FD0D}"/>
              </a:ext>
            </a:extLst>
          </p:cNvPr>
          <p:cNvSpPr txBox="1">
            <a:spLocks noChangeArrowheads="1"/>
          </p:cNvSpPr>
          <p:nvPr/>
        </p:nvSpPr>
        <p:spPr bwMode="auto">
          <a:xfrm>
            <a:off x="3419475" y="2555875"/>
            <a:ext cx="288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sz="1800" b="1"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78" name="TextBox 14">
            <a:extLst>
              <a:ext uri="{FF2B5EF4-FFF2-40B4-BE49-F238E27FC236}">
                <a16:creationId xmlns:a16="http://schemas.microsoft.com/office/drawing/2014/main" id="{5038D826-1C0E-82A7-9E34-2DE7F709E4B7}"/>
              </a:ext>
            </a:extLst>
          </p:cNvPr>
          <p:cNvSpPr txBox="1">
            <a:spLocks noChangeArrowheads="1"/>
          </p:cNvSpPr>
          <p:nvPr/>
        </p:nvSpPr>
        <p:spPr bwMode="auto">
          <a:xfrm>
            <a:off x="1331913" y="2349500"/>
            <a:ext cx="576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393" name="Rectangle 3">
            <a:extLst>
              <a:ext uri="{FF2B5EF4-FFF2-40B4-BE49-F238E27FC236}">
                <a16:creationId xmlns:a16="http://schemas.microsoft.com/office/drawing/2014/main" id="{E5DC9639-6D97-9A63-4424-4E4B86C3C765}"/>
              </a:ext>
            </a:extLst>
          </p:cNvPr>
          <p:cNvSpPr>
            <a:spLocks noGrp="1" noRot="1"/>
          </p:cNvSpPr>
          <p:nvPr>
            <p:ph type="body" sz="half" idx="3"/>
          </p:nvPr>
        </p:nvSpPr>
        <p:spPr>
          <a:xfrm>
            <a:off x="3779838" y="2492375"/>
            <a:ext cx="5364162" cy="2952750"/>
          </a:xfrm>
        </p:spPr>
        <p:txBody>
          <a:bodyPr/>
          <a:lstStyle/>
          <a:p>
            <a:pPr eaLnBrk="1" hangingPunct="1"/>
            <a:r>
              <a:rPr lang="en-US" altLang="zh-CN" sz="2400" b="1"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baseline="-25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为平衡距离</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，典型值为几埃</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-10 </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m</a:t>
            </a:r>
          </a:p>
          <a:p>
            <a:pPr lvl="1" eaLnBrk="1" hangingPunct="1"/>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距离大于平衡距离，吸引力</a:t>
            </a:r>
          </a:p>
          <a:p>
            <a:pPr lvl="1" eaLnBrk="1" hangingPunct="1"/>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距离小于平衡距离，排斥力</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吸引作用</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：异性电荷之间的</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库仑引力</a:t>
            </a:r>
            <a:endParaRPr lang="en-US" altLang="zh-CN"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排斥作用</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：同性电荷之间的</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库仑排斥力</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泡利不相容</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原理引起的</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排斥</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9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7">
            <a:extLst>
              <a:ext uri="{FF2B5EF4-FFF2-40B4-BE49-F238E27FC236}">
                <a16:creationId xmlns:a16="http://schemas.microsoft.com/office/drawing/2014/main" id="{EAA17CDF-0394-8649-6B58-608C73FFBED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23BF4431-FA02-4AE6-93E1-0FBF884FD293}"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12</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699" name="Rectangle 2">
            <a:extLst>
              <a:ext uri="{FF2B5EF4-FFF2-40B4-BE49-F238E27FC236}">
                <a16:creationId xmlns:a16="http://schemas.microsoft.com/office/drawing/2014/main" id="{8F8EC2D8-A0F5-A12C-45AE-0A46F358D917}"/>
              </a:ext>
            </a:extLst>
          </p:cNvPr>
          <p:cNvSpPr>
            <a:spLocks noGrp="1" noRot="1"/>
          </p:cNvSpPr>
          <p:nvPr>
            <p:ph type="title"/>
          </p:nvPr>
        </p:nvSpPr>
        <p:spPr>
          <a:xfrm>
            <a:off x="301625" y="125413"/>
            <a:ext cx="8540750" cy="631825"/>
          </a:xfrm>
        </p:spPr>
        <p:txBody>
          <a:bodyPr/>
          <a:lstStyle/>
          <a:p>
            <a:pPr eaLnBrk="1" hangingPunct="1"/>
            <a:r>
              <a:rPr lang="zh-CN" altLang="en-US"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系统内能与原子间距</a:t>
            </a:r>
          </a:p>
        </p:txBody>
      </p:sp>
      <p:pic>
        <p:nvPicPr>
          <p:cNvPr id="29700" name="图片 3">
            <a:extLst>
              <a:ext uri="{FF2B5EF4-FFF2-40B4-BE49-F238E27FC236}">
                <a16:creationId xmlns:a16="http://schemas.microsoft.com/office/drawing/2014/main" id="{7A484072-44F8-6F40-0EB4-2966A4DF4E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068388"/>
            <a:ext cx="3240088" cy="545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701" name="对象 2">
            <a:extLst>
              <a:ext uri="{FF2B5EF4-FFF2-40B4-BE49-F238E27FC236}">
                <a16:creationId xmlns:a16="http://schemas.microsoft.com/office/drawing/2014/main" id="{F9E1F754-01CD-C03E-A59F-D52F056AF507}"/>
              </a:ext>
            </a:extLst>
          </p:cNvPr>
          <p:cNvGraphicFramePr>
            <a:graphicFrameLocks noChangeAspect="1"/>
          </p:cNvGraphicFramePr>
          <p:nvPr/>
        </p:nvGraphicFramePr>
        <p:xfrm>
          <a:off x="4308475" y="1527175"/>
          <a:ext cx="2249488" cy="792163"/>
        </p:xfrm>
        <a:graphic>
          <a:graphicData uri="http://schemas.openxmlformats.org/presentationml/2006/ole">
            <mc:AlternateContent xmlns:mc="http://schemas.openxmlformats.org/markup-compatibility/2006">
              <mc:Choice xmlns:v="urn:schemas-microsoft-com:vml" Requires="v">
                <p:oleObj name="公式" r:id="rId3" imgW="1117115" imgH="393529" progId="Equation.3">
                  <p:embed/>
                </p:oleObj>
              </mc:Choice>
              <mc:Fallback>
                <p:oleObj name="公式" r:id="rId3" imgW="1117115" imgH="393529" progId="Equation.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475" y="1527175"/>
                        <a:ext cx="22494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TextBox 3">
            <a:extLst>
              <a:ext uri="{FF2B5EF4-FFF2-40B4-BE49-F238E27FC236}">
                <a16:creationId xmlns:a16="http://schemas.microsoft.com/office/drawing/2014/main" id="{05FB1D8E-7A5B-8EC4-914A-C4CF1048BD9E}"/>
              </a:ext>
            </a:extLst>
          </p:cNvPr>
          <p:cNvSpPr txBox="1">
            <a:spLocks noChangeArrowheads="1"/>
          </p:cNvSpPr>
          <p:nvPr/>
        </p:nvSpPr>
        <p:spPr bwMode="auto">
          <a:xfrm>
            <a:off x="3059113" y="981075"/>
            <a:ext cx="5753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一般情况下，两个原子的相互作用能为：</a:t>
            </a:r>
          </a:p>
        </p:txBody>
      </p:sp>
      <p:sp>
        <p:nvSpPr>
          <p:cNvPr id="18" name="TextBox 17">
            <a:extLst>
              <a:ext uri="{FF2B5EF4-FFF2-40B4-BE49-F238E27FC236}">
                <a16:creationId xmlns:a16="http://schemas.microsoft.com/office/drawing/2014/main" id="{023ADFA4-9BF2-2C69-F52B-B01A9BCC6C53}"/>
              </a:ext>
            </a:extLst>
          </p:cNvPr>
          <p:cNvSpPr txBox="1">
            <a:spLocks noChangeArrowheads="1"/>
          </p:cNvSpPr>
          <p:nvPr/>
        </p:nvSpPr>
        <p:spPr bwMode="auto">
          <a:xfrm>
            <a:off x="3059113" y="2522538"/>
            <a:ext cx="5861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处于</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平衡位置  </a:t>
            </a:r>
            <a:r>
              <a:rPr lang="en-US" altLang="zh-CN" sz="2400" b="1" i="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baseline="-250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（排斥力</a:t>
            </a:r>
            <a:r>
              <a:rPr lang="en-US" altLang="zh-CN"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吸引力）时</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TextBox 20">
            <a:extLst>
              <a:ext uri="{FF2B5EF4-FFF2-40B4-BE49-F238E27FC236}">
                <a16:creationId xmlns:a16="http://schemas.microsoft.com/office/drawing/2014/main" id="{9562F0AD-C693-48FB-F655-66F193C25715}"/>
              </a:ext>
            </a:extLst>
          </p:cNvPr>
          <p:cNvSpPr txBox="1">
            <a:spLocks noChangeArrowheads="1"/>
          </p:cNvSpPr>
          <p:nvPr/>
        </p:nvSpPr>
        <p:spPr bwMode="auto">
          <a:xfrm>
            <a:off x="3044825" y="4076700"/>
            <a:ext cx="4776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处于</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位置  </a:t>
            </a:r>
            <a:r>
              <a:rPr lang="en-US" altLang="zh-CN" sz="2400" b="1" i="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i="1" baseline="-250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（吸引力最强）时</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7420" name="对象 7">
            <a:extLst>
              <a:ext uri="{FF2B5EF4-FFF2-40B4-BE49-F238E27FC236}">
                <a16:creationId xmlns:a16="http://schemas.microsoft.com/office/drawing/2014/main" id="{9E870763-66E7-9280-A218-B1E9FC0A9FF8}"/>
              </a:ext>
            </a:extLst>
          </p:cNvPr>
          <p:cNvGraphicFramePr>
            <a:graphicFrameLocks noChangeAspect="1"/>
          </p:cNvGraphicFramePr>
          <p:nvPr/>
        </p:nvGraphicFramePr>
        <p:xfrm>
          <a:off x="5524500" y="4625975"/>
          <a:ext cx="3408363" cy="1065213"/>
        </p:xfrm>
        <a:graphic>
          <a:graphicData uri="http://schemas.openxmlformats.org/presentationml/2006/ole">
            <mc:AlternateContent xmlns:mc="http://schemas.openxmlformats.org/markup-compatibility/2006">
              <mc:Choice xmlns:v="urn:schemas-microsoft-com:vml" Requires="v">
                <p:oleObj name="Equation" r:id="rId5" imgW="1625600" imgH="508000" progId="Equation.DSMT4">
                  <p:embed/>
                </p:oleObj>
              </mc:Choice>
              <mc:Fallback>
                <p:oleObj name="Equation" r:id="rId5" imgW="1625600" imgH="50800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4625975"/>
                        <a:ext cx="340836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a:extLst>
              <a:ext uri="{FF2B5EF4-FFF2-40B4-BE49-F238E27FC236}">
                <a16:creationId xmlns:a16="http://schemas.microsoft.com/office/drawing/2014/main" id="{A59DCF94-E35A-D31E-6E29-D1D6BDF6BD4E}"/>
              </a:ext>
            </a:extLst>
          </p:cNvPr>
          <p:cNvGraphicFramePr>
            <a:graphicFrameLocks noChangeAspect="1"/>
          </p:cNvGraphicFramePr>
          <p:nvPr/>
        </p:nvGraphicFramePr>
        <p:xfrm>
          <a:off x="5657850" y="3105150"/>
          <a:ext cx="2889250" cy="1001713"/>
        </p:xfrm>
        <a:graphic>
          <a:graphicData uri="http://schemas.openxmlformats.org/presentationml/2006/ole">
            <mc:AlternateContent xmlns:mc="http://schemas.openxmlformats.org/markup-compatibility/2006">
              <mc:Choice xmlns:v="urn:schemas-microsoft-com:vml" Requires="v">
                <p:oleObj name="Equation" r:id="rId7" imgW="1358900" imgH="469900" progId="Equation.DSMT4">
                  <p:embed/>
                </p:oleObj>
              </mc:Choice>
              <mc:Fallback>
                <p:oleObj name="Equation" r:id="rId7" imgW="1358900" imgH="469900" progId="Equation.DSMT4">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7850" y="3105150"/>
                        <a:ext cx="28892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TextBox 2">
            <a:extLst>
              <a:ext uri="{FF2B5EF4-FFF2-40B4-BE49-F238E27FC236}">
                <a16:creationId xmlns:a16="http://schemas.microsoft.com/office/drawing/2014/main" id="{6D9E7528-3CDB-9282-16FB-FEE618B536A8}"/>
              </a:ext>
            </a:extLst>
          </p:cNvPr>
          <p:cNvSpPr txBox="1">
            <a:spLocks noChangeArrowheads="1"/>
          </p:cNvSpPr>
          <p:nvPr/>
        </p:nvSpPr>
        <p:spPr bwMode="auto">
          <a:xfrm>
            <a:off x="6942138" y="1484313"/>
            <a:ext cx="1724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负号表示吸引</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a:p>
            <a:pPr>
              <a:spcBef>
                <a:spcPct val="0"/>
              </a:spcBef>
              <a:buFontTx/>
              <a:buNone/>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正号表示排斥</a:t>
            </a:r>
            <a:endParaRPr lang="en-US" altLang="zh-CN" sz="2000" b="1">
              <a:latin typeface="Times New Roman" panose="02020603050405020304" pitchFamily="18" charset="0"/>
              <a:ea typeface="微软雅黑" panose="020B0503020204020204" pitchFamily="34" charset="-122"/>
              <a:cs typeface="Times New Roman" panose="02020603050405020304" pitchFamily="18" charset="0"/>
            </a:endParaRPr>
          </a:p>
          <a:p>
            <a:pPr>
              <a:spcBef>
                <a:spcPct val="0"/>
              </a:spcBef>
              <a:buFontTx/>
              <a:buNone/>
            </a:pP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m&lt;n</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90" name="文本框 2">
            <a:extLst>
              <a:ext uri="{FF2B5EF4-FFF2-40B4-BE49-F238E27FC236}">
                <a16:creationId xmlns:a16="http://schemas.microsoft.com/office/drawing/2014/main" id="{D52E6659-55C9-D986-17FE-91B7D10A6081}"/>
              </a:ext>
            </a:extLst>
          </p:cNvPr>
          <p:cNvSpPr txBox="1">
            <a:spLocks noChangeArrowheads="1"/>
          </p:cNvSpPr>
          <p:nvPr/>
        </p:nvSpPr>
        <p:spPr bwMode="auto">
          <a:xfrm>
            <a:off x="3794125" y="5691188"/>
            <a:ext cx="5111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晶格所能容耐的最大张力叫</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抗张强度</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，其相应于原胞间的最大吸引力</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 presetClass="entr" presetSubtype="0" fill="hold" nodeType="withEffect">
                                  <p:stCondLst>
                                    <p:cond delay="0"/>
                                  </p:stCondLst>
                                  <p:childTnLst>
                                    <p:set>
                                      <p:cBhvr>
                                        <p:cTn id="16" dur="1" fill="hold">
                                          <p:stCondLst>
                                            <p:cond delay="0"/>
                                          </p:stCondLst>
                                        </p:cTn>
                                        <p:tgtEl>
                                          <p:spTgt spid="174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4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45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05DE018F-7EA1-F7D8-979E-A246F121ABE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A9F19B7-5893-4CB7-B260-75D0209C5CCD}"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13</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23" name="Rectangle 2">
            <a:extLst>
              <a:ext uri="{FF2B5EF4-FFF2-40B4-BE49-F238E27FC236}">
                <a16:creationId xmlns:a16="http://schemas.microsoft.com/office/drawing/2014/main" id="{DF1DAA52-5E99-B011-D520-9A14814B2135}"/>
              </a:ext>
            </a:extLst>
          </p:cNvPr>
          <p:cNvSpPr>
            <a:spLocks noGrp="1" noRot="1"/>
          </p:cNvSpPr>
          <p:nvPr>
            <p:ph type="title"/>
          </p:nvPr>
        </p:nvSpPr>
        <p:spPr/>
        <p:txBody>
          <a:bodyPr/>
          <a:lstStyle/>
          <a:p>
            <a:pPr eaLnBrk="1" hangingPunct="1"/>
            <a:r>
              <a:rPr lang="zh-CN" altLang="en-US" b="1">
                <a:solidFill>
                  <a:srgbClr val="7030A0"/>
                </a:solidFill>
                <a:latin typeface="Times New Roman" panose="02020603050405020304" pitchFamily="18" charset="0"/>
                <a:cs typeface="Times New Roman" panose="02020603050405020304" pitchFamily="18" charset="0"/>
              </a:rPr>
              <a:t>第二章 固体的结合</a:t>
            </a:r>
          </a:p>
        </p:txBody>
      </p:sp>
      <p:sp>
        <p:nvSpPr>
          <p:cNvPr id="19462" name="Rectangle 3">
            <a:extLst>
              <a:ext uri="{FF2B5EF4-FFF2-40B4-BE49-F238E27FC236}">
                <a16:creationId xmlns:a16="http://schemas.microsoft.com/office/drawing/2014/main" id="{24A93E12-3C2A-3D2D-53FE-42826E0B1EE4}"/>
              </a:ext>
            </a:extLst>
          </p:cNvPr>
          <p:cNvSpPr>
            <a:spLocks noGrp="1" noRot="1" noChangeArrowheads="1"/>
          </p:cNvSpPr>
          <p:nvPr>
            <p:ph type="body" idx="1"/>
          </p:nvPr>
        </p:nvSpPr>
        <p:spPr/>
        <p:txBody>
          <a:bodyPr/>
          <a:lstStyle/>
          <a:p>
            <a:pPr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晶体结合的一般性规律</a:t>
            </a:r>
          </a:p>
          <a:p>
            <a:pPr lvl="1" eaLnBrk="1" hangingPunct="1">
              <a:lnSpc>
                <a:spcPct val="90000"/>
              </a:lnSpc>
              <a:buFont typeface="Arial" charset="0"/>
              <a:buChar char="–"/>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结合能，平衡距离</a:t>
            </a:r>
          </a:p>
          <a:p>
            <a:pPr marL="342900" lvl="1" indent="-342900" eaLnBrk="1" hangingPunct="1">
              <a:lnSpc>
                <a:spcPct val="90000"/>
              </a:lnSpc>
              <a:buFont typeface="Arial" charset="0"/>
              <a:buChar char="•"/>
              <a:defRPr/>
            </a:pPr>
            <a:r>
              <a:rPr lang="en-US" altLang="zh-CN"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晶体结合的量子理论</a:t>
            </a:r>
            <a:r>
              <a:rPr lang="en-US" altLang="zh-CN"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分子轨道法</a:t>
            </a:r>
            <a:endParaRPr lang="en-US" altLang="zh-CN"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eaLnBrk="1" hangingPunct="1">
              <a:lnSpc>
                <a:spcPct val="90000"/>
              </a:lnSpc>
              <a:buFont typeface="Arial" panose="020B0604020202020204" pitchFamily="34" charset="0"/>
              <a:buNone/>
              <a:defRPr/>
            </a:pP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（讲义</a:t>
            </a:r>
            <a:r>
              <a:rPr lang="en-US" altLang="zh-CN"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P36-42</a:t>
            </a: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2.3</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常见结合形式</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2.3.1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离子键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2.3.2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共价键</a:t>
            </a:r>
          </a:p>
          <a:p>
            <a:pPr lvl="1"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2.3.3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金属键</a:t>
            </a:r>
          </a:p>
          <a:p>
            <a:pPr lvl="1"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2.3.4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范德华键和氢键</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1933-Schodinger">
            <a:extLst>
              <a:ext uri="{FF2B5EF4-FFF2-40B4-BE49-F238E27FC236}">
                <a16:creationId xmlns:a16="http://schemas.microsoft.com/office/drawing/2014/main" id="{207F528E-7D86-64C5-7EC6-0CA26382F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236663"/>
            <a:ext cx="2676525"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5">
            <a:extLst>
              <a:ext uri="{FF2B5EF4-FFF2-40B4-BE49-F238E27FC236}">
                <a16:creationId xmlns:a16="http://schemas.microsoft.com/office/drawing/2014/main" id="{0DA039CA-8F4A-950E-7BDC-9469C2B4F6AC}"/>
              </a:ext>
            </a:extLst>
          </p:cNvPr>
          <p:cNvSpPr>
            <a:spLocks noChangeArrowheads="1"/>
          </p:cNvSpPr>
          <p:nvPr/>
        </p:nvSpPr>
        <p:spPr bwMode="auto">
          <a:xfrm>
            <a:off x="3211513" y="5213350"/>
            <a:ext cx="57753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量子力学找到微观粒子在不同条件下的波函数的方法，归结为求各种条件下薛定谔方程的解</a:t>
            </a:r>
          </a:p>
        </p:txBody>
      </p:sp>
      <p:sp>
        <p:nvSpPr>
          <p:cNvPr id="31748" name="Text Box 6">
            <a:extLst>
              <a:ext uri="{FF2B5EF4-FFF2-40B4-BE49-F238E27FC236}">
                <a16:creationId xmlns:a16="http://schemas.microsoft.com/office/drawing/2014/main" id="{02768C78-51F2-C8E5-F13F-3C5C3322CDCC}"/>
              </a:ext>
            </a:extLst>
          </p:cNvPr>
          <p:cNvSpPr txBox="1">
            <a:spLocks noChangeArrowheads="1"/>
          </p:cNvSpPr>
          <p:nvPr/>
        </p:nvSpPr>
        <p:spPr bwMode="auto">
          <a:xfrm>
            <a:off x="0" y="5157788"/>
            <a:ext cx="32766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Schrodinger</a:t>
            </a:r>
          </a:p>
          <a:p>
            <a:pPr algn="ctr" eaLnBrk="1" hangingPunct="1">
              <a:spcBef>
                <a:spcPct val="0"/>
              </a:spcBef>
              <a:buFontTx/>
              <a:buNone/>
            </a:pPr>
            <a:r>
              <a:rPr kumimoji="1" lang="zh-CN" altLang="en-US" sz="20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0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1887-1961</a:t>
            </a:r>
            <a:r>
              <a:rPr kumimoji="1" lang="zh-CN" altLang="en-US" sz="20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0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spcBef>
                <a:spcPct val="0"/>
              </a:spcBef>
              <a:buFontTx/>
              <a:buNone/>
            </a:pPr>
            <a:r>
              <a:rPr kumimoji="1" lang="en-US" altLang="zh-CN" sz="20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1933</a:t>
            </a:r>
            <a:r>
              <a:rPr kumimoji="1" lang="zh-CN" altLang="en-US" sz="20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年获诺贝尔物理学奖</a:t>
            </a:r>
            <a:endParaRPr kumimoji="1" lang="zh-CN" altLang="en-US" sz="2000" b="1">
              <a:solidFill>
                <a:srgbClr val="FF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749" name="Rectangle 7">
            <a:extLst>
              <a:ext uri="{FF2B5EF4-FFF2-40B4-BE49-F238E27FC236}">
                <a16:creationId xmlns:a16="http://schemas.microsoft.com/office/drawing/2014/main" id="{EFCF96AC-B43B-2970-B014-7814F3FD7B96}"/>
              </a:ext>
            </a:extLst>
          </p:cNvPr>
          <p:cNvSpPr>
            <a:spLocks noChangeArrowheads="1"/>
          </p:cNvSpPr>
          <p:nvPr/>
        </p:nvSpPr>
        <p:spPr bwMode="auto">
          <a:xfrm>
            <a:off x="636588" y="260350"/>
            <a:ext cx="78486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kumimoji="1"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薛定谔波动方程</a:t>
            </a:r>
          </a:p>
        </p:txBody>
      </p:sp>
      <p:graphicFrame>
        <p:nvGraphicFramePr>
          <p:cNvPr id="31750" name="Object 7">
            <a:extLst>
              <a:ext uri="{FF2B5EF4-FFF2-40B4-BE49-F238E27FC236}">
                <a16:creationId xmlns:a16="http://schemas.microsoft.com/office/drawing/2014/main" id="{212421D6-9E47-CDAF-5D48-419AFD9B9941}"/>
              </a:ext>
            </a:extLst>
          </p:cNvPr>
          <p:cNvGraphicFramePr>
            <a:graphicFrameLocks noChangeAspect="1"/>
          </p:cNvGraphicFramePr>
          <p:nvPr/>
        </p:nvGraphicFramePr>
        <p:xfrm>
          <a:off x="3384550" y="3644900"/>
          <a:ext cx="5386388" cy="1095375"/>
        </p:xfrm>
        <a:graphic>
          <a:graphicData uri="http://schemas.openxmlformats.org/presentationml/2006/ole">
            <mc:AlternateContent xmlns:mc="http://schemas.openxmlformats.org/markup-compatibility/2006">
              <mc:Choice xmlns:v="urn:schemas-microsoft-com:vml" Requires="v">
                <p:oleObj name="Equation" r:id="rId3" imgW="2374900" imgH="482600" progId="Equation.DSMT4">
                  <p:embed/>
                </p:oleObj>
              </mc:Choice>
              <mc:Fallback>
                <p:oleObj name="Equation" r:id="rId3" imgW="2374900" imgH="482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550" y="3644900"/>
                        <a:ext cx="5386388" cy="10953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1" name="矩形 1">
            <a:extLst>
              <a:ext uri="{FF2B5EF4-FFF2-40B4-BE49-F238E27FC236}">
                <a16:creationId xmlns:a16="http://schemas.microsoft.com/office/drawing/2014/main" id="{80713BAC-405D-AC80-5E36-0750B5A5B141}"/>
              </a:ext>
            </a:extLst>
          </p:cNvPr>
          <p:cNvSpPr>
            <a:spLocks noChangeArrowheads="1"/>
          </p:cNvSpPr>
          <p:nvPr/>
        </p:nvSpPr>
        <p:spPr bwMode="auto">
          <a:xfrm>
            <a:off x="3167063" y="1268413"/>
            <a:ext cx="58197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在量子力学中，体系的状态要用力学量的函数</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Ψ</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，即波函数（又称概率幅，态函数）来确定。</a:t>
            </a:r>
            <a:endParaRPr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薛定谔方程是量子力学最基本的方程，亦是量子力学的一个基本假定，其正确性只能靠实验来确定。</a:t>
            </a:r>
          </a:p>
        </p:txBody>
      </p:sp>
      <p:grpSp>
        <p:nvGrpSpPr>
          <p:cNvPr id="12" name="Group 24">
            <a:extLst>
              <a:ext uri="{FF2B5EF4-FFF2-40B4-BE49-F238E27FC236}">
                <a16:creationId xmlns:a16="http://schemas.microsoft.com/office/drawing/2014/main" id="{F4762473-0E54-E8DC-C092-061F53986BD8}"/>
              </a:ext>
            </a:extLst>
          </p:cNvPr>
          <p:cNvGrpSpPr>
            <a:grpSpLocks/>
          </p:cNvGrpSpPr>
          <p:nvPr/>
        </p:nvGrpSpPr>
        <p:grpSpPr bwMode="auto">
          <a:xfrm>
            <a:off x="5462588" y="4652963"/>
            <a:ext cx="3830637" cy="576262"/>
            <a:chOff x="2068" y="3446"/>
            <a:chExt cx="3731" cy="363"/>
          </a:xfrm>
        </p:grpSpPr>
        <p:sp>
          <p:nvSpPr>
            <p:cNvPr id="31754" name="Line 25">
              <a:extLst>
                <a:ext uri="{FF2B5EF4-FFF2-40B4-BE49-F238E27FC236}">
                  <a16:creationId xmlns:a16="http://schemas.microsoft.com/office/drawing/2014/main" id="{A775A93A-7032-1270-EFDA-AE5D0FD38CD9}"/>
                </a:ext>
              </a:extLst>
            </p:cNvPr>
            <p:cNvSpPr>
              <a:spLocks noChangeShapeType="1"/>
            </p:cNvSpPr>
            <p:nvPr/>
          </p:nvSpPr>
          <p:spPr bwMode="auto">
            <a:xfrm>
              <a:off x="2068" y="3446"/>
              <a:ext cx="2148"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31755" name="Group 26">
              <a:extLst>
                <a:ext uri="{FF2B5EF4-FFF2-40B4-BE49-F238E27FC236}">
                  <a16:creationId xmlns:a16="http://schemas.microsoft.com/office/drawing/2014/main" id="{D4729ABB-EC2C-04B8-3967-EC3F2C8F841D}"/>
                </a:ext>
              </a:extLst>
            </p:cNvPr>
            <p:cNvGrpSpPr>
              <a:grpSpLocks/>
            </p:cNvGrpSpPr>
            <p:nvPr/>
          </p:nvGrpSpPr>
          <p:grpSpPr bwMode="auto">
            <a:xfrm>
              <a:off x="3024" y="3533"/>
              <a:ext cx="2775" cy="276"/>
              <a:chOff x="3341" y="3413"/>
              <a:chExt cx="2775" cy="276"/>
            </a:xfrm>
          </p:grpSpPr>
          <p:sp>
            <p:nvSpPr>
              <p:cNvPr id="31757" name="Text Box 27">
                <a:extLst>
                  <a:ext uri="{FF2B5EF4-FFF2-40B4-BE49-F238E27FC236}">
                    <a16:creationId xmlns:a16="http://schemas.microsoft.com/office/drawing/2014/main" id="{AB6CE717-A33A-D2F8-4EC7-88B1568AF848}"/>
                  </a:ext>
                </a:extLst>
              </p:cNvPr>
              <p:cNvSpPr txBox="1">
                <a:spLocks noChangeArrowheads="1"/>
              </p:cNvSpPr>
              <p:nvPr/>
            </p:nvSpPr>
            <p:spPr bwMode="auto">
              <a:xfrm>
                <a:off x="3341" y="3437"/>
                <a:ext cx="277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Hamilton</a:t>
                </a:r>
                <a:r>
                  <a:rPr lang="zh-CN" altLang="en-US" sz="20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量算符    </a:t>
                </a:r>
              </a:p>
            </p:txBody>
          </p:sp>
          <p:graphicFrame>
            <p:nvGraphicFramePr>
              <p:cNvPr id="31758" name="Object 28">
                <a:extLst>
                  <a:ext uri="{FF2B5EF4-FFF2-40B4-BE49-F238E27FC236}">
                    <a16:creationId xmlns:a16="http://schemas.microsoft.com/office/drawing/2014/main" id="{FD0F6DE1-C709-6162-4B52-8AED1BE2C002}"/>
                  </a:ext>
                </a:extLst>
              </p:cNvPr>
              <p:cNvGraphicFramePr>
                <a:graphicFrameLocks noChangeAspect="1"/>
              </p:cNvGraphicFramePr>
              <p:nvPr/>
            </p:nvGraphicFramePr>
            <p:xfrm>
              <a:off x="5276" y="3413"/>
              <a:ext cx="366" cy="257"/>
            </p:xfrm>
            <a:graphic>
              <a:graphicData uri="http://schemas.openxmlformats.org/presentationml/2006/ole">
                <mc:AlternateContent xmlns:mc="http://schemas.openxmlformats.org/markup-compatibility/2006">
                  <mc:Choice xmlns:v="urn:schemas-microsoft-com:vml" Requires="v">
                    <p:oleObj name="公式" r:id="rId5" imgW="177569" imgH="202936" progId="Equation.3">
                      <p:embed/>
                    </p:oleObj>
                  </mc:Choice>
                  <mc:Fallback>
                    <p:oleObj name="公式" r:id="rId5" imgW="177569" imgH="202936"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6" y="3413"/>
                            <a:ext cx="36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1756" name="Line 29">
              <a:extLst>
                <a:ext uri="{FF2B5EF4-FFF2-40B4-BE49-F238E27FC236}">
                  <a16:creationId xmlns:a16="http://schemas.microsoft.com/office/drawing/2014/main" id="{E0A8DD2B-1FDA-2076-1835-3AA9E6D13C6F}"/>
                </a:ext>
              </a:extLst>
            </p:cNvPr>
            <p:cNvSpPr>
              <a:spLocks noChangeShapeType="1"/>
            </p:cNvSpPr>
            <p:nvPr/>
          </p:nvSpPr>
          <p:spPr bwMode="auto">
            <a:xfrm>
              <a:off x="3139" y="3446"/>
              <a:ext cx="586" cy="13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31753" name="灯片编号占位符 3">
            <a:extLst>
              <a:ext uri="{FF2B5EF4-FFF2-40B4-BE49-F238E27FC236}">
                <a16:creationId xmlns:a16="http://schemas.microsoft.com/office/drawing/2014/main" id="{3E70A2D4-0D39-613C-85C9-B9BB8807532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C0796B0-3B00-4825-ADAA-C694273B31B1}"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14</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845"/>
                                        </p:tgtEl>
                                        <p:attrNameLst>
                                          <p:attrName>style.visibility</p:attrName>
                                        </p:attrNameLst>
                                      </p:cBhvr>
                                      <p:to>
                                        <p:strVal val="visible"/>
                                      </p:to>
                                    </p:set>
                                    <p:animEffect transition="in" filter="dissolve">
                                      <p:cBhvr>
                                        <p:cTn id="12"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9">
            <a:extLst>
              <a:ext uri="{FF2B5EF4-FFF2-40B4-BE49-F238E27FC236}">
                <a16:creationId xmlns:a16="http://schemas.microsoft.com/office/drawing/2014/main" id="{9B5D8C04-2866-A46F-7AFA-A1BA7532E16C}"/>
              </a:ext>
            </a:extLst>
          </p:cNvPr>
          <p:cNvSpPr>
            <a:spLocks noChangeArrowheads="1"/>
          </p:cNvSpPr>
          <p:nvPr/>
        </p:nvSpPr>
        <p:spPr bwMode="auto">
          <a:xfrm>
            <a:off x="341313" y="1423988"/>
            <a:ext cx="84613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用薛定谔方程描述电子的能量和运动状态，薛定谔方程的解即是描述电子状态的波函数，称为</a:t>
            </a: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原子轨道</a:t>
            </a: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，即能量为</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的电子在相应能级轨道中出现的几率 </a:t>
            </a:r>
          </a:p>
        </p:txBody>
      </p:sp>
      <p:sp>
        <p:nvSpPr>
          <p:cNvPr id="32771" name="Text Box 10">
            <a:extLst>
              <a:ext uri="{FF2B5EF4-FFF2-40B4-BE49-F238E27FC236}">
                <a16:creationId xmlns:a16="http://schemas.microsoft.com/office/drawing/2014/main" id="{C7D8F6D4-A3BF-4A89-B777-544BEE4762F4}"/>
              </a:ext>
            </a:extLst>
          </p:cNvPr>
          <p:cNvSpPr txBox="1">
            <a:spLocks noChangeArrowheads="1"/>
          </p:cNvSpPr>
          <p:nvPr/>
        </p:nvSpPr>
        <p:spPr bwMode="auto">
          <a:xfrm>
            <a:off x="3444875" y="428625"/>
            <a:ext cx="22367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5400000" algn="ctr" rotWithShape="0">
                    <a:schemeClr val="tx1">
                      <a:alpha val="50000"/>
                    </a:schemeClr>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原子轨道</a:t>
            </a:r>
          </a:p>
        </p:txBody>
      </p:sp>
      <p:graphicFrame>
        <p:nvGraphicFramePr>
          <p:cNvPr id="6" name="Object 6">
            <a:extLst>
              <a:ext uri="{FF2B5EF4-FFF2-40B4-BE49-F238E27FC236}">
                <a16:creationId xmlns:a16="http://schemas.microsoft.com/office/drawing/2014/main" id="{50B7DD58-BC39-B1DE-4B4F-28D940193644}"/>
              </a:ext>
            </a:extLst>
          </p:cNvPr>
          <p:cNvGraphicFramePr>
            <a:graphicFrameLocks noChangeAspect="1"/>
          </p:cNvGraphicFramePr>
          <p:nvPr>
            <p:extLst>
              <p:ext uri="{D42A27DB-BD31-4B8C-83A1-F6EECF244321}">
                <p14:modId xmlns:p14="http://schemas.microsoft.com/office/powerpoint/2010/main" val="3868279731"/>
              </p:ext>
            </p:extLst>
          </p:nvPr>
        </p:nvGraphicFramePr>
        <p:xfrm>
          <a:off x="2338388" y="3860800"/>
          <a:ext cx="4449762" cy="1196975"/>
        </p:xfrm>
        <a:graphic>
          <a:graphicData uri="http://schemas.openxmlformats.org/presentationml/2006/ole">
            <mc:AlternateContent xmlns:mc="http://schemas.openxmlformats.org/markup-compatibility/2006">
              <mc:Choice xmlns:v="urn:schemas-microsoft-com:vml" Requires="v">
                <p:oleObj name="Equation" r:id="rId2" imgW="1790640" imgH="482400" progId="Equation.DSMT4">
                  <p:embed/>
                </p:oleObj>
              </mc:Choice>
              <mc:Fallback>
                <p:oleObj name="Equation" r:id="rId2" imgW="1790640" imgH="482400" progId="Equation.DSMT4">
                  <p:embed/>
                  <p:pic>
                    <p:nvPicPr>
                      <p:cNvPr id="0" name="Object 6"/>
                      <p:cNvPicPr>
                        <a:picLocks noChangeAspect="1" noChangeArrowheads="1"/>
                      </p:cNvPicPr>
                      <p:nvPr/>
                    </p:nvPicPr>
                    <p:blipFill>
                      <a:blip r:embed="rId3"/>
                      <a:srcRect/>
                      <a:stretch>
                        <a:fillRect/>
                      </a:stretch>
                    </p:blipFill>
                    <p:spPr bwMode="auto">
                      <a:xfrm>
                        <a:off x="2338388" y="3860800"/>
                        <a:ext cx="4449762"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Text Box 21">
            <a:extLst>
              <a:ext uri="{FF2B5EF4-FFF2-40B4-BE49-F238E27FC236}">
                <a16:creationId xmlns:a16="http://schemas.microsoft.com/office/drawing/2014/main" id="{2F19DAE1-0A6C-180D-08E5-FA0A89210491}"/>
              </a:ext>
            </a:extLst>
          </p:cNvPr>
          <p:cNvSpPr txBox="1">
            <a:spLocks noChangeArrowheads="1"/>
          </p:cNvSpPr>
          <p:nvPr/>
        </p:nvSpPr>
        <p:spPr bwMode="auto">
          <a:xfrm>
            <a:off x="927100" y="2933700"/>
            <a:ext cx="73104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电子在原子核库仑场中的运动状态</a:t>
            </a:r>
            <a:r>
              <a:rPr lang="en-US" altLang="zh-CN"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中心力场问题</a:t>
            </a:r>
          </a:p>
        </p:txBody>
      </p:sp>
      <p:grpSp>
        <p:nvGrpSpPr>
          <p:cNvPr id="8" name="Group 28">
            <a:extLst>
              <a:ext uri="{FF2B5EF4-FFF2-40B4-BE49-F238E27FC236}">
                <a16:creationId xmlns:a16="http://schemas.microsoft.com/office/drawing/2014/main" id="{008DA430-B15A-CF2C-8C7A-5DEDE1E98CC9}"/>
              </a:ext>
            </a:extLst>
          </p:cNvPr>
          <p:cNvGrpSpPr>
            <a:grpSpLocks/>
          </p:cNvGrpSpPr>
          <p:nvPr/>
        </p:nvGrpSpPr>
        <p:grpSpPr bwMode="auto">
          <a:xfrm>
            <a:off x="5118100" y="4618038"/>
            <a:ext cx="2622550" cy="1398587"/>
            <a:chOff x="2699" y="1661"/>
            <a:chExt cx="1652" cy="881"/>
          </a:xfrm>
        </p:grpSpPr>
        <p:graphicFrame>
          <p:nvGraphicFramePr>
            <p:cNvPr id="32778" name="Object 23">
              <a:extLst>
                <a:ext uri="{FF2B5EF4-FFF2-40B4-BE49-F238E27FC236}">
                  <a16:creationId xmlns:a16="http://schemas.microsoft.com/office/drawing/2014/main" id="{53DD03B0-EB3C-1772-C2AF-FC63A27D8AD5}"/>
                </a:ext>
              </a:extLst>
            </p:cNvPr>
            <p:cNvGraphicFramePr>
              <a:graphicFrameLocks noChangeAspect="1"/>
            </p:cNvGraphicFramePr>
            <p:nvPr/>
          </p:nvGraphicFramePr>
          <p:xfrm>
            <a:off x="3061" y="1797"/>
            <a:ext cx="1290" cy="745"/>
          </p:xfrm>
          <a:graphic>
            <a:graphicData uri="http://schemas.openxmlformats.org/presentationml/2006/ole">
              <mc:AlternateContent xmlns:mc="http://schemas.openxmlformats.org/markup-compatibility/2006">
                <mc:Choice xmlns:v="urn:schemas-microsoft-com:vml" Requires="v">
                  <p:oleObj name="公式" r:id="rId4" imgW="812447" imgH="469696" progId="Equation.3">
                    <p:embed/>
                  </p:oleObj>
                </mc:Choice>
                <mc:Fallback>
                  <p:oleObj name="公式" r:id="rId4" imgW="812447" imgH="469696"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1" y="1797"/>
                          <a:ext cx="1290" cy="745"/>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9" name="Line 24">
              <a:extLst>
                <a:ext uri="{FF2B5EF4-FFF2-40B4-BE49-F238E27FC236}">
                  <a16:creationId xmlns:a16="http://schemas.microsoft.com/office/drawing/2014/main" id="{5CDD561E-243F-AB5B-805B-B0DB24A23DA2}"/>
                </a:ext>
              </a:extLst>
            </p:cNvPr>
            <p:cNvSpPr>
              <a:spLocks noChangeShapeType="1"/>
            </p:cNvSpPr>
            <p:nvPr/>
          </p:nvSpPr>
          <p:spPr bwMode="auto">
            <a:xfrm flipH="1" flipV="1">
              <a:off x="2699" y="1661"/>
              <a:ext cx="362" cy="227"/>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aphicFrame>
        <p:nvGraphicFramePr>
          <p:cNvPr id="11" name="Object 26">
            <a:extLst>
              <a:ext uri="{FF2B5EF4-FFF2-40B4-BE49-F238E27FC236}">
                <a16:creationId xmlns:a16="http://schemas.microsoft.com/office/drawing/2014/main" id="{8766EABF-ED1B-B8ED-BA2E-9A6293501DF8}"/>
              </a:ext>
            </a:extLst>
          </p:cNvPr>
          <p:cNvGraphicFramePr>
            <a:graphicFrameLocks noChangeAspect="1"/>
          </p:cNvGraphicFramePr>
          <p:nvPr>
            <p:extLst>
              <p:ext uri="{D42A27DB-BD31-4B8C-83A1-F6EECF244321}">
                <p14:modId xmlns:p14="http://schemas.microsoft.com/office/powerpoint/2010/main" val="1386841468"/>
              </p:ext>
            </p:extLst>
          </p:nvPr>
        </p:nvGraphicFramePr>
        <p:xfrm>
          <a:off x="1258888" y="5051425"/>
          <a:ext cx="3313112" cy="1114425"/>
        </p:xfrm>
        <a:graphic>
          <a:graphicData uri="http://schemas.openxmlformats.org/presentationml/2006/ole">
            <mc:AlternateContent xmlns:mc="http://schemas.openxmlformats.org/markup-compatibility/2006">
              <mc:Choice xmlns:v="urn:schemas-microsoft-com:vml" Requires="v">
                <p:oleObj name="公式" r:id="rId6" imgW="1397000" imgH="469900" progId="Equation.3">
                  <p:embed/>
                </p:oleObj>
              </mc:Choice>
              <mc:Fallback>
                <p:oleObj name="公式" r:id="rId6" imgW="1397000" imgH="469900" progId="Equation.3">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5051425"/>
                        <a:ext cx="3313112" cy="1114425"/>
                      </a:xfrm>
                      <a:prstGeom prst="rect">
                        <a:avLst/>
                      </a:prstGeom>
                      <a:noFill/>
                      <a:ln w="38100">
                        <a:solidFill>
                          <a:srgbClr val="0000FF"/>
                        </a:solidFill>
                        <a:miter lim="800000"/>
                        <a:headEnd/>
                        <a:tailEnd/>
                      </a:ln>
                    </p:spPr>
                  </p:pic>
                </p:oleObj>
              </mc:Fallback>
            </mc:AlternateContent>
          </a:graphicData>
        </a:graphic>
      </p:graphicFrame>
      <p:sp>
        <p:nvSpPr>
          <p:cNvPr id="32776" name="TextBox 11">
            <a:extLst>
              <a:ext uri="{FF2B5EF4-FFF2-40B4-BE49-F238E27FC236}">
                <a16:creationId xmlns:a16="http://schemas.microsoft.com/office/drawing/2014/main" id="{9642BA31-05EE-CC8B-9680-13581DAA0E78}"/>
              </a:ext>
            </a:extLst>
          </p:cNvPr>
          <p:cNvSpPr txBox="1">
            <a:spLocks noChangeArrowheads="1"/>
          </p:cNvSpPr>
          <p:nvPr/>
        </p:nvSpPr>
        <p:spPr bwMode="auto">
          <a:xfrm>
            <a:off x="339725" y="3621088"/>
            <a:ext cx="3105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不含时的薛定谔方程</a:t>
            </a:r>
          </a:p>
        </p:txBody>
      </p:sp>
      <p:sp>
        <p:nvSpPr>
          <p:cNvPr id="32777" name="灯片编号占位符 3">
            <a:extLst>
              <a:ext uri="{FF2B5EF4-FFF2-40B4-BE49-F238E27FC236}">
                <a16:creationId xmlns:a16="http://schemas.microsoft.com/office/drawing/2014/main" id="{F12FFAFF-0E71-AA4B-3F63-1B63B0AA383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2AE7ED6-D482-4DA3-B842-758F27D64667}"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15</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5">
            <a:extLst>
              <a:ext uri="{FF2B5EF4-FFF2-40B4-BE49-F238E27FC236}">
                <a16:creationId xmlns:a16="http://schemas.microsoft.com/office/drawing/2014/main" id="{C76FE1A9-DEB1-C4FB-DEAA-99DAEF40E9E4}"/>
              </a:ext>
            </a:extLst>
          </p:cNvPr>
          <p:cNvSpPr txBox="1">
            <a:spLocks noChangeArrowheads="1"/>
          </p:cNvSpPr>
          <p:nvPr/>
        </p:nvSpPr>
        <p:spPr bwMode="auto">
          <a:xfrm>
            <a:off x="3713163" y="404813"/>
            <a:ext cx="17224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5400000" algn="ctr" rotWithShape="0">
                    <a:schemeClr val="tx1">
                      <a:alpha val="50000"/>
                    </a:schemeClr>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电子云</a:t>
            </a:r>
          </a:p>
        </p:txBody>
      </p:sp>
      <p:pic>
        <p:nvPicPr>
          <p:cNvPr id="813067" name="Picture 11">
            <a:extLst>
              <a:ext uri="{FF2B5EF4-FFF2-40B4-BE49-F238E27FC236}">
                <a16:creationId xmlns:a16="http://schemas.microsoft.com/office/drawing/2014/main" id="{2EBD829C-F916-15B6-37AB-89388813C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4076700"/>
            <a:ext cx="1643063"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3072" name="Group 16">
            <a:extLst>
              <a:ext uri="{FF2B5EF4-FFF2-40B4-BE49-F238E27FC236}">
                <a16:creationId xmlns:a16="http://schemas.microsoft.com/office/drawing/2014/main" id="{7536577A-98D9-4515-613A-AABA22A39D9E}"/>
              </a:ext>
            </a:extLst>
          </p:cNvPr>
          <p:cNvGrpSpPr>
            <a:grpSpLocks/>
          </p:cNvGrpSpPr>
          <p:nvPr/>
        </p:nvGrpSpPr>
        <p:grpSpPr bwMode="auto">
          <a:xfrm>
            <a:off x="250825" y="4149725"/>
            <a:ext cx="1581150" cy="1817688"/>
            <a:chOff x="2699" y="1661"/>
            <a:chExt cx="996" cy="1145"/>
          </a:xfrm>
        </p:grpSpPr>
        <p:pic>
          <p:nvPicPr>
            <p:cNvPr id="33809" name="Picture 7">
              <a:extLst>
                <a:ext uri="{FF2B5EF4-FFF2-40B4-BE49-F238E27FC236}">
                  <a16:creationId xmlns:a16="http://schemas.microsoft.com/office/drawing/2014/main" id="{50A555E4-ADEE-6AD7-B544-FFC474E04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 y="1661"/>
              <a:ext cx="996"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0" name="Text Box 12">
              <a:extLst>
                <a:ext uri="{FF2B5EF4-FFF2-40B4-BE49-F238E27FC236}">
                  <a16:creationId xmlns:a16="http://schemas.microsoft.com/office/drawing/2014/main" id="{3E6BF301-A90A-C2C0-2D44-5FA228B4684D}"/>
                </a:ext>
              </a:extLst>
            </p:cNvPr>
            <p:cNvSpPr txBox="1">
              <a:spLocks noChangeArrowheads="1"/>
            </p:cNvSpPr>
            <p:nvPr/>
          </p:nvSpPr>
          <p:spPr bwMode="auto">
            <a:xfrm>
              <a:off x="3107" y="2554"/>
              <a:ext cx="19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微软雅黑" panose="020B0503020204020204" pitchFamily="34" charset="-122"/>
                  <a:ea typeface="微软雅黑" panose="020B0503020204020204" pitchFamily="34" charset="-122"/>
                </a:rPr>
                <a:t>s</a:t>
              </a:r>
            </a:p>
          </p:txBody>
        </p:sp>
      </p:grpSp>
      <p:grpSp>
        <p:nvGrpSpPr>
          <p:cNvPr id="813074" name="Group 18">
            <a:extLst>
              <a:ext uri="{FF2B5EF4-FFF2-40B4-BE49-F238E27FC236}">
                <a16:creationId xmlns:a16="http://schemas.microsoft.com/office/drawing/2014/main" id="{51126018-76EB-89A1-F285-9BE7707B4EF7}"/>
              </a:ext>
            </a:extLst>
          </p:cNvPr>
          <p:cNvGrpSpPr>
            <a:grpSpLocks/>
          </p:cNvGrpSpPr>
          <p:nvPr/>
        </p:nvGrpSpPr>
        <p:grpSpPr bwMode="auto">
          <a:xfrm>
            <a:off x="1979613" y="4219575"/>
            <a:ext cx="1524000" cy="1914525"/>
            <a:chOff x="3742" y="1690"/>
            <a:chExt cx="960" cy="1206"/>
          </a:xfrm>
        </p:grpSpPr>
        <p:pic>
          <p:nvPicPr>
            <p:cNvPr id="33807" name="Picture 8">
              <a:extLst>
                <a:ext uri="{FF2B5EF4-FFF2-40B4-BE49-F238E27FC236}">
                  <a16:creationId xmlns:a16="http://schemas.microsoft.com/office/drawing/2014/main" id="{FB7AE5FC-4B63-FC07-2A2C-79F1FCF05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 y="1690"/>
              <a:ext cx="960"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8" name="Text Box 13">
              <a:extLst>
                <a:ext uri="{FF2B5EF4-FFF2-40B4-BE49-F238E27FC236}">
                  <a16:creationId xmlns:a16="http://schemas.microsoft.com/office/drawing/2014/main" id="{F12A9828-0159-BCE5-51B2-A4059BD4BEA7}"/>
                </a:ext>
              </a:extLst>
            </p:cNvPr>
            <p:cNvSpPr txBox="1">
              <a:spLocks noChangeArrowheads="1"/>
            </p:cNvSpPr>
            <p:nvPr/>
          </p:nvSpPr>
          <p:spPr bwMode="auto">
            <a:xfrm>
              <a:off x="4192" y="2644"/>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微软雅黑" panose="020B0503020204020204" pitchFamily="34" charset="-122"/>
                  <a:ea typeface="微软雅黑" panose="020B0503020204020204" pitchFamily="34" charset="-122"/>
                </a:rPr>
                <a:t>p</a:t>
              </a:r>
              <a:r>
                <a:rPr lang="en-US" altLang="zh-CN" sz="2000" b="1" baseline="-25000">
                  <a:solidFill>
                    <a:srgbClr val="000000"/>
                  </a:solidFill>
                  <a:latin typeface="微软雅黑" panose="020B0503020204020204" pitchFamily="34" charset="-122"/>
                  <a:ea typeface="微软雅黑" panose="020B0503020204020204" pitchFamily="34" charset="-122"/>
                </a:rPr>
                <a:t>x</a:t>
              </a:r>
            </a:p>
          </p:txBody>
        </p:sp>
      </p:grpSp>
      <p:grpSp>
        <p:nvGrpSpPr>
          <p:cNvPr id="813075" name="Group 19">
            <a:extLst>
              <a:ext uri="{FF2B5EF4-FFF2-40B4-BE49-F238E27FC236}">
                <a16:creationId xmlns:a16="http://schemas.microsoft.com/office/drawing/2014/main" id="{EF1EB49D-FA17-B4CF-B844-22D930FA4BB6}"/>
              </a:ext>
            </a:extLst>
          </p:cNvPr>
          <p:cNvGrpSpPr>
            <a:grpSpLocks/>
          </p:cNvGrpSpPr>
          <p:nvPr/>
        </p:nvGrpSpPr>
        <p:grpSpPr bwMode="auto">
          <a:xfrm>
            <a:off x="5961063" y="4208463"/>
            <a:ext cx="914400" cy="1960562"/>
            <a:chOff x="4831" y="1616"/>
            <a:chExt cx="576" cy="1235"/>
          </a:xfrm>
        </p:grpSpPr>
        <p:pic>
          <p:nvPicPr>
            <p:cNvPr id="33805" name="Picture 9">
              <a:extLst>
                <a:ext uri="{FF2B5EF4-FFF2-40B4-BE49-F238E27FC236}">
                  <a16:creationId xmlns:a16="http://schemas.microsoft.com/office/drawing/2014/main" id="{10E93109-3C1C-8C14-60CE-415F3BD51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1" y="1616"/>
              <a:ext cx="576" cy="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6" name="Text Box 14">
              <a:extLst>
                <a:ext uri="{FF2B5EF4-FFF2-40B4-BE49-F238E27FC236}">
                  <a16:creationId xmlns:a16="http://schemas.microsoft.com/office/drawing/2014/main" id="{048453C2-1FAD-1D8B-0455-64A37B45EF04}"/>
                </a:ext>
              </a:extLst>
            </p:cNvPr>
            <p:cNvSpPr txBox="1">
              <a:spLocks noChangeArrowheads="1"/>
            </p:cNvSpPr>
            <p:nvPr/>
          </p:nvSpPr>
          <p:spPr bwMode="auto">
            <a:xfrm>
              <a:off x="4997" y="2599"/>
              <a:ext cx="28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微软雅黑" panose="020B0503020204020204" pitchFamily="34" charset="-122"/>
                  <a:ea typeface="微软雅黑" panose="020B0503020204020204" pitchFamily="34" charset="-122"/>
                </a:rPr>
                <a:t>p</a:t>
              </a:r>
              <a:r>
                <a:rPr lang="en-US" altLang="zh-CN" sz="2000" b="1" baseline="-25000">
                  <a:solidFill>
                    <a:srgbClr val="000000"/>
                  </a:solidFill>
                  <a:latin typeface="微软雅黑" panose="020B0503020204020204" pitchFamily="34" charset="-122"/>
                  <a:ea typeface="微软雅黑" panose="020B0503020204020204" pitchFamily="34" charset="-122"/>
                </a:rPr>
                <a:t>z</a:t>
              </a:r>
            </a:p>
          </p:txBody>
        </p:sp>
      </p:grpSp>
      <p:grpSp>
        <p:nvGrpSpPr>
          <p:cNvPr id="813073" name="Group 17">
            <a:extLst>
              <a:ext uri="{FF2B5EF4-FFF2-40B4-BE49-F238E27FC236}">
                <a16:creationId xmlns:a16="http://schemas.microsoft.com/office/drawing/2014/main" id="{B8719A52-5618-A76D-0969-D2CA570B1409}"/>
              </a:ext>
            </a:extLst>
          </p:cNvPr>
          <p:cNvGrpSpPr>
            <a:grpSpLocks/>
          </p:cNvGrpSpPr>
          <p:nvPr/>
        </p:nvGrpSpPr>
        <p:grpSpPr bwMode="auto">
          <a:xfrm>
            <a:off x="3779838" y="4341813"/>
            <a:ext cx="1800225" cy="1789112"/>
            <a:chOff x="3062" y="2931"/>
            <a:chExt cx="1134" cy="1127"/>
          </a:xfrm>
        </p:grpSpPr>
        <p:pic>
          <p:nvPicPr>
            <p:cNvPr id="33803" name="Picture 10">
              <a:extLst>
                <a:ext uri="{FF2B5EF4-FFF2-40B4-BE49-F238E27FC236}">
                  <a16:creationId xmlns:a16="http://schemas.microsoft.com/office/drawing/2014/main" id="{6EC2AA0D-A84F-EF5D-EE97-48E5B58F3D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 y="2931"/>
              <a:ext cx="1134" cy="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Text Box 15">
              <a:extLst>
                <a:ext uri="{FF2B5EF4-FFF2-40B4-BE49-F238E27FC236}">
                  <a16:creationId xmlns:a16="http://schemas.microsoft.com/office/drawing/2014/main" id="{C0257BB7-9D64-2E8A-0BF4-F967FAD3A466}"/>
                </a:ext>
              </a:extLst>
            </p:cNvPr>
            <p:cNvSpPr txBox="1">
              <a:spLocks noChangeArrowheads="1"/>
            </p:cNvSpPr>
            <p:nvPr/>
          </p:nvSpPr>
          <p:spPr bwMode="auto">
            <a:xfrm>
              <a:off x="3630" y="3808"/>
              <a:ext cx="339"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i="1">
                  <a:solidFill>
                    <a:srgbClr val="000000"/>
                  </a:solidFill>
                  <a:latin typeface="微软雅黑" panose="020B0503020204020204" pitchFamily="34" charset="-122"/>
                  <a:ea typeface="微软雅黑" panose="020B0503020204020204" pitchFamily="34" charset="-122"/>
                </a:rPr>
                <a:t>p</a:t>
              </a:r>
              <a:r>
                <a:rPr lang="en-US" altLang="zh-CN" sz="2000" b="1" baseline="-25000">
                  <a:solidFill>
                    <a:srgbClr val="000000"/>
                  </a:solidFill>
                  <a:latin typeface="微软雅黑" panose="020B0503020204020204" pitchFamily="34" charset="-122"/>
                  <a:ea typeface="微软雅黑" panose="020B0503020204020204" pitchFamily="34" charset="-122"/>
                </a:rPr>
                <a:t>y</a:t>
              </a:r>
            </a:p>
          </p:txBody>
        </p:sp>
      </p:grpSp>
      <p:sp>
        <p:nvSpPr>
          <p:cNvPr id="33800" name="Text Box 11">
            <a:extLst>
              <a:ext uri="{FF2B5EF4-FFF2-40B4-BE49-F238E27FC236}">
                <a16:creationId xmlns:a16="http://schemas.microsoft.com/office/drawing/2014/main" id="{49DE3945-9735-A3AA-CF9A-221B7F623660}"/>
              </a:ext>
            </a:extLst>
          </p:cNvPr>
          <p:cNvSpPr txBox="1">
            <a:spLocks noChangeArrowheads="1"/>
          </p:cNvSpPr>
          <p:nvPr/>
        </p:nvSpPr>
        <p:spPr bwMode="auto">
          <a:xfrm>
            <a:off x="457200" y="1504950"/>
            <a:ext cx="368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一个原子有许多原子轨道</a:t>
            </a:r>
          </a:p>
        </p:txBody>
      </p:sp>
      <p:sp>
        <p:nvSpPr>
          <p:cNvPr id="33801" name="Rectangle 22">
            <a:extLst>
              <a:ext uri="{FF2B5EF4-FFF2-40B4-BE49-F238E27FC236}">
                <a16:creationId xmlns:a16="http://schemas.microsoft.com/office/drawing/2014/main" id="{AC2E67E6-D047-2CED-EE2E-92CF04F18633}"/>
              </a:ext>
            </a:extLst>
          </p:cNvPr>
          <p:cNvSpPr>
            <a:spLocks noChangeArrowheads="1"/>
          </p:cNvSpPr>
          <p:nvPr/>
        </p:nvSpPr>
        <p:spPr bwMode="auto">
          <a:xfrm>
            <a:off x="468313" y="2044700"/>
            <a:ext cx="8208962"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电子在整个空间出现的几率为</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，在单位体积内出现的几率为电子密度。电子密度在空间不是均匀分布的，如果用一个小点表示电子密度的分布，则可以看到有的地方比较密集。有的地方比较稀疏，象一团云雾，称为</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电子云</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原子轨道</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就是电子云相对比较密集的空间范围</a:t>
            </a:r>
          </a:p>
        </p:txBody>
      </p:sp>
      <p:sp>
        <p:nvSpPr>
          <p:cNvPr id="33802" name="灯片编号占位符 3">
            <a:extLst>
              <a:ext uri="{FF2B5EF4-FFF2-40B4-BE49-F238E27FC236}">
                <a16:creationId xmlns:a16="http://schemas.microsoft.com/office/drawing/2014/main" id="{5EB98D31-DB7B-B40F-9CEF-8DB5B6621C5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2CE8C26F-C9EB-4291-8F34-87972164AD12}"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16</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13072"/>
                                        </p:tgtEl>
                                        <p:attrNameLst>
                                          <p:attrName>style.visibility</p:attrName>
                                        </p:attrNameLst>
                                      </p:cBhvr>
                                      <p:to>
                                        <p:strVal val="visible"/>
                                      </p:to>
                                    </p:set>
                                    <p:animEffect transition="in" filter="dissolve">
                                      <p:cBhvr>
                                        <p:cTn id="7" dur="500"/>
                                        <p:tgtEl>
                                          <p:spTgt spid="8130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13074"/>
                                        </p:tgtEl>
                                        <p:attrNameLst>
                                          <p:attrName>style.visibility</p:attrName>
                                        </p:attrNameLst>
                                      </p:cBhvr>
                                      <p:to>
                                        <p:strVal val="visible"/>
                                      </p:to>
                                    </p:set>
                                    <p:animEffect transition="in" filter="dissolve">
                                      <p:cBhvr>
                                        <p:cTn id="12" dur="500"/>
                                        <p:tgtEl>
                                          <p:spTgt spid="813074"/>
                                        </p:tgtEl>
                                      </p:cBhvr>
                                    </p:animEffect>
                                  </p:childTnLst>
                                </p:cTn>
                              </p:par>
                              <p:par>
                                <p:cTn id="13" presetID="9" presetClass="entr" presetSubtype="0" fill="hold" nodeType="withEffect">
                                  <p:stCondLst>
                                    <p:cond delay="0"/>
                                  </p:stCondLst>
                                  <p:childTnLst>
                                    <p:set>
                                      <p:cBhvr>
                                        <p:cTn id="14" dur="1" fill="hold">
                                          <p:stCondLst>
                                            <p:cond delay="0"/>
                                          </p:stCondLst>
                                        </p:cTn>
                                        <p:tgtEl>
                                          <p:spTgt spid="813075"/>
                                        </p:tgtEl>
                                        <p:attrNameLst>
                                          <p:attrName>style.visibility</p:attrName>
                                        </p:attrNameLst>
                                      </p:cBhvr>
                                      <p:to>
                                        <p:strVal val="visible"/>
                                      </p:to>
                                    </p:set>
                                    <p:animEffect transition="in" filter="dissolve">
                                      <p:cBhvr>
                                        <p:cTn id="15" dur="500"/>
                                        <p:tgtEl>
                                          <p:spTgt spid="813075"/>
                                        </p:tgtEl>
                                      </p:cBhvr>
                                    </p:animEffect>
                                  </p:childTnLst>
                                </p:cTn>
                              </p:par>
                              <p:par>
                                <p:cTn id="16" presetID="9" presetClass="entr" presetSubtype="0" fill="hold" nodeType="withEffect">
                                  <p:stCondLst>
                                    <p:cond delay="0"/>
                                  </p:stCondLst>
                                  <p:childTnLst>
                                    <p:set>
                                      <p:cBhvr>
                                        <p:cTn id="17" dur="1" fill="hold">
                                          <p:stCondLst>
                                            <p:cond delay="0"/>
                                          </p:stCondLst>
                                        </p:cTn>
                                        <p:tgtEl>
                                          <p:spTgt spid="813073"/>
                                        </p:tgtEl>
                                        <p:attrNameLst>
                                          <p:attrName>style.visibility</p:attrName>
                                        </p:attrNameLst>
                                      </p:cBhvr>
                                      <p:to>
                                        <p:strVal val="visible"/>
                                      </p:to>
                                    </p:set>
                                    <p:animEffect transition="in" filter="dissolve">
                                      <p:cBhvr>
                                        <p:cTn id="18" dur="500"/>
                                        <p:tgtEl>
                                          <p:spTgt spid="81307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813067"/>
                                        </p:tgtEl>
                                        <p:attrNameLst>
                                          <p:attrName>style.visibility</p:attrName>
                                        </p:attrNameLst>
                                      </p:cBhvr>
                                      <p:to>
                                        <p:strVal val="visible"/>
                                      </p:to>
                                    </p:set>
                                    <p:animEffect transition="in" filter="dissolve">
                                      <p:cBhvr>
                                        <p:cTn id="23" dur="500"/>
                                        <p:tgtEl>
                                          <p:spTgt spid="813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7CA9BC6-B221-4467-7A80-A54B3DE0A439}"/>
              </a:ext>
            </a:extLst>
          </p:cNvPr>
          <p:cNvSpPr>
            <a:spLocks noGrp="1" noRot="1"/>
          </p:cNvSpPr>
          <p:nvPr>
            <p:ph type="title" idx="4294967295"/>
          </p:nvPr>
        </p:nvSpPr>
        <p:spPr>
          <a:xfrm>
            <a:off x="179388" y="404813"/>
            <a:ext cx="8813800" cy="1008062"/>
          </a:xfrm>
          <a:solidFill>
            <a:srgbClr val="FFFFFF"/>
          </a:solidFill>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晶体结合的量子理论</a:t>
            </a:r>
            <a:r>
              <a:rPr lang="en-US" altLang="zh-CN"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分子轨道法</a:t>
            </a:r>
          </a:p>
        </p:txBody>
      </p:sp>
      <p:sp>
        <p:nvSpPr>
          <p:cNvPr id="34819" name="TextBox 1">
            <a:extLst>
              <a:ext uri="{FF2B5EF4-FFF2-40B4-BE49-F238E27FC236}">
                <a16:creationId xmlns:a16="http://schemas.microsoft.com/office/drawing/2014/main" id="{8F828974-556B-5249-C3CE-84A480112CFA}"/>
              </a:ext>
            </a:extLst>
          </p:cNvPr>
          <p:cNvSpPr txBox="1">
            <a:spLocks noChangeArrowheads="1"/>
          </p:cNvSpPr>
          <p:nvPr/>
        </p:nvSpPr>
        <p:spPr bwMode="auto">
          <a:xfrm>
            <a:off x="465138" y="2060575"/>
            <a:ext cx="8231187"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ts val="3363"/>
              </a:lnSpc>
              <a:spcBef>
                <a:spcPct val="0"/>
              </a:spcBef>
              <a:buFontTx/>
              <a:buNone/>
            </a:pPr>
            <a:r>
              <a:rPr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分子轨道法</a:t>
            </a:r>
            <a:r>
              <a:rPr lang="zh-CN" altLang="zh-CN" sz="2800" b="1">
                <a:latin typeface="Times New Roman" panose="02020603050405020304" pitchFamily="18" charset="0"/>
                <a:ea typeface="微软雅黑" panose="020B0503020204020204" pitchFamily="34" charset="-122"/>
                <a:cs typeface="Times New Roman" panose="02020603050405020304" pitchFamily="18" charset="0"/>
              </a:rPr>
              <a:t>是在</a:t>
            </a:r>
            <a:r>
              <a:rPr lang="en-US" altLang="zh-CN" sz="2800" b="1">
                <a:latin typeface="Times New Roman" panose="02020603050405020304" pitchFamily="18" charset="0"/>
                <a:ea typeface="微软雅黑" panose="020B0503020204020204" pitchFamily="34" charset="-122"/>
                <a:cs typeface="Times New Roman" panose="02020603050405020304" pitchFamily="18" charset="0"/>
              </a:rPr>
              <a:t>1932</a:t>
            </a:r>
            <a:r>
              <a:rPr lang="zh-CN" altLang="zh-CN" sz="2800" b="1">
                <a:latin typeface="Times New Roman" panose="02020603050405020304" pitchFamily="18" charset="0"/>
                <a:ea typeface="微软雅黑" panose="020B0503020204020204" pitchFamily="34" charset="-122"/>
                <a:cs typeface="Times New Roman" panose="02020603050405020304" pitchFamily="18" charset="0"/>
              </a:rPr>
              <a:t>年提出的，它从分子的整体出发去研究分子中每一个电子的运动状态，认为形成化学键的电子是在整个分子中运动的。通过薛定谔方程的解，可以求出描述分子中的电子运动状态的波函数</a:t>
            </a:r>
            <a:r>
              <a:rPr lang="zh-CN" altLang="zh-CN" sz="2800" b="1" i="1">
                <a:latin typeface="Times New Roman" panose="02020603050405020304" pitchFamily="18" charset="0"/>
                <a:ea typeface="微软雅黑" panose="020B0503020204020204" pitchFamily="34" charset="-122"/>
                <a:cs typeface="Times New Roman" panose="02020603050405020304" pitchFamily="18" charset="0"/>
              </a:rPr>
              <a:t>Ψ</a:t>
            </a:r>
            <a:r>
              <a:rPr lang="zh-CN" altLang="zh-CN" sz="2800" b="1">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800" b="1" i="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Ψ</a:t>
            </a:r>
            <a:r>
              <a:rPr lang="en-US" altLang="zh-CN" sz="2800" b="1" i="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称为分子轨道</a:t>
            </a:r>
            <a:r>
              <a:rPr lang="zh-CN" altLang="zh-CN" sz="2800" b="1">
                <a:latin typeface="Times New Roman" panose="02020603050405020304" pitchFamily="18" charset="0"/>
                <a:ea typeface="微软雅黑" panose="020B0503020204020204" pitchFamily="34" charset="-122"/>
                <a:cs typeface="Times New Roman" panose="02020603050405020304" pitchFamily="18" charset="0"/>
              </a:rPr>
              <a:t>。每一个分子轨道</a:t>
            </a:r>
            <a:r>
              <a:rPr lang="zh-CN" altLang="zh-CN" sz="2800" b="1" i="1">
                <a:latin typeface="Times New Roman" panose="02020603050405020304" pitchFamily="18" charset="0"/>
                <a:ea typeface="微软雅黑" panose="020B0503020204020204" pitchFamily="34" charset="-122"/>
                <a:cs typeface="Times New Roman" panose="02020603050405020304" pitchFamily="18" charset="0"/>
              </a:rPr>
              <a:t>Ψ</a:t>
            </a:r>
            <a:r>
              <a:rPr lang="en-US" altLang="zh-CN" sz="2800" b="1" i="1">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800" b="1">
                <a:latin typeface="Times New Roman" panose="02020603050405020304" pitchFamily="18" charset="0"/>
                <a:ea typeface="微软雅黑" panose="020B0503020204020204" pitchFamily="34" charset="-122"/>
                <a:cs typeface="Times New Roman" panose="02020603050405020304" pitchFamily="18" charset="0"/>
              </a:rPr>
              <a:t>有一个相应的能量</a:t>
            </a:r>
            <a:r>
              <a:rPr lang="en-US" altLang="zh-CN" sz="2800" b="1">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i="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800" b="1">
                <a:latin typeface="Times New Roman" panose="02020603050405020304" pitchFamily="18" charset="0"/>
                <a:ea typeface="微软雅黑" panose="020B0503020204020204" pitchFamily="34" charset="-122"/>
                <a:cs typeface="Times New Roman" panose="02020603050405020304" pitchFamily="18" charset="0"/>
              </a:rPr>
              <a:t>，近似地表示在这个轨道上电子的能</a:t>
            </a:r>
            <a:r>
              <a:rPr lang="zh-CN" altLang="en-US" sz="2800" b="1">
                <a:latin typeface="Times New Roman" panose="02020603050405020304" pitchFamily="18" charset="0"/>
                <a:ea typeface="微软雅黑" panose="020B0503020204020204" pitchFamily="34" charset="-122"/>
                <a:cs typeface="Times New Roman" panose="02020603050405020304" pitchFamily="18" charset="0"/>
              </a:rPr>
              <a:t>量</a:t>
            </a:r>
            <a:r>
              <a:rPr lang="zh-CN" altLang="zh-CN" sz="2800" b="1">
                <a:latin typeface="Times New Roman" panose="02020603050405020304" pitchFamily="18" charset="0"/>
                <a:ea typeface="微软雅黑" panose="020B0503020204020204" pitchFamily="34" charset="-122"/>
                <a:cs typeface="Times New Roman" panose="02020603050405020304" pitchFamily="18" charset="0"/>
              </a:rPr>
              <a:t>。各分子轨道所对应的能量通常称为</a:t>
            </a:r>
            <a:r>
              <a:rPr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分子轨道的能级</a:t>
            </a:r>
            <a:r>
              <a:rPr lang="zh-CN" altLang="zh-CN" sz="2800" b="1">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820" name="灯片编号占位符 3">
            <a:extLst>
              <a:ext uri="{FF2B5EF4-FFF2-40B4-BE49-F238E27FC236}">
                <a16:creationId xmlns:a16="http://schemas.microsoft.com/office/drawing/2014/main" id="{D33D594C-3891-6E8B-AED1-A1F17AF366D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DAA6DC5-3D53-44E7-878C-AB873AEA1F1F}"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17</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a:extLst>
              <a:ext uri="{FF2B5EF4-FFF2-40B4-BE49-F238E27FC236}">
                <a16:creationId xmlns:a16="http://schemas.microsoft.com/office/drawing/2014/main" id="{7F2CB6B2-0944-A0EE-76F4-56CAB5EAD52F}"/>
              </a:ext>
            </a:extLst>
          </p:cNvPr>
          <p:cNvSpPr>
            <a:spLocks noChangeArrowheads="1"/>
          </p:cNvSpPr>
          <p:nvPr/>
        </p:nvSpPr>
        <p:spPr bwMode="auto">
          <a:xfrm>
            <a:off x="539750" y="1550988"/>
            <a:ext cx="80645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分子轨道理论认为：两个原子形成分子时，</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电子就在整个分子区域内运动而不限于一个原子</a:t>
            </a: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，分子中价电子的运动状态就是分子轨道。可以用波函数定量地描述</a:t>
            </a:r>
          </a:p>
        </p:txBody>
      </p:sp>
      <p:sp>
        <p:nvSpPr>
          <p:cNvPr id="773125" name="Rectangle 4">
            <a:extLst>
              <a:ext uri="{FF2B5EF4-FFF2-40B4-BE49-F238E27FC236}">
                <a16:creationId xmlns:a16="http://schemas.microsoft.com/office/drawing/2014/main" id="{0B85FAFB-DEDF-4F6C-4AE0-5D50FA8A51EB}"/>
              </a:ext>
            </a:extLst>
          </p:cNvPr>
          <p:cNvSpPr>
            <a:spLocks noRot="1" noChangeArrowheads="1"/>
          </p:cNvSpPr>
          <p:nvPr/>
        </p:nvSpPr>
        <p:spPr bwMode="auto">
          <a:xfrm>
            <a:off x="539750" y="2852738"/>
            <a:ext cx="8064500" cy="7921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336666"/>
              </a:buClr>
              <a:buSzPct val="70000"/>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设原子</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和原子</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在自由状态时，最外层原子轨道上都只有一个价电子</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73126" name="Object 6">
            <a:extLst>
              <a:ext uri="{FF2B5EF4-FFF2-40B4-BE49-F238E27FC236}">
                <a16:creationId xmlns:a16="http://schemas.microsoft.com/office/drawing/2014/main" id="{A1497107-DA07-438E-46CE-66B5B56CEE8E}"/>
              </a:ext>
            </a:extLst>
          </p:cNvPr>
          <p:cNvGraphicFramePr>
            <a:graphicFrameLocks noChangeAspect="1"/>
          </p:cNvGraphicFramePr>
          <p:nvPr>
            <p:extLst>
              <p:ext uri="{D42A27DB-BD31-4B8C-83A1-F6EECF244321}">
                <p14:modId xmlns:p14="http://schemas.microsoft.com/office/powerpoint/2010/main" val="2900691147"/>
              </p:ext>
            </p:extLst>
          </p:nvPr>
        </p:nvGraphicFramePr>
        <p:xfrm>
          <a:off x="962025" y="3635375"/>
          <a:ext cx="5495925" cy="2455863"/>
        </p:xfrm>
        <a:graphic>
          <a:graphicData uri="http://schemas.openxmlformats.org/presentationml/2006/ole">
            <mc:AlternateContent xmlns:mc="http://schemas.openxmlformats.org/markup-compatibility/2006">
              <mc:Choice xmlns:v="urn:schemas-microsoft-com:vml" Requires="v">
                <p:oleObj name="Equation" r:id="rId2" imgW="2209680" imgH="990360" progId="Equation.DSMT4">
                  <p:embed/>
                </p:oleObj>
              </mc:Choice>
              <mc:Fallback>
                <p:oleObj name="Equation" r:id="rId2" imgW="2209680" imgH="990360" progId="Equation.DSMT4">
                  <p:embed/>
                  <p:pic>
                    <p:nvPicPr>
                      <p:cNvPr id="0" name="Object 6"/>
                      <p:cNvPicPr>
                        <a:picLocks noChangeAspect="1" noChangeArrowheads="1"/>
                      </p:cNvPicPr>
                      <p:nvPr/>
                    </p:nvPicPr>
                    <p:blipFill>
                      <a:blip r:embed="rId3"/>
                      <a:srcRect/>
                      <a:stretch>
                        <a:fillRect/>
                      </a:stretch>
                    </p:blipFill>
                    <p:spPr bwMode="auto">
                      <a:xfrm>
                        <a:off x="962025" y="3635375"/>
                        <a:ext cx="5495925"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3127" name="Rectangle 7">
            <a:extLst>
              <a:ext uri="{FF2B5EF4-FFF2-40B4-BE49-F238E27FC236}">
                <a16:creationId xmlns:a16="http://schemas.microsoft.com/office/drawing/2014/main" id="{A1964464-C8E1-0CFF-8DC6-6A0A13E722A8}"/>
              </a:ext>
            </a:extLst>
          </p:cNvPr>
          <p:cNvSpPr>
            <a:spLocks noChangeArrowheads="1"/>
          </p:cNvSpPr>
          <p:nvPr/>
        </p:nvSpPr>
        <p:spPr bwMode="auto">
          <a:xfrm>
            <a:off x="3348038" y="6019005"/>
            <a:ext cx="5329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为原子核作用在电子的库仑势 </a:t>
            </a:r>
          </a:p>
        </p:txBody>
      </p:sp>
      <p:grpSp>
        <p:nvGrpSpPr>
          <p:cNvPr id="773128" name="Group 8">
            <a:extLst>
              <a:ext uri="{FF2B5EF4-FFF2-40B4-BE49-F238E27FC236}">
                <a16:creationId xmlns:a16="http://schemas.microsoft.com/office/drawing/2014/main" id="{10D8A951-7614-779C-8AB5-621ADE054D88}"/>
              </a:ext>
            </a:extLst>
          </p:cNvPr>
          <p:cNvGrpSpPr>
            <a:grpSpLocks/>
          </p:cNvGrpSpPr>
          <p:nvPr/>
        </p:nvGrpSpPr>
        <p:grpSpPr bwMode="auto">
          <a:xfrm>
            <a:off x="6012656" y="4478338"/>
            <a:ext cx="2484438" cy="1182910"/>
            <a:chOff x="3651" y="2614"/>
            <a:chExt cx="1565" cy="674"/>
          </a:xfrm>
        </p:grpSpPr>
        <p:sp>
          <p:nvSpPr>
            <p:cNvPr id="35849" name="Text Box 9">
              <a:extLst>
                <a:ext uri="{FF2B5EF4-FFF2-40B4-BE49-F238E27FC236}">
                  <a16:creationId xmlns:a16="http://schemas.microsoft.com/office/drawing/2014/main" id="{C7217C26-6E48-8556-9FA6-3D7151341782}"/>
                </a:ext>
              </a:extLst>
            </p:cNvPr>
            <p:cNvSpPr txBox="1">
              <a:spLocks noChangeArrowheads="1"/>
            </p:cNvSpPr>
            <p:nvPr/>
          </p:nvSpPr>
          <p:spPr bwMode="auto">
            <a:xfrm>
              <a:off x="4422" y="2704"/>
              <a:ext cx="794" cy="333"/>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波函数</a:t>
              </a:r>
            </a:p>
          </p:txBody>
        </p:sp>
        <p:sp>
          <p:nvSpPr>
            <p:cNvPr id="35850" name="Line 10">
              <a:extLst>
                <a:ext uri="{FF2B5EF4-FFF2-40B4-BE49-F238E27FC236}">
                  <a16:creationId xmlns:a16="http://schemas.microsoft.com/office/drawing/2014/main" id="{567B0D17-FD4C-ACDD-27D1-05A6DEAF1F17}"/>
                </a:ext>
              </a:extLst>
            </p:cNvPr>
            <p:cNvSpPr>
              <a:spLocks noChangeShapeType="1"/>
            </p:cNvSpPr>
            <p:nvPr/>
          </p:nvSpPr>
          <p:spPr bwMode="auto">
            <a:xfrm>
              <a:off x="3651" y="2614"/>
              <a:ext cx="227"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5851" name="Line 11">
              <a:extLst>
                <a:ext uri="{FF2B5EF4-FFF2-40B4-BE49-F238E27FC236}">
                  <a16:creationId xmlns:a16="http://schemas.microsoft.com/office/drawing/2014/main" id="{23C46D96-807C-DAA9-36BA-9D4D2AF136BE}"/>
                </a:ext>
              </a:extLst>
            </p:cNvPr>
            <p:cNvSpPr>
              <a:spLocks noChangeShapeType="1"/>
            </p:cNvSpPr>
            <p:nvPr/>
          </p:nvSpPr>
          <p:spPr bwMode="auto">
            <a:xfrm>
              <a:off x="3651" y="3288"/>
              <a:ext cx="227"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5852" name="Line 12">
              <a:extLst>
                <a:ext uri="{FF2B5EF4-FFF2-40B4-BE49-F238E27FC236}">
                  <a16:creationId xmlns:a16="http://schemas.microsoft.com/office/drawing/2014/main" id="{A0F21CA6-C74A-5D7B-0872-D6FC25832048}"/>
                </a:ext>
              </a:extLst>
            </p:cNvPr>
            <p:cNvSpPr>
              <a:spLocks noChangeShapeType="1"/>
            </p:cNvSpPr>
            <p:nvPr/>
          </p:nvSpPr>
          <p:spPr bwMode="auto">
            <a:xfrm>
              <a:off x="3878" y="2614"/>
              <a:ext cx="544" cy="226"/>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5853" name="Line 13">
              <a:extLst>
                <a:ext uri="{FF2B5EF4-FFF2-40B4-BE49-F238E27FC236}">
                  <a16:creationId xmlns:a16="http://schemas.microsoft.com/office/drawing/2014/main" id="{EFB4B6A9-0A94-CA4E-17B8-FF3DEE4F1FC6}"/>
                </a:ext>
              </a:extLst>
            </p:cNvPr>
            <p:cNvSpPr>
              <a:spLocks noChangeShapeType="1"/>
            </p:cNvSpPr>
            <p:nvPr/>
          </p:nvSpPr>
          <p:spPr bwMode="auto">
            <a:xfrm flipV="1">
              <a:off x="3878" y="2931"/>
              <a:ext cx="544" cy="357"/>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4" name="Rectangle 2">
            <a:extLst>
              <a:ext uri="{FF2B5EF4-FFF2-40B4-BE49-F238E27FC236}">
                <a16:creationId xmlns:a16="http://schemas.microsoft.com/office/drawing/2014/main" id="{58E0F119-0C9C-D80C-B401-DB7AD60E5F7B}"/>
              </a:ext>
            </a:extLst>
          </p:cNvPr>
          <p:cNvSpPr txBox="1">
            <a:spLocks noRot="1" noChangeArrowheads="1"/>
          </p:cNvSpPr>
          <p:nvPr/>
        </p:nvSpPr>
        <p:spPr bwMode="auto">
          <a:xfrm>
            <a:off x="222250" y="115888"/>
            <a:ext cx="8689975" cy="1527175"/>
          </a:xfrm>
          <a:prstGeom prst="rect">
            <a:avLst/>
          </a:prstGeom>
          <a:solidFill>
            <a:srgbClr val="FFFFFF"/>
          </a:solidFill>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itchFamily="34" charset="0"/>
                <a:ea typeface="宋体" pitchFamily="2" charset="-122"/>
              </a:defRPr>
            </a:lvl2pPr>
            <a:lvl3pPr algn="l" rtl="0" eaLnBrk="0" fontAlgn="base" hangingPunct="0">
              <a:spcBef>
                <a:spcPct val="0"/>
              </a:spcBef>
              <a:spcAft>
                <a:spcPct val="0"/>
              </a:spcAft>
              <a:defRPr sz="4200">
                <a:solidFill>
                  <a:schemeClr val="tx2"/>
                </a:solidFill>
                <a:latin typeface="Arial" pitchFamily="34" charset="0"/>
                <a:ea typeface="宋体" pitchFamily="2" charset="-122"/>
              </a:defRPr>
            </a:lvl3pPr>
            <a:lvl4pPr algn="l" rtl="0" eaLnBrk="0" fontAlgn="base" hangingPunct="0">
              <a:spcBef>
                <a:spcPct val="0"/>
              </a:spcBef>
              <a:spcAft>
                <a:spcPct val="0"/>
              </a:spcAft>
              <a:defRPr sz="4200">
                <a:solidFill>
                  <a:schemeClr val="tx2"/>
                </a:solidFill>
                <a:latin typeface="Arial" pitchFamily="34" charset="0"/>
                <a:ea typeface="宋体" pitchFamily="2" charset="-122"/>
              </a:defRPr>
            </a:lvl4pPr>
            <a:lvl5pPr algn="l" rtl="0" eaLnBrk="0" fontAlgn="base" hangingPunct="0">
              <a:spcBef>
                <a:spcPct val="0"/>
              </a:spcBef>
              <a:spcAft>
                <a:spcPct val="0"/>
              </a:spcAft>
              <a:defRPr sz="4200">
                <a:solidFill>
                  <a:schemeClr val="tx2"/>
                </a:solidFill>
                <a:latin typeface="Arial" pitchFamily="34" charset="0"/>
                <a:ea typeface="宋体" pitchFamily="2" charset="-122"/>
              </a:defRPr>
            </a:lvl5pPr>
            <a:lvl6pPr marL="457200" algn="l" rtl="0" fontAlgn="base">
              <a:spcBef>
                <a:spcPct val="0"/>
              </a:spcBef>
              <a:spcAft>
                <a:spcPct val="0"/>
              </a:spcAft>
              <a:defRPr sz="4200">
                <a:solidFill>
                  <a:schemeClr val="tx2"/>
                </a:solidFill>
                <a:latin typeface="Arial" pitchFamily="34" charset="0"/>
                <a:ea typeface="宋体" pitchFamily="2" charset="-122"/>
              </a:defRPr>
            </a:lvl6pPr>
            <a:lvl7pPr marL="914400" algn="l" rtl="0" fontAlgn="base">
              <a:spcBef>
                <a:spcPct val="0"/>
              </a:spcBef>
              <a:spcAft>
                <a:spcPct val="0"/>
              </a:spcAft>
              <a:defRPr sz="4200">
                <a:solidFill>
                  <a:schemeClr val="tx2"/>
                </a:solidFill>
                <a:latin typeface="Arial" pitchFamily="34" charset="0"/>
                <a:ea typeface="宋体" pitchFamily="2" charset="-122"/>
              </a:defRPr>
            </a:lvl7pPr>
            <a:lvl8pPr marL="1371600" algn="l" rtl="0" fontAlgn="base">
              <a:spcBef>
                <a:spcPct val="0"/>
              </a:spcBef>
              <a:spcAft>
                <a:spcPct val="0"/>
              </a:spcAft>
              <a:defRPr sz="4200">
                <a:solidFill>
                  <a:schemeClr val="tx2"/>
                </a:solidFill>
                <a:latin typeface="Arial" pitchFamily="34" charset="0"/>
                <a:ea typeface="宋体" pitchFamily="2" charset="-122"/>
              </a:defRPr>
            </a:lvl8pPr>
            <a:lvl9pPr marL="1828800" algn="l" rtl="0" fontAlgn="base">
              <a:spcBef>
                <a:spcPct val="0"/>
              </a:spcBef>
              <a:spcAft>
                <a:spcPct val="0"/>
              </a:spcAft>
              <a:defRPr sz="4200">
                <a:solidFill>
                  <a:schemeClr val="tx2"/>
                </a:solidFill>
                <a:latin typeface="Arial" pitchFamily="34" charset="0"/>
                <a:ea typeface="宋体" pitchFamily="2" charset="-122"/>
              </a:defRPr>
            </a:lvl9pPr>
          </a:lstStyle>
          <a:p>
            <a:pPr algn="ctr" eaLnBrk="1" hangingPunct="1">
              <a:defRPr/>
            </a:pPr>
            <a:r>
              <a:rPr lang="zh-CN" altLang="en-US" sz="4000" b="1" kern="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晶体结合的量子理论</a:t>
            </a:r>
            <a:r>
              <a:rPr lang="en-US" altLang="zh-CN" sz="4000" b="1" kern="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kern="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分子轨道法</a:t>
            </a:r>
          </a:p>
        </p:txBody>
      </p:sp>
      <p:sp>
        <p:nvSpPr>
          <p:cNvPr id="35848" name="灯片编号占位符 3">
            <a:extLst>
              <a:ext uri="{FF2B5EF4-FFF2-40B4-BE49-F238E27FC236}">
                <a16:creationId xmlns:a16="http://schemas.microsoft.com/office/drawing/2014/main" id="{C8F13692-334B-E92B-957E-2CFC55A796B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77BAD50-3BCF-4C88-BD41-C13D0A0FCD27}"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18</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73125"/>
                                        </p:tgtEl>
                                        <p:attrNameLst>
                                          <p:attrName>style.visibility</p:attrName>
                                        </p:attrNameLst>
                                      </p:cBhvr>
                                      <p:to>
                                        <p:strVal val="visible"/>
                                      </p:to>
                                    </p:set>
                                    <p:animEffect transition="in" filter="dissolve">
                                      <p:cBhvr>
                                        <p:cTn id="7" dur="500"/>
                                        <p:tgtEl>
                                          <p:spTgt spid="773125"/>
                                        </p:tgtEl>
                                      </p:cBhvr>
                                    </p:animEffect>
                                  </p:childTnLst>
                                </p:cTn>
                              </p:par>
                              <p:par>
                                <p:cTn id="8" presetID="9" presetClass="entr" presetSubtype="0" fill="hold" nodeType="withEffect">
                                  <p:stCondLst>
                                    <p:cond delay="0"/>
                                  </p:stCondLst>
                                  <p:childTnLst>
                                    <p:set>
                                      <p:cBhvr>
                                        <p:cTn id="9" dur="1" fill="hold">
                                          <p:stCondLst>
                                            <p:cond delay="0"/>
                                          </p:stCondLst>
                                        </p:cTn>
                                        <p:tgtEl>
                                          <p:spTgt spid="773126"/>
                                        </p:tgtEl>
                                        <p:attrNameLst>
                                          <p:attrName>style.visibility</p:attrName>
                                        </p:attrNameLst>
                                      </p:cBhvr>
                                      <p:to>
                                        <p:strVal val="visible"/>
                                      </p:to>
                                    </p:set>
                                    <p:animEffect transition="in" filter="dissolve">
                                      <p:cBhvr>
                                        <p:cTn id="10" dur="500"/>
                                        <p:tgtEl>
                                          <p:spTgt spid="773126"/>
                                        </p:tgtEl>
                                      </p:cBhvr>
                                    </p:animEffect>
                                  </p:childTnLst>
                                </p:cTn>
                              </p:par>
                              <p:par>
                                <p:cTn id="11" presetID="9" presetClass="entr" presetSubtype="0" fill="hold" nodeType="withEffect">
                                  <p:stCondLst>
                                    <p:cond delay="0"/>
                                  </p:stCondLst>
                                  <p:childTnLst>
                                    <p:set>
                                      <p:cBhvr>
                                        <p:cTn id="12" dur="1" fill="hold">
                                          <p:stCondLst>
                                            <p:cond delay="0"/>
                                          </p:stCondLst>
                                        </p:cTn>
                                        <p:tgtEl>
                                          <p:spTgt spid="773127"/>
                                        </p:tgtEl>
                                        <p:attrNameLst>
                                          <p:attrName>style.visibility</p:attrName>
                                        </p:attrNameLst>
                                      </p:cBhvr>
                                      <p:to>
                                        <p:strVal val="visible"/>
                                      </p:to>
                                    </p:set>
                                    <p:animEffect transition="in" filter="dissolve">
                                      <p:cBhvr>
                                        <p:cTn id="13" dur="500"/>
                                        <p:tgtEl>
                                          <p:spTgt spid="773127"/>
                                        </p:tgtEl>
                                      </p:cBhvr>
                                    </p:animEffect>
                                  </p:childTnLst>
                                </p:cTn>
                              </p:par>
                              <p:par>
                                <p:cTn id="14" presetID="9" presetClass="entr" presetSubtype="0" fill="hold" nodeType="withEffect">
                                  <p:stCondLst>
                                    <p:cond delay="0"/>
                                  </p:stCondLst>
                                  <p:childTnLst>
                                    <p:set>
                                      <p:cBhvr>
                                        <p:cTn id="15" dur="1" fill="hold">
                                          <p:stCondLst>
                                            <p:cond delay="0"/>
                                          </p:stCondLst>
                                        </p:cTn>
                                        <p:tgtEl>
                                          <p:spTgt spid="773128"/>
                                        </p:tgtEl>
                                        <p:attrNameLst>
                                          <p:attrName>style.visibility</p:attrName>
                                        </p:attrNameLst>
                                      </p:cBhvr>
                                      <p:to>
                                        <p:strVal val="visible"/>
                                      </p:to>
                                    </p:set>
                                    <p:animEffect transition="in" filter="dissolve">
                                      <p:cBhvr>
                                        <p:cTn id="16" dur="500"/>
                                        <p:tgtEl>
                                          <p:spTgt spid="773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5" grpId="0" animBg="1"/>
      <p:bldP spid="7731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a:extLst>
              <a:ext uri="{FF2B5EF4-FFF2-40B4-BE49-F238E27FC236}">
                <a16:creationId xmlns:a16="http://schemas.microsoft.com/office/drawing/2014/main" id="{1A82DF57-9774-0510-37E0-7F364B5CE7D8}"/>
              </a:ext>
            </a:extLst>
          </p:cNvPr>
          <p:cNvSpPr>
            <a:spLocks noRot="1" noChangeArrowheads="1"/>
          </p:cNvSpPr>
          <p:nvPr/>
        </p:nvSpPr>
        <p:spPr bwMode="auto">
          <a:xfrm>
            <a:off x="468313" y="1676400"/>
            <a:ext cx="8172450" cy="1008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chemeClr val="tx1"/>
              </a:buClr>
              <a:buSzPct val="70000"/>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当两个原子相互靠近，波函数交叠，每个电子与两个原子核发生作用，哈密顿量为：</a:t>
            </a:r>
            <a:endParaRPr lang="zh-CN" altLang="en-US" sz="2600" b="1">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6867" name="Object 9">
            <a:extLst>
              <a:ext uri="{FF2B5EF4-FFF2-40B4-BE49-F238E27FC236}">
                <a16:creationId xmlns:a16="http://schemas.microsoft.com/office/drawing/2014/main" id="{CAD1A647-CACF-B289-61F4-417694F398CD}"/>
              </a:ext>
            </a:extLst>
          </p:cNvPr>
          <p:cNvGraphicFramePr>
            <a:graphicFrameLocks noChangeAspect="1"/>
          </p:cNvGraphicFramePr>
          <p:nvPr/>
        </p:nvGraphicFramePr>
        <p:xfrm>
          <a:off x="563563" y="2616200"/>
          <a:ext cx="7981950" cy="1120775"/>
        </p:xfrm>
        <a:graphic>
          <a:graphicData uri="http://schemas.openxmlformats.org/presentationml/2006/ole">
            <mc:AlternateContent xmlns:mc="http://schemas.openxmlformats.org/markup-compatibility/2006">
              <mc:Choice xmlns:v="urn:schemas-microsoft-com:vml" Requires="v">
                <p:oleObj name="Equation" r:id="rId2" imgW="2984500" imgH="419100" progId="Equation.DSMT4">
                  <p:embed/>
                </p:oleObj>
              </mc:Choice>
              <mc:Fallback>
                <p:oleObj name="Equation" r:id="rId2" imgW="2984500" imgH="419100" progId="Equation.DSMT4">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2616200"/>
                        <a:ext cx="7981950" cy="11207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8" name="Rectangle 10">
            <a:extLst>
              <a:ext uri="{FF2B5EF4-FFF2-40B4-BE49-F238E27FC236}">
                <a16:creationId xmlns:a16="http://schemas.microsoft.com/office/drawing/2014/main" id="{0959360B-8AC5-A94F-5C37-032FD2B9CC47}"/>
              </a:ext>
            </a:extLst>
          </p:cNvPr>
          <p:cNvSpPr>
            <a:spLocks noChangeArrowheads="1"/>
          </p:cNvSpPr>
          <p:nvPr/>
        </p:nvSpPr>
        <p:spPr bwMode="auto">
          <a:xfrm>
            <a:off x="366713" y="3900488"/>
            <a:ext cx="8424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下脚注</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分别表示两个电子，</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i="1" baseline="-2500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表示电子之间的相互作用 </a:t>
            </a:r>
          </a:p>
        </p:txBody>
      </p:sp>
      <p:sp>
        <p:nvSpPr>
          <p:cNvPr id="36869" name="Rectangle 18">
            <a:extLst>
              <a:ext uri="{FF2B5EF4-FFF2-40B4-BE49-F238E27FC236}">
                <a16:creationId xmlns:a16="http://schemas.microsoft.com/office/drawing/2014/main" id="{E7A6194E-D928-9BF2-B0A5-5630A2A1E262}"/>
              </a:ext>
            </a:extLst>
          </p:cNvPr>
          <p:cNvSpPr>
            <a:spLocks noChangeArrowheads="1"/>
          </p:cNvSpPr>
          <p:nvPr/>
        </p:nvSpPr>
        <p:spPr bwMode="auto">
          <a:xfrm>
            <a:off x="0" y="1851025"/>
            <a:ext cx="1841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2">
            <a:extLst>
              <a:ext uri="{FF2B5EF4-FFF2-40B4-BE49-F238E27FC236}">
                <a16:creationId xmlns:a16="http://schemas.microsoft.com/office/drawing/2014/main" id="{8B98A6BB-A475-59CA-B2E2-5AAF72BAC46D}"/>
              </a:ext>
            </a:extLst>
          </p:cNvPr>
          <p:cNvSpPr txBox="1">
            <a:spLocks noRot="1" noChangeArrowheads="1"/>
          </p:cNvSpPr>
          <p:nvPr/>
        </p:nvSpPr>
        <p:spPr bwMode="auto">
          <a:xfrm>
            <a:off x="179388" y="115888"/>
            <a:ext cx="8785225" cy="1527175"/>
          </a:xfrm>
          <a:prstGeom prst="rect">
            <a:avLst/>
          </a:prstGeom>
          <a:solidFill>
            <a:srgbClr val="FFFFFF"/>
          </a:solidFill>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itchFamily="34" charset="0"/>
                <a:ea typeface="宋体" pitchFamily="2" charset="-122"/>
              </a:defRPr>
            </a:lvl2pPr>
            <a:lvl3pPr algn="l" rtl="0" eaLnBrk="0" fontAlgn="base" hangingPunct="0">
              <a:spcBef>
                <a:spcPct val="0"/>
              </a:spcBef>
              <a:spcAft>
                <a:spcPct val="0"/>
              </a:spcAft>
              <a:defRPr sz="4200">
                <a:solidFill>
                  <a:schemeClr val="tx2"/>
                </a:solidFill>
                <a:latin typeface="Arial" pitchFamily="34" charset="0"/>
                <a:ea typeface="宋体" pitchFamily="2" charset="-122"/>
              </a:defRPr>
            </a:lvl3pPr>
            <a:lvl4pPr algn="l" rtl="0" eaLnBrk="0" fontAlgn="base" hangingPunct="0">
              <a:spcBef>
                <a:spcPct val="0"/>
              </a:spcBef>
              <a:spcAft>
                <a:spcPct val="0"/>
              </a:spcAft>
              <a:defRPr sz="4200">
                <a:solidFill>
                  <a:schemeClr val="tx2"/>
                </a:solidFill>
                <a:latin typeface="Arial" pitchFamily="34" charset="0"/>
                <a:ea typeface="宋体" pitchFamily="2" charset="-122"/>
              </a:defRPr>
            </a:lvl4pPr>
            <a:lvl5pPr algn="l" rtl="0" eaLnBrk="0" fontAlgn="base" hangingPunct="0">
              <a:spcBef>
                <a:spcPct val="0"/>
              </a:spcBef>
              <a:spcAft>
                <a:spcPct val="0"/>
              </a:spcAft>
              <a:defRPr sz="4200">
                <a:solidFill>
                  <a:schemeClr val="tx2"/>
                </a:solidFill>
                <a:latin typeface="Arial" pitchFamily="34" charset="0"/>
                <a:ea typeface="宋体" pitchFamily="2" charset="-122"/>
              </a:defRPr>
            </a:lvl5pPr>
            <a:lvl6pPr marL="457200" algn="l" rtl="0" fontAlgn="base">
              <a:spcBef>
                <a:spcPct val="0"/>
              </a:spcBef>
              <a:spcAft>
                <a:spcPct val="0"/>
              </a:spcAft>
              <a:defRPr sz="4200">
                <a:solidFill>
                  <a:schemeClr val="tx2"/>
                </a:solidFill>
                <a:latin typeface="Arial" pitchFamily="34" charset="0"/>
                <a:ea typeface="宋体" pitchFamily="2" charset="-122"/>
              </a:defRPr>
            </a:lvl6pPr>
            <a:lvl7pPr marL="914400" algn="l" rtl="0" fontAlgn="base">
              <a:spcBef>
                <a:spcPct val="0"/>
              </a:spcBef>
              <a:spcAft>
                <a:spcPct val="0"/>
              </a:spcAft>
              <a:defRPr sz="4200">
                <a:solidFill>
                  <a:schemeClr val="tx2"/>
                </a:solidFill>
                <a:latin typeface="Arial" pitchFamily="34" charset="0"/>
                <a:ea typeface="宋体" pitchFamily="2" charset="-122"/>
              </a:defRPr>
            </a:lvl7pPr>
            <a:lvl8pPr marL="1371600" algn="l" rtl="0" fontAlgn="base">
              <a:spcBef>
                <a:spcPct val="0"/>
              </a:spcBef>
              <a:spcAft>
                <a:spcPct val="0"/>
              </a:spcAft>
              <a:defRPr sz="4200">
                <a:solidFill>
                  <a:schemeClr val="tx2"/>
                </a:solidFill>
                <a:latin typeface="Arial" pitchFamily="34" charset="0"/>
                <a:ea typeface="宋体" pitchFamily="2" charset="-122"/>
              </a:defRPr>
            </a:lvl8pPr>
            <a:lvl9pPr marL="1828800" algn="l" rtl="0" fontAlgn="base">
              <a:spcBef>
                <a:spcPct val="0"/>
              </a:spcBef>
              <a:spcAft>
                <a:spcPct val="0"/>
              </a:spcAft>
              <a:defRPr sz="4200">
                <a:solidFill>
                  <a:schemeClr val="tx2"/>
                </a:solidFill>
                <a:latin typeface="Arial" pitchFamily="34" charset="0"/>
                <a:ea typeface="宋体" pitchFamily="2" charset="-122"/>
              </a:defRPr>
            </a:lvl9pPr>
          </a:lstStyle>
          <a:p>
            <a:pPr algn="ctr" eaLnBrk="1" hangingPunct="1">
              <a:defRPr/>
            </a:pPr>
            <a:r>
              <a:rPr lang="zh-CN" altLang="en-US" sz="4000" b="1" kern="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晶体结合的量子理论</a:t>
            </a:r>
            <a:r>
              <a:rPr lang="en-US" altLang="zh-CN" sz="4000" b="1" kern="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kern="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分子轨道法</a:t>
            </a:r>
          </a:p>
        </p:txBody>
      </p:sp>
      <p:sp>
        <p:nvSpPr>
          <p:cNvPr id="2" name="流程图: 联系 1">
            <a:extLst>
              <a:ext uri="{FF2B5EF4-FFF2-40B4-BE49-F238E27FC236}">
                <a16:creationId xmlns:a16="http://schemas.microsoft.com/office/drawing/2014/main" id="{AAC03A7E-8335-E61B-0FBF-A74164E8AEEB}"/>
              </a:ext>
            </a:extLst>
          </p:cNvPr>
          <p:cNvSpPr/>
          <p:nvPr/>
        </p:nvSpPr>
        <p:spPr>
          <a:xfrm>
            <a:off x="3059113" y="5942013"/>
            <a:ext cx="288925" cy="28733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流程图: 联系 9">
            <a:extLst>
              <a:ext uri="{FF2B5EF4-FFF2-40B4-BE49-F238E27FC236}">
                <a16:creationId xmlns:a16="http://schemas.microsoft.com/office/drawing/2014/main" id="{ACAEF1AC-F904-5D66-6612-D7B693CD23DA}"/>
              </a:ext>
            </a:extLst>
          </p:cNvPr>
          <p:cNvSpPr/>
          <p:nvPr/>
        </p:nvSpPr>
        <p:spPr>
          <a:xfrm>
            <a:off x="5867400" y="5942013"/>
            <a:ext cx="288925" cy="28733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流程图: 联系 10">
            <a:extLst>
              <a:ext uri="{FF2B5EF4-FFF2-40B4-BE49-F238E27FC236}">
                <a16:creationId xmlns:a16="http://schemas.microsoft.com/office/drawing/2014/main" id="{A62F540E-94AC-53C1-EB7A-DE79AD8F3934}"/>
              </a:ext>
            </a:extLst>
          </p:cNvPr>
          <p:cNvSpPr/>
          <p:nvPr/>
        </p:nvSpPr>
        <p:spPr>
          <a:xfrm>
            <a:off x="3708400" y="4789488"/>
            <a:ext cx="142875" cy="144462"/>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流程图: 联系 11">
            <a:extLst>
              <a:ext uri="{FF2B5EF4-FFF2-40B4-BE49-F238E27FC236}">
                <a16:creationId xmlns:a16="http://schemas.microsoft.com/office/drawing/2014/main" id="{28650440-0260-AEA8-2C01-1F6B1374A6DA}"/>
              </a:ext>
            </a:extLst>
          </p:cNvPr>
          <p:cNvSpPr/>
          <p:nvPr/>
        </p:nvSpPr>
        <p:spPr>
          <a:xfrm>
            <a:off x="5364163" y="4789488"/>
            <a:ext cx="144462" cy="144462"/>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75" name="TextBox 2">
            <a:extLst>
              <a:ext uri="{FF2B5EF4-FFF2-40B4-BE49-F238E27FC236}">
                <a16:creationId xmlns:a16="http://schemas.microsoft.com/office/drawing/2014/main" id="{339D22E0-5137-97B3-CC76-68B6546799B5}"/>
              </a:ext>
            </a:extLst>
          </p:cNvPr>
          <p:cNvSpPr txBox="1">
            <a:spLocks noChangeArrowheads="1"/>
          </p:cNvSpPr>
          <p:nvPr/>
        </p:nvSpPr>
        <p:spPr bwMode="auto">
          <a:xfrm>
            <a:off x="2647950" y="5868988"/>
            <a:ext cx="330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2400" b="1"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76" name="TextBox 13">
            <a:extLst>
              <a:ext uri="{FF2B5EF4-FFF2-40B4-BE49-F238E27FC236}">
                <a16:creationId xmlns:a16="http://schemas.microsoft.com/office/drawing/2014/main" id="{611F8F69-6CCB-12C6-E594-3887ECF060A6}"/>
              </a:ext>
            </a:extLst>
          </p:cNvPr>
          <p:cNvSpPr txBox="1">
            <a:spLocks noChangeArrowheads="1"/>
          </p:cNvSpPr>
          <p:nvPr/>
        </p:nvSpPr>
        <p:spPr bwMode="auto">
          <a:xfrm>
            <a:off x="6176963" y="5854700"/>
            <a:ext cx="395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2400" b="1" i="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66944512-EB7E-5906-3B4C-8AF6CAD67DF0}"/>
              </a:ext>
            </a:extLst>
          </p:cNvPr>
          <p:cNvCxnSpPr>
            <a:stCxn id="2" idx="0"/>
            <a:endCxn id="11" idx="3"/>
          </p:cNvCxnSpPr>
          <p:nvPr/>
        </p:nvCxnSpPr>
        <p:spPr>
          <a:xfrm flipV="1">
            <a:off x="3203575" y="4913313"/>
            <a:ext cx="525463" cy="1028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D20B73C7-3688-DE3A-D508-774B3C95C82C}"/>
              </a:ext>
            </a:extLst>
          </p:cNvPr>
          <p:cNvCxnSpPr>
            <a:stCxn id="2" idx="7"/>
            <a:endCxn id="12" idx="2"/>
          </p:cNvCxnSpPr>
          <p:nvPr/>
        </p:nvCxnSpPr>
        <p:spPr>
          <a:xfrm flipV="1">
            <a:off x="3305175" y="4862513"/>
            <a:ext cx="2058988" cy="1122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AD56AC5-5E07-82A5-AB6D-A0FFAD07100E}"/>
              </a:ext>
            </a:extLst>
          </p:cNvPr>
          <p:cNvCxnSpPr>
            <a:stCxn id="10" idx="1"/>
            <a:endCxn id="11" idx="5"/>
          </p:cNvCxnSpPr>
          <p:nvPr/>
        </p:nvCxnSpPr>
        <p:spPr>
          <a:xfrm flipH="1" flipV="1">
            <a:off x="3830638" y="4913313"/>
            <a:ext cx="2079625" cy="10715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9A59810-E165-7F65-26F2-C4A77DF5E3DE}"/>
              </a:ext>
            </a:extLst>
          </p:cNvPr>
          <p:cNvCxnSpPr>
            <a:stCxn id="10" idx="0"/>
            <a:endCxn id="12" idx="5"/>
          </p:cNvCxnSpPr>
          <p:nvPr/>
        </p:nvCxnSpPr>
        <p:spPr>
          <a:xfrm flipH="1" flipV="1">
            <a:off x="5486400" y="4913313"/>
            <a:ext cx="525463" cy="1028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7B54612-695D-1C13-D7CC-D19480AD88F0}"/>
              </a:ext>
            </a:extLst>
          </p:cNvPr>
          <p:cNvCxnSpPr>
            <a:stCxn id="11" idx="7"/>
            <a:endCxn id="12" idx="1"/>
          </p:cNvCxnSpPr>
          <p:nvPr/>
        </p:nvCxnSpPr>
        <p:spPr>
          <a:xfrm>
            <a:off x="3830638" y="4811713"/>
            <a:ext cx="155416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6882" name="TextBox 19">
            <a:extLst>
              <a:ext uri="{FF2B5EF4-FFF2-40B4-BE49-F238E27FC236}">
                <a16:creationId xmlns:a16="http://schemas.microsoft.com/office/drawing/2014/main" id="{4A56671F-B16C-E523-F5A6-3DF5EB2BB582}"/>
              </a:ext>
            </a:extLst>
          </p:cNvPr>
          <p:cNvSpPr txBox="1">
            <a:spLocks noChangeArrowheads="1"/>
          </p:cNvSpPr>
          <p:nvPr/>
        </p:nvSpPr>
        <p:spPr bwMode="auto">
          <a:xfrm>
            <a:off x="2992438" y="5048250"/>
            <a:ext cx="715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i="1" baseline="-2500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3" name="TextBox 20">
            <a:extLst>
              <a:ext uri="{FF2B5EF4-FFF2-40B4-BE49-F238E27FC236}">
                <a16:creationId xmlns:a16="http://schemas.microsoft.com/office/drawing/2014/main" id="{F48136C9-392D-AE5A-21E6-5BFEB544306B}"/>
              </a:ext>
            </a:extLst>
          </p:cNvPr>
          <p:cNvSpPr txBox="1">
            <a:spLocks noChangeArrowheads="1"/>
          </p:cNvSpPr>
          <p:nvPr/>
        </p:nvSpPr>
        <p:spPr bwMode="auto">
          <a:xfrm>
            <a:off x="3508375" y="4327525"/>
            <a:ext cx="423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4" name="TextBox 27">
            <a:extLst>
              <a:ext uri="{FF2B5EF4-FFF2-40B4-BE49-F238E27FC236}">
                <a16:creationId xmlns:a16="http://schemas.microsoft.com/office/drawing/2014/main" id="{B1C8BD6D-BDC6-9791-9F2D-8D758A736D6F}"/>
              </a:ext>
            </a:extLst>
          </p:cNvPr>
          <p:cNvSpPr txBox="1">
            <a:spLocks noChangeArrowheads="1"/>
          </p:cNvSpPr>
          <p:nvPr/>
        </p:nvSpPr>
        <p:spPr bwMode="auto">
          <a:xfrm>
            <a:off x="5300663" y="4327525"/>
            <a:ext cx="423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5" name="TextBox 28">
            <a:extLst>
              <a:ext uri="{FF2B5EF4-FFF2-40B4-BE49-F238E27FC236}">
                <a16:creationId xmlns:a16="http://schemas.microsoft.com/office/drawing/2014/main" id="{DEAA3B4C-3510-5022-8C0A-325CC747135C}"/>
              </a:ext>
            </a:extLst>
          </p:cNvPr>
          <p:cNvSpPr txBox="1">
            <a:spLocks noChangeArrowheads="1"/>
          </p:cNvSpPr>
          <p:nvPr/>
        </p:nvSpPr>
        <p:spPr bwMode="auto">
          <a:xfrm>
            <a:off x="5656263" y="5057775"/>
            <a:ext cx="715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i="1" baseline="-25000">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6" name="TextBox 29">
            <a:extLst>
              <a:ext uri="{FF2B5EF4-FFF2-40B4-BE49-F238E27FC236}">
                <a16:creationId xmlns:a16="http://schemas.microsoft.com/office/drawing/2014/main" id="{D8002A1E-6249-AD84-A920-16EA30BCBBF8}"/>
              </a:ext>
            </a:extLst>
          </p:cNvPr>
          <p:cNvSpPr txBox="1">
            <a:spLocks noChangeArrowheads="1"/>
          </p:cNvSpPr>
          <p:nvPr/>
        </p:nvSpPr>
        <p:spPr bwMode="auto">
          <a:xfrm>
            <a:off x="3779838" y="5365750"/>
            <a:ext cx="715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i="1" baseline="-2500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7" name="TextBox 30">
            <a:extLst>
              <a:ext uri="{FF2B5EF4-FFF2-40B4-BE49-F238E27FC236}">
                <a16:creationId xmlns:a16="http://schemas.microsoft.com/office/drawing/2014/main" id="{86D77984-9935-E334-3E5F-F40687CCDF65}"/>
              </a:ext>
            </a:extLst>
          </p:cNvPr>
          <p:cNvSpPr txBox="1">
            <a:spLocks noChangeArrowheads="1"/>
          </p:cNvSpPr>
          <p:nvPr/>
        </p:nvSpPr>
        <p:spPr bwMode="auto">
          <a:xfrm>
            <a:off x="4859338" y="5365750"/>
            <a:ext cx="715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i="1" baseline="-25000">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8" name="TextBox 31">
            <a:extLst>
              <a:ext uri="{FF2B5EF4-FFF2-40B4-BE49-F238E27FC236}">
                <a16:creationId xmlns:a16="http://schemas.microsoft.com/office/drawing/2014/main" id="{3B5D9B87-92F7-1479-3311-546E9B8846E6}"/>
              </a:ext>
            </a:extLst>
          </p:cNvPr>
          <p:cNvSpPr txBox="1">
            <a:spLocks noChangeArrowheads="1"/>
          </p:cNvSpPr>
          <p:nvPr/>
        </p:nvSpPr>
        <p:spPr bwMode="auto">
          <a:xfrm>
            <a:off x="4249738" y="4357688"/>
            <a:ext cx="715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i="1" baseline="-25000">
                <a:latin typeface="Times New Roman" panose="02020603050405020304" pitchFamily="18" charset="0"/>
                <a:ea typeface="微软雅黑" panose="020B0503020204020204" pitchFamily="34" charset="-122"/>
                <a:cs typeface="Times New Roman" panose="02020603050405020304" pitchFamily="18" charset="0"/>
              </a:rPr>
              <a:t>12</a:t>
            </a:r>
            <a:endParaRPr lang="zh-CN" altLang="en-US" sz="24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9" name="灯片编号占位符 4">
            <a:extLst>
              <a:ext uri="{FF2B5EF4-FFF2-40B4-BE49-F238E27FC236}">
                <a16:creationId xmlns:a16="http://schemas.microsoft.com/office/drawing/2014/main" id="{90FC4E35-0FAA-0874-A58C-AD58828BDCB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9C010F1-BC84-45CA-9D6D-D20625355F3E}"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19</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a:extLst>
              <a:ext uri="{FF2B5EF4-FFF2-40B4-BE49-F238E27FC236}">
                <a16:creationId xmlns:a16="http://schemas.microsoft.com/office/drawing/2014/main" id="{9F2B6A5E-9C6A-0C31-EE7F-5624C6664E3B}"/>
              </a:ext>
            </a:extLst>
          </p:cNvPr>
          <p:cNvSpPr>
            <a:spLocks noGrp="1"/>
          </p:cNvSpPr>
          <p:nvPr>
            <p:ph type="title"/>
          </p:nvPr>
        </p:nvSpPr>
        <p:spPr/>
        <p:txBody>
          <a:bodyPr/>
          <a:lstStyle/>
          <a:p>
            <a:r>
              <a:rPr lang="zh-CN" altLang="en-US" b="1">
                <a:solidFill>
                  <a:srgbClr val="7030A0"/>
                </a:solidFill>
              </a:rPr>
              <a:t>晶面间距计算</a:t>
            </a:r>
            <a:endParaRPr lang="zh-TW" altLang="en-US" b="1">
              <a:solidFill>
                <a:srgbClr val="7030A0"/>
              </a:solidFill>
            </a:endParaRPr>
          </a:p>
        </p:txBody>
      </p:sp>
      <p:sp>
        <p:nvSpPr>
          <p:cNvPr id="16387" name="內容版面配置區 2">
            <a:extLst>
              <a:ext uri="{FF2B5EF4-FFF2-40B4-BE49-F238E27FC236}">
                <a16:creationId xmlns:a16="http://schemas.microsoft.com/office/drawing/2014/main" id="{15378D32-E17D-5D04-8A7E-8F8C7C64336D}"/>
              </a:ext>
            </a:extLst>
          </p:cNvPr>
          <p:cNvSpPr>
            <a:spLocks noGrp="1"/>
          </p:cNvSpPr>
          <p:nvPr>
            <p:ph idx="1"/>
          </p:nvPr>
        </p:nvSpPr>
        <p:spPr>
          <a:xfrm>
            <a:off x="550863" y="1628775"/>
            <a:ext cx="8064500" cy="3263900"/>
          </a:xfrm>
        </p:spPr>
        <p:txBody>
          <a:bodyPr/>
          <a:lstStyle/>
          <a:p>
            <a:r>
              <a:rPr lang="zh-CN" altLang="en-US" b="1">
                <a:solidFill>
                  <a:srgbClr val="0000FF"/>
                </a:solidFill>
                <a:latin typeface="微软雅黑" panose="020B0503020204020204" pitchFamily="34" charset="-122"/>
                <a:ea typeface="微软雅黑" panose="020B0503020204020204" pitchFamily="34" charset="-122"/>
              </a:rPr>
              <a:t>立体几何法</a:t>
            </a:r>
            <a:r>
              <a:rPr lang="zh-CN" altLang="en-US">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p>
            <a:pPr lvl="1"/>
            <a:r>
              <a:rPr lang="zh-CN" altLang="en-US">
                <a:latin typeface="微软雅黑" panose="020B0503020204020204" pitchFamily="34" charset="-122"/>
                <a:ea typeface="微软雅黑" panose="020B0503020204020204" pitchFamily="34" charset="-122"/>
              </a:rPr>
              <a:t>适合求比较直观的晶面间距，很容易找到相邻的平行晶面。</a:t>
            </a:r>
            <a:endParaRPr lang="en-US" altLang="zh-CN">
              <a:latin typeface="微软雅黑" panose="020B0503020204020204" pitchFamily="34" charset="-122"/>
              <a:ea typeface="微软雅黑" panose="020B0503020204020204" pitchFamily="34" charset="-122"/>
            </a:endParaRPr>
          </a:p>
          <a:p>
            <a:r>
              <a:rPr lang="zh-CN" altLang="en-US" b="1">
                <a:solidFill>
                  <a:srgbClr val="0000FF"/>
                </a:solidFill>
                <a:latin typeface="微软雅黑" panose="020B0503020204020204" pitchFamily="34" charset="-122"/>
                <a:ea typeface="微软雅黑" panose="020B0503020204020204" pitchFamily="34" charset="-122"/>
              </a:rPr>
              <a:t>面密度法</a:t>
            </a:r>
            <a:r>
              <a:rPr lang="zh-CN" altLang="en-US">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p>
            <a:pPr lvl="1"/>
            <a:r>
              <a:rPr lang="zh-CN" altLang="en-US">
                <a:latin typeface="微软雅黑" panose="020B0503020204020204" pitchFamily="34" charset="-122"/>
                <a:ea typeface="微软雅黑" panose="020B0503020204020204" pitchFamily="34" charset="-122"/>
              </a:rPr>
              <a:t>比较普适的方法，原子的体密度很显然容易知道，画出拟求晶面的面内原子排布，计算出面密度（注意</a:t>
            </a:r>
            <a:r>
              <a:rPr lang="zh-CN" altLang="en-US" b="1">
                <a:latin typeface="微软雅黑" panose="020B0503020204020204" pitchFamily="34" charset="-122"/>
                <a:ea typeface="微软雅黑" panose="020B0503020204020204" pitchFamily="34" charset="-122"/>
              </a:rPr>
              <a:t>平面内的晶胞</a:t>
            </a:r>
            <a:r>
              <a:rPr lang="zh-CN" altLang="en-US">
                <a:latin typeface="微软雅黑" panose="020B0503020204020204" pitchFamily="34" charset="-122"/>
                <a:ea typeface="微软雅黑" panose="020B0503020204020204" pitchFamily="34" charset="-122"/>
              </a:rPr>
              <a:t>肯定是</a:t>
            </a:r>
            <a:r>
              <a:rPr lang="zh-CN" altLang="en-US" b="1">
                <a:latin typeface="微软雅黑" panose="020B0503020204020204" pitchFamily="34" charset="-122"/>
                <a:ea typeface="微软雅黑" panose="020B0503020204020204" pitchFamily="34" charset="-122"/>
              </a:rPr>
              <a:t>平行四边形</a:t>
            </a:r>
            <a:r>
              <a:rPr lang="zh-CN" altLang="en-US">
                <a:latin typeface="微软雅黑" panose="020B0503020204020204" pitchFamily="34" charset="-122"/>
                <a:ea typeface="微软雅黑" panose="020B0503020204020204" pitchFamily="34" charset="-122"/>
              </a:rPr>
              <a:t>，包括的</a:t>
            </a:r>
            <a:r>
              <a:rPr lang="zh-CN" altLang="en-US" b="1">
                <a:latin typeface="微软雅黑" panose="020B0503020204020204" pitchFamily="34" charset="-122"/>
                <a:ea typeface="微软雅黑" panose="020B0503020204020204" pitchFamily="34" charset="-122"/>
              </a:rPr>
              <a:t>原子个数</a:t>
            </a:r>
            <a:r>
              <a:rPr lang="zh-CN" altLang="en-US">
                <a:latin typeface="微软雅黑" panose="020B0503020204020204" pitchFamily="34" charset="-122"/>
                <a:ea typeface="微软雅黑" panose="020B0503020204020204" pitchFamily="34" charset="-122"/>
              </a:rPr>
              <a:t>肯定是</a:t>
            </a:r>
            <a:r>
              <a:rPr lang="zh-CN" altLang="en-US" b="1">
                <a:latin typeface="微软雅黑" panose="020B0503020204020204" pitchFamily="34" charset="-122"/>
                <a:ea typeface="微软雅黑" panose="020B0503020204020204" pitchFamily="34" charset="-122"/>
              </a:rPr>
              <a:t>整数个</a:t>
            </a:r>
            <a:r>
              <a:rPr lang="zh-CN" altLang="en-US">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面密度</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体密度</a:t>
            </a:r>
            <a:r>
              <a:rPr lang="zh-CN" altLang="en-US">
                <a:latin typeface="微软雅黑" panose="020B0503020204020204" pitchFamily="34" charset="-122"/>
                <a:ea typeface="微软雅黑" panose="020B0503020204020204" pitchFamily="34" charset="-122"/>
              </a:rPr>
              <a:t>即面间距。</a:t>
            </a:r>
            <a:endParaRPr lang="en-US" altLang="zh-CN">
              <a:latin typeface="微软雅黑" panose="020B0503020204020204" pitchFamily="34" charset="-122"/>
              <a:ea typeface="微软雅黑" panose="020B0503020204020204" pitchFamily="34" charset="-122"/>
            </a:endParaRPr>
          </a:p>
          <a:p>
            <a:r>
              <a:rPr lang="zh-CN" altLang="en-US" b="1">
                <a:solidFill>
                  <a:srgbClr val="0000FF"/>
                </a:solidFill>
                <a:latin typeface="微软雅黑" panose="020B0503020204020204" pitchFamily="34" charset="-122"/>
                <a:ea typeface="微软雅黑" panose="020B0503020204020204" pitchFamily="34" charset="-122"/>
              </a:rPr>
              <a:t>倒格矢长度法</a:t>
            </a:r>
            <a:r>
              <a:rPr lang="zh-CN" altLang="en-US">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p>
            <a:pPr lvl="1"/>
            <a:endParaRPr lang="en-US" altLang="zh-CN">
              <a:latin typeface="微软雅黑" panose="020B0503020204020204" pitchFamily="34" charset="-122"/>
              <a:ea typeface="微软雅黑" panose="020B0503020204020204" pitchFamily="34" charset="-122"/>
            </a:endParaRPr>
          </a:p>
        </p:txBody>
      </p:sp>
      <p:sp>
        <p:nvSpPr>
          <p:cNvPr id="16388" name="投影片編號版面配置區 6">
            <a:extLst>
              <a:ext uri="{FF2B5EF4-FFF2-40B4-BE49-F238E27FC236}">
                <a16:creationId xmlns:a16="http://schemas.microsoft.com/office/drawing/2014/main" id="{623B20CA-7DC1-07C3-94D5-4DEDABB3AB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C0BCE5E-E651-4074-8332-C075D15FD172}" type="slidenum">
              <a:rPr lang="zh-TW" altLang="en-US" sz="1200" smtClean="0">
                <a:latin typeface="Arial" panose="020B0604020202020204" pitchFamily="34" charset="0"/>
                <a:ea typeface="楷体_GB2312" pitchFamily="49" charset="-122"/>
              </a:rPr>
              <a:pPr>
                <a:spcBef>
                  <a:spcPct val="0"/>
                </a:spcBef>
                <a:buFontTx/>
                <a:buNone/>
              </a:pPr>
              <a:t>2</a:t>
            </a:fld>
            <a:endParaRPr lang="zh-TW" altLang="en-US" sz="1200">
              <a:latin typeface="Arial" panose="020B0604020202020204" pitchFamily="34" charset="0"/>
              <a:ea typeface="楷体_GB2312"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a:extLst>
              <a:ext uri="{FF2B5EF4-FFF2-40B4-BE49-F238E27FC236}">
                <a16:creationId xmlns:a16="http://schemas.microsoft.com/office/drawing/2014/main" id="{69AB06F4-444D-7251-D2ED-621DE3A7832D}"/>
              </a:ext>
            </a:extLst>
          </p:cNvPr>
          <p:cNvSpPr>
            <a:spLocks noChangeArrowheads="1"/>
          </p:cNvSpPr>
          <p:nvPr/>
        </p:nvSpPr>
        <p:spPr bwMode="auto">
          <a:xfrm>
            <a:off x="-107950" y="1052513"/>
            <a:ext cx="7920038"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2" eaLnBrk="1" hangingPunct="1">
              <a:spcBef>
                <a:spcPct val="0"/>
              </a:spcBef>
              <a:buFontTx/>
              <a:buNone/>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忽略电子与电子间作用；将哈密顿量分解为两个部分，每个部分只跟一个电子的坐标有关。</a:t>
            </a:r>
          </a:p>
          <a:p>
            <a:pPr lvl="2" eaLnBrk="1" hangingPunct="1">
              <a:spcBef>
                <a:spcPct val="0"/>
              </a:spcBef>
              <a:buFontTx/>
              <a:buNone/>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波函数分解为两个波函数的乘积：</a:t>
            </a:r>
          </a:p>
        </p:txBody>
      </p:sp>
      <p:graphicFrame>
        <p:nvGraphicFramePr>
          <p:cNvPr id="37891" name="Object 8">
            <a:extLst>
              <a:ext uri="{FF2B5EF4-FFF2-40B4-BE49-F238E27FC236}">
                <a16:creationId xmlns:a16="http://schemas.microsoft.com/office/drawing/2014/main" id="{D786C7AC-66A1-C0C7-DC71-8C4AB5F92E64}"/>
              </a:ext>
            </a:extLst>
          </p:cNvPr>
          <p:cNvGraphicFramePr>
            <a:graphicFrameLocks noChangeAspect="1"/>
          </p:cNvGraphicFramePr>
          <p:nvPr/>
        </p:nvGraphicFramePr>
        <p:xfrm>
          <a:off x="5689600" y="1757363"/>
          <a:ext cx="3055938" cy="501650"/>
        </p:xfrm>
        <a:graphic>
          <a:graphicData uri="http://schemas.openxmlformats.org/presentationml/2006/ole">
            <mc:AlternateContent xmlns:mc="http://schemas.openxmlformats.org/markup-compatibility/2006">
              <mc:Choice xmlns:v="urn:schemas-microsoft-com:vml" Requires="v">
                <p:oleObj name="Equation" r:id="rId3" imgW="1409700" imgH="228600" progId="Equation.DSMT4">
                  <p:embed/>
                </p:oleObj>
              </mc:Choice>
              <mc:Fallback>
                <p:oleObj name="Equation" r:id="rId3" imgW="1409700" imgH="2286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9600" y="1757363"/>
                        <a:ext cx="305593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2" name="Object 10">
            <a:extLst>
              <a:ext uri="{FF2B5EF4-FFF2-40B4-BE49-F238E27FC236}">
                <a16:creationId xmlns:a16="http://schemas.microsoft.com/office/drawing/2014/main" id="{22451B6E-2D80-AFDA-68C3-CC55CCDD9C2B}"/>
              </a:ext>
            </a:extLst>
          </p:cNvPr>
          <p:cNvGraphicFramePr>
            <a:graphicFrameLocks noChangeAspect="1"/>
          </p:cNvGraphicFramePr>
          <p:nvPr/>
        </p:nvGraphicFramePr>
        <p:xfrm>
          <a:off x="1552575" y="2708275"/>
          <a:ext cx="5970588" cy="1196975"/>
        </p:xfrm>
        <a:graphic>
          <a:graphicData uri="http://schemas.openxmlformats.org/presentationml/2006/ole">
            <mc:AlternateContent xmlns:mc="http://schemas.openxmlformats.org/markup-compatibility/2006">
              <mc:Choice xmlns:v="urn:schemas-microsoft-com:vml" Requires="v">
                <p:oleObj name="Equation" r:id="rId5" imgW="2425700" imgH="482600" progId="Equation.DSMT4">
                  <p:embed/>
                </p:oleObj>
              </mc:Choice>
              <mc:Fallback>
                <p:oleObj name="Equation" r:id="rId5" imgW="2425700" imgH="4826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2575" y="2708275"/>
                        <a:ext cx="5970588"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3" name="Rectangle 11">
            <a:extLst>
              <a:ext uri="{FF2B5EF4-FFF2-40B4-BE49-F238E27FC236}">
                <a16:creationId xmlns:a16="http://schemas.microsoft.com/office/drawing/2014/main" id="{51A5C62F-4CAA-1665-DDD3-655761582241}"/>
              </a:ext>
            </a:extLst>
          </p:cNvPr>
          <p:cNvSpPr>
            <a:spLocks noChangeArrowheads="1"/>
          </p:cNvSpPr>
          <p:nvPr/>
        </p:nvSpPr>
        <p:spPr bwMode="auto">
          <a:xfrm>
            <a:off x="827088" y="2276475"/>
            <a:ext cx="2506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单电子波动方程 </a:t>
            </a:r>
          </a:p>
        </p:txBody>
      </p:sp>
      <p:grpSp>
        <p:nvGrpSpPr>
          <p:cNvPr id="575502" name="Group 14">
            <a:extLst>
              <a:ext uri="{FF2B5EF4-FFF2-40B4-BE49-F238E27FC236}">
                <a16:creationId xmlns:a16="http://schemas.microsoft.com/office/drawing/2014/main" id="{0C2322C8-FD36-994B-B76F-D97E86A4D1B7}"/>
              </a:ext>
            </a:extLst>
          </p:cNvPr>
          <p:cNvGrpSpPr>
            <a:grpSpLocks/>
          </p:cNvGrpSpPr>
          <p:nvPr/>
        </p:nvGrpSpPr>
        <p:grpSpPr bwMode="auto">
          <a:xfrm>
            <a:off x="3276600" y="2276475"/>
            <a:ext cx="2141538" cy="461963"/>
            <a:chOff x="2200" y="3550"/>
            <a:chExt cx="1349" cy="291"/>
          </a:xfrm>
        </p:grpSpPr>
        <p:sp>
          <p:nvSpPr>
            <p:cNvPr id="37919" name="AutoShape 12">
              <a:extLst>
                <a:ext uri="{FF2B5EF4-FFF2-40B4-BE49-F238E27FC236}">
                  <a16:creationId xmlns:a16="http://schemas.microsoft.com/office/drawing/2014/main" id="{796CD850-8C32-B1C7-BCB8-D9EC0614F28B}"/>
                </a:ext>
              </a:extLst>
            </p:cNvPr>
            <p:cNvSpPr>
              <a:spLocks noChangeArrowheads="1"/>
            </p:cNvSpPr>
            <p:nvPr/>
          </p:nvSpPr>
          <p:spPr bwMode="auto">
            <a:xfrm>
              <a:off x="2200" y="3612"/>
              <a:ext cx="408" cy="182"/>
            </a:xfrm>
            <a:prstGeom prst="rightArrow">
              <a:avLst>
                <a:gd name="adj1" fmla="val 50000"/>
                <a:gd name="adj2" fmla="val 560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920" name="Text Box 13">
              <a:extLst>
                <a:ext uri="{FF2B5EF4-FFF2-40B4-BE49-F238E27FC236}">
                  <a16:creationId xmlns:a16="http://schemas.microsoft.com/office/drawing/2014/main" id="{D47CC518-A636-BC7E-9EA2-5B614E25B3BF}"/>
                </a:ext>
              </a:extLst>
            </p:cNvPr>
            <p:cNvSpPr txBox="1">
              <a:spLocks noChangeArrowheads="1"/>
            </p:cNvSpPr>
            <p:nvPr/>
          </p:nvSpPr>
          <p:spPr bwMode="auto">
            <a:xfrm>
              <a:off x="2653" y="3550"/>
              <a:ext cx="8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分子轨道</a:t>
              </a:r>
            </a:p>
          </p:txBody>
        </p:sp>
      </p:grpSp>
      <p:sp>
        <p:nvSpPr>
          <p:cNvPr id="575505" name="Oval 17">
            <a:extLst>
              <a:ext uri="{FF2B5EF4-FFF2-40B4-BE49-F238E27FC236}">
                <a16:creationId xmlns:a16="http://schemas.microsoft.com/office/drawing/2014/main" id="{E2A92B52-088F-1A92-04FA-6CDA7E19BCD6}"/>
              </a:ext>
            </a:extLst>
          </p:cNvPr>
          <p:cNvSpPr>
            <a:spLocks noChangeArrowheads="1"/>
          </p:cNvSpPr>
          <p:nvPr/>
        </p:nvSpPr>
        <p:spPr bwMode="auto">
          <a:xfrm>
            <a:off x="4470400" y="2897188"/>
            <a:ext cx="360363" cy="720725"/>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15" name="Rectangle 2">
            <a:extLst>
              <a:ext uri="{FF2B5EF4-FFF2-40B4-BE49-F238E27FC236}">
                <a16:creationId xmlns:a16="http://schemas.microsoft.com/office/drawing/2014/main" id="{E1DFE947-418B-6CA9-C7D9-62219DFDA1D7}"/>
              </a:ext>
            </a:extLst>
          </p:cNvPr>
          <p:cNvSpPr txBox="1">
            <a:spLocks noRot="1" noChangeArrowheads="1"/>
          </p:cNvSpPr>
          <p:nvPr/>
        </p:nvSpPr>
        <p:spPr bwMode="auto">
          <a:xfrm>
            <a:off x="53975" y="134938"/>
            <a:ext cx="9037638" cy="701675"/>
          </a:xfrm>
          <a:prstGeom prst="rect">
            <a:avLst/>
          </a:prstGeom>
          <a:solidFill>
            <a:srgbClr val="FFFFFF"/>
          </a:solidFill>
        </p:spPr>
        <p:txBody>
          <a:bodyPr anchor="ct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itchFamily="34" charset="0"/>
                <a:ea typeface="宋体" pitchFamily="2" charset="-122"/>
              </a:defRPr>
            </a:lvl2pPr>
            <a:lvl3pPr algn="l" rtl="0" eaLnBrk="0" fontAlgn="base" hangingPunct="0">
              <a:spcBef>
                <a:spcPct val="0"/>
              </a:spcBef>
              <a:spcAft>
                <a:spcPct val="0"/>
              </a:spcAft>
              <a:defRPr sz="4200">
                <a:solidFill>
                  <a:schemeClr val="tx2"/>
                </a:solidFill>
                <a:latin typeface="Arial" pitchFamily="34" charset="0"/>
                <a:ea typeface="宋体" pitchFamily="2" charset="-122"/>
              </a:defRPr>
            </a:lvl3pPr>
            <a:lvl4pPr algn="l" rtl="0" eaLnBrk="0" fontAlgn="base" hangingPunct="0">
              <a:spcBef>
                <a:spcPct val="0"/>
              </a:spcBef>
              <a:spcAft>
                <a:spcPct val="0"/>
              </a:spcAft>
              <a:defRPr sz="4200">
                <a:solidFill>
                  <a:schemeClr val="tx2"/>
                </a:solidFill>
                <a:latin typeface="Arial" pitchFamily="34" charset="0"/>
                <a:ea typeface="宋体" pitchFamily="2" charset="-122"/>
              </a:defRPr>
            </a:lvl4pPr>
            <a:lvl5pPr algn="l" rtl="0" eaLnBrk="0" fontAlgn="base" hangingPunct="0">
              <a:spcBef>
                <a:spcPct val="0"/>
              </a:spcBef>
              <a:spcAft>
                <a:spcPct val="0"/>
              </a:spcAft>
              <a:defRPr sz="4200">
                <a:solidFill>
                  <a:schemeClr val="tx2"/>
                </a:solidFill>
                <a:latin typeface="Arial" pitchFamily="34" charset="0"/>
                <a:ea typeface="宋体" pitchFamily="2" charset="-122"/>
              </a:defRPr>
            </a:lvl5pPr>
            <a:lvl6pPr marL="457200" algn="l" rtl="0" fontAlgn="base">
              <a:spcBef>
                <a:spcPct val="0"/>
              </a:spcBef>
              <a:spcAft>
                <a:spcPct val="0"/>
              </a:spcAft>
              <a:defRPr sz="4200">
                <a:solidFill>
                  <a:schemeClr val="tx2"/>
                </a:solidFill>
                <a:latin typeface="Arial" pitchFamily="34" charset="0"/>
                <a:ea typeface="宋体" pitchFamily="2" charset="-122"/>
              </a:defRPr>
            </a:lvl6pPr>
            <a:lvl7pPr marL="914400" algn="l" rtl="0" fontAlgn="base">
              <a:spcBef>
                <a:spcPct val="0"/>
              </a:spcBef>
              <a:spcAft>
                <a:spcPct val="0"/>
              </a:spcAft>
              <a:defRPr sz="4200">
                <a:solidFill>
                  <a:schemeClr val="tx2"/>
                </a:solidFill>
                <a:latin typeface="Arial" pitchFamily="34" charset="0"/>
                <a:ea typeface="宋体" pitchFamily="2" charset="-122"/>
              </a:defRPr>
            </a:lvl7pPr>
            <a:lvl8pPr marL="1371600" algn="l" rtl="0" fontAlgn="base">
              <a:spcBef>
                <a:spcPct val="0"/>
              </a:spcBef>
              <a:spcAft>
                <a:spcPct val="0"/>
              </a:spcAft>
              <a:defRPr sz="4200">
                <a:solidFill>
                  <a:schemeClr val="tx2"/>
                </a:solidFill>
                <a:latin typeface="Arial" pitchFamily="34" charset="0"/>
                <a:ea typeface="宋体" pitchFamily="2" charset="-122"/>
              </a:defRPr>
            </a:lvl8pPr>
            <a:lvl9pPr marL="1828800" algn="l" rtl="0" fontAlgn="base">
              <a:spcBef>
                <a:spcPct val="0"/>
              </a:spcBef>
              <a:spcAft>
                <a:spcPct val="0"/>
              </a:spcAft>
              <a:defRPr sz="4200">
                <a:solidFill>
                  <a:schemeClr val="tx2"/>
                </a:solidFill>
                <a:latin typeface="Arial" pitchFamily="34" charset="0"/>
                <a:ea typeface="宋体" pitchFamily="2" charset="-122"/>
              </a:defRPr>
            </a:lvl9pPr>
          </a:lstStyle>
          <a:p>
            <a:pPr algn="ctr" eaLnBrk="1" hangingPunct="1">
              <a:defRPr/>
            </a:pPr>
            <a:r>
              <a:rPr lang="zh-CN" altLang="en-US" sz="4000" b="1" kern="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晶体结合的量子理论</a:t>
            </a:r>
            <a:r>
              <a:rPr lang="en-US" altLang="zh-CN" sz="4000" b="1" kern="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kern="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分子轨道法</a:t>
            </a:r>
          </a:p>
        </p:txBody>
      </p:sp>
      <p:graphicFrame>
        <p:nvGraphicFramePr>
          <p:cNvPr id="26635" name="Object 23">
            <a:extLst>
              <a:ext uri="{FF2B5EF4-FFF2-40B4-BE49-F238E27FC236}">
                <a16:creationId xmlns:a16="http://schemas.microsoft.com/office/drawing/2014/main" id="{440BD17F-E710-BD02-C1F2-32D5E6FFFFA2}"/>
              </a:ext>
            </a:extLst>
          </p:cNvPr>
          <p:cNvGraphicFramePr>
            <a:graphicFrameLocks noChangeAspect="1"/>
          </p:cNvGraphicFramePr>
          <p:nvPr>
            <p:extLst>
              <p:ext uri="{D42A27DB-BD31-4B8C-83A1-F6EECF244321}">
                <p14:modId xmlns:p14="http://schemas.microsoft.com/office/powerpoint/2010/main" val="2930906559"/>
              </p:ext>
            </p:extLst>
          </p:nvPr>
        </p:nvGraphicFramePr>
        <p:xfrm>
          <a:off x="755650" y="3976688"/>
          <a:ext cx="4249738" cy="1095375"/>
        </p:xfrm>
        <a:graphic>
          <a:graphicData uri="http://schemas.openxmlformats.org/presentationml/2006/ole">
            <mc:AlternateContent xmlns:mc="http://schemas.openxmlformats.org/markup-compatibility/2006">
              <mc:Choice xmlns:v="urn:schemas-microsoft-com:vml" Requires="v">
                <p:oleObj name="Equation" r:id="rId7" imgW="1930400" imgH="457200" progId="Equation.DSMT4">
                  <p:embed/>
                </p:oleObj>
              </mc:Choice>
              <mc:Fallback>
                <p:oleObj name="Equation" r:id="rId7" imgW="1930400" imgH="457200"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3976688"/>
                        <a:ext cx="4249738" cy="1095375"/>
                      </a:xfrm>
                      <a:prstGeom prst="rect">
                        <a:avLst/>
                      </a:prstGeom>
                      <a:noFill/>
                      <a:ln>
                        <a:noFill/>
                      </a:ln>
                    </p:spPr>
                  </p:pic>
                </p:oleObj>
              </mc:Fallback>
            </mc:AlternateContent>
          </a:graphicData>
        </a:graphic>
      </p:graphicFrame>
      <p:grpSp>
        <p:nvGrpSpPr>
          <p:cNvPr id="26636" name="Group 38">
            <a:extLst>
              <a:ext uri="{FF2B5EF4-FFF2-40B4-BE49-F238E27FC236}">
                <a16:creationId xmlns:a16="http://schemas.microsoft.com/office/drawing/2014/main" id="{215858C9-B8A8-1549-226B-9211D8DC2EE5}"/>
              </a:ext>
            </a:extLst>
          </p:cNvPr>
          <p:cNvGrpSpPr>
            <a:grpSpLocks/>
          </p:cNvGrpSpPr>
          <p:nvPr/>
        </p:nvGrpSpPr>
        <p:grpSpPr bwMode="auto">
          <a:xfrm>
            <a:off x="2555875" y="5072064"/>
            <a:ext cx="2520950" cy="1320801"/>
            <a:chOff x="1610" y="2895"/>
            <a:chExt cx="1588" cy="832"/>
          </a:xfrm>
        </p:grpSpPr>
        <p:sp>
          <p:nvSpPr>
            <p:cNvPr id="37916" name="Line 28">
              <a:extLst>
                <a:ext uri="{FF2B5EF4-FFF2-40B4-BE49-F238E27FC236}">
                  <a16:creationId xmlns:a16="http://schemas.microsoft.com/office/drawing/2014/main" id="{32E0BFC8-96E5-A4D3-40FA-EE3D0B05CF9E}"/>
                </a:ext>
              </a:extLst>
            </p:cNvPr>
            <p:cNvSpPr>
              <a:spLocks noChangeShapeType="1"/>
            </p:cNvSpPr>
            <p:nvPr/>
          </p:nvSpPr>
          <p:spPr bwMode="auto">
            <a:xfrm flipH="1">
              <a:off x="2739" y="2895"/>
              <a:ext cx="82" cy="308"/>
            </a:xfrm>
            <a:prstGeom prst="line">
              <a:avLst/>
            </a:prstGeom>
            <a:noFill/>
            <a:ln w="952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7917" name="Text Box 29">
              <a:extLst>
                <a:ext uri="{FF2B5EF4-FFF2-40B4-BE49-F238E27FC236}">
                  <a16:creationId xmlns:a16="http://schemas.microsoft.com/office/drawing/2014/main" id="{3DA2D042-B588-D372-D29C-F2A32094A03A}"/>
                </a:ext>
              </a:extLst>
            </p:cNvPr>
            <p:cNvSpPr txBox="1">
              <a:spLocks noChangeArrowheads="1"/>
            </p:cNvSpPr>
            <p:nvPr/>
          </p:nvSpPr>
          <p:spPr bwMode="auto">
            <a:xfrm>
              <a:off x="1610" y="3203"/>
              <a:ext cx="1588" cy="524"/>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两个原子核</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p>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对电子的吸引</a:t>
              </a:r>
            </a:p>
          </p:txBody>
        </p:sp>
        <p:sp>
          <p:nvSpPr>
            <p:cNvPr id="37918" name="Line 37">
              <a:extLst>
                <a:ext uri="{FF2B5EF4-FFF2-40B4-BE49-F238E27FC236}">
                  <a16:creationId xmlns:a16="http://schemas.microsoft.com/office/drawing/2014/main" id="{648DCCBB-2C02-21E1-F3E5-A7D09E98376B}"/>
                </a:ext>
              </a:extLst>
            </p:cNvPr>
            <p:cNvSpPr>
              <a:spLocks noChangeShapeType="1"/>
            </p:cNvSpPr>
            <p:nvPr/>
          </p:nvSpPr>
          <p:spPr bwMode="auto">
            <a:xfrm>
              <a:off x="2018" y="2930"/>
              <a:ext cx="82" cy="273"/>
            </a:xfrm>
            <a:prstGeom prst="line">
              <a:avLst/>
            </a:prstGeom>
            <a:noFill/>
            <a:ln w="952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26637" name="Rectangle 40">
            <a:extLst>
              <a:ext uri="{FF2B5EF4-FFF2-40B4-BE49-F238E27FC236}">
                <a16:creationId xmlns:a16="http://schemas.microsoft.com/office/drawing/2014/main" id="{414786BA-3A79-A07B-C4A2-C9DE29E027D3}"/>
              </a:ext>
            </a:extLst>
          </p:cNvPr>
          <p:cNvSpPr>
            <a:spLocks noChangeArrowheads="1"/>
          </p:cNvSpPr>
          <p:nvPr/>
        </p:nvSpPr>
        <p:spPr bwMode="auto">
          <a:xfrm>
            <a:off x="2555876" y="3976688"/>
            <a:ext cx="2449512" cy="1150937"/>
          </a:xfrm>
          <a:prstGeom prst="rect">
            <a:avLst/>
          </a:prstGeom>
          <a:noFill/>
          <a:ln w="5715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grpSp>
        <p:nvGrpSpPr>
          <p:cNvPr id="26638" name="Group 41">
            <a:extLst>
              <a:ext uri="{FF2B5EF4-FFF2-40B4-BE49-F238E27FC236}">
                <a16:creationId xmlns:a16="http://schemas.microsoft.com/office/drawing/2014/main" id="{03394886-ED90-7CCA-567C-FED3962731F9}"/>
              </a:ext>
            </a:extLst>
          </p:cNvPr>
          <p:cNvGrpSpPr>
            <a:grpSpLocks/>
          </p:cNvGrpSpPr>
          <p:nvPr/>
        </p:nvGrpSpPr>
        <p:grpSpPr bwMode="auto">
          <a:xfrm>
            <a:off x="5580063" y="3617913"/>
            <a:ext cx="2662237" cy="2752725"/>
            <a:chOff x="3810" y="1969"/>
            <a:chExt cx="1677" cy="1734"/>
          </a:xfrm>
        </p:grpSpPr>
        <p:sp>
          <p:nvSpPr>
            <p:cNvPr id="37902" name="Oval 8">
              <a:extLst>
                <a:ext uri="{FF2B5EF4-FFF2-40B4-BE49-F238E27FC236}">
                  <a16:creationId xmlns:a16="http://schemas.microsoft.com/office/drawing/2014/main" id="{8DB1420C-682C-F847-DDDB-D099721356F5}"/>
                </a:ext>
              </a:extLst>
            </p:cNvPr>
            <p:cNvSpPr>
              <a:spLocks noChangeArrowheads="1"/>
            </p:cNvSpPr>
            <p:nvPr/>
          </p:nvSpPr>
          <p:spPr bwMode="auto">
            <a:xfrm>
              <a:off x="3832" y="327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03" name="Oval 9">
              <a:extLst>
                <a:ext uri="{FF2B5EF4-FFF2-40B4-BE49-F238E27FC236}">
                  <a16:creationId xmlns:a16="http://schemas.microsoft.com/office/drawing/2014/main" id="{7E9437A9-240F-C9DD-48F1-00005B04249B}"/>
                </a:ext>
              </a:extLst>
            </p:cNvPr>
            <p:cNvSpPr>
              <a:spLocks noChangeArrowheads="1"/>
            </p:cNvSpPr>
            <p:nvPr/>
          </p:nvSpPr>
          <p:spPr bwMode="auto">
            <a:xfrm>
              <a:off x="5261" y="328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04" name="Line 11">
              <a:extLst>
                <a:ext uri="{FF2B5EF4-FFF2-40B4-BE49-F238E27FC236}">
                  <a16:creationId xmlns:a16="http://schemas.microsoft.com/office/drawing/2014/main" id="{38D521E0-7C32-C7E5-88F5-10E37BC30AB9}"/>
                </a:ext>
              </a:extLst>
            </p:cNvPr>
            <p:cNvSpPr>
              <a:spLocks noChangeShapeType="1"/>
            </p:cNvSpPr>
            <p:nvPr/>
          </p:nvSpPr>
          <p:spPr bwMode="auto">
            <a:xfrm flipV="1">
              <a:off x="3976" y="2273"/>
              <a:ext cx="787" cy="10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7905" name="Line 12">
              <a:extLst>
                <a:ext uri="{FF2B5EF4-FFF2-40B4-BE49-F238E27FC236}">
                  <a16:creationId xmlns:a16="http://schemas.microsoft.com/office/drawing/2014/main" id="{C3B906D0-FB03-D0CC-2223-C9D082EDD56E}"/>
                </a:ext>
              </a:extLst>
            </p:cNvPr>
            <p:cNvSpPr>
              <a:spLocks noChangeShapeType="1"/>
            </p:cNvSpPr>
            <p:nvPr/>
          </p:nvSpPr>
          <p:spPr bwMode="auto">
            <a:xfrm>
              <a:off x="4778" y="2297"/>
              <a:ext cx="557" cy="9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7906" name="Line 13">
              <a:extLst>
                <a:ext uri="{FF2B5EF4-FFF2-40B4-BE49-F238E27FC236}">
                  <a16:creationId xmlns:a16="http://schemas.microsoft.com/office/drawing/2014/main" id="{91805A7A-DE41-C5BD-63F5-82E7BA9B3D0D}"/>
                </a:ext>
              </a:extLst>
            </p:cNvPr>
            <p:cNvSpPr>
              <a:spLocks noChangeShapeType="1"/>
            </p:cNvSpPr>
            <p:nvPr/>
          </p:nvSpPr>
          <p:spPr bwMode="auto">
            <a:xfrm>
              <a:off x="4013" y="3373"/>
              <a:ext cx="1249"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7907" name="Text Box 14">
              <a:extLst>
                <a:ext uri="{FF2B5EF4-FFF2-40B4-BE49-F238E27FC236}">
                  <a16:creationId xmlns:a16="http://schemas.microsoft.com/office/drawing/2014/main" id="{C25A49E8-72B1-24BE-3558-D2C0CE930C2B}"/>
                </a:ext>
              </a:extLst>
            </p:cNvPr>
            <p:cNvSpPr txBox="1">
              <a:spLocks noChangeArrowheads="1"/>
            </p:cNvSpPr>
            <p:nvPr/>
          </p:nvSpPr>
          <p:spPr bwMode="auto">
            <a:xfrm>
              <a:off x="3823" y="3239"/>
              <a:ext cx="18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7908" name="Rectangle 15">
              <a:extLst>
                <a:ext uri="{FF2B5EF4-FFF2-40B4-BE49-F238E27FC236}">
                  <a16:creationId xmlns:a16="http://schemas.microsoft.com/office/drawing/2014/main" id="{714BF0E5-50B8-C1B2-9C82-7D04FC0DFB6A}"/>
                </a:ext>
              </a:extLst>
            </p:cNvPr>
            <p:cNvSpPr>
              <a:spLocks noChangeArrowheads="1"/>
            </p:cNvSpPr>
            <p:nvPr/>
          </p:nvSpPr>
          <p:spPr bwMode="auto">
            <a:xfrm>
              <a:off x="5244" y="3244"/>
              <a:ext cx="2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7909" name="Text Box 16">
              <a:extLst>
                <a:ext uri="{FF2B5EF4-FFF2-40B4-BE49-F238E27FC236}">
                  <a16:creationId xmlns:a16="http://schemas.microsoft.com/office/drawing/2014/main" id="{B4FAF44D-BDDB-E559-3A4A-386B72290067}"/>
                </a:ext>
              </a:extLst>
            </p:cNvPr>
            <p:cNvSpPr txBox="1">
              <a:spLocks noChangeArrowheads="1"/>
            </p:cNvSpPr>
            <p:nvPr/>
          </p:nvSpPr>
          <p:spPr bwMode="auto">
            <a:xfrm>
              <a:off x="4596" y="3396"/>
              <a:ext cx="3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a:t>
              </a:r>
            </a:p>
          </p:txBody>
        </p:sp>
        <p:sp>
          <p:nvSpPr>
            <p:cNvPr id="37910" name="Text Box 17">
              <a:extLst>
                <a:ext uri="{FF2B5EF4-FFF2-40B4-BE49-F238E27FC236}">
                  <a16:creationId xmlns:a16="http://schemas.microsoft.com/office/drawing/2014/main" id="{68B63D18-A4F4-DC66-231C-D20EA3121596}"/>
                </a:ext>
              </a:extLst>
            </p:cNvPr>
            <p:cNvSpPr txBox="1">
              <a:spLocks noChangeArrowheads="1"/>
            </p:cNvSpPr>
            <p:nvPr/>
          </p:nvSpPr>
          <p:spPr bwMode="auto">
            <a:xfrm>
              <a:off x="3810" y="3453"/>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37911" name="Rectangle 18">
              <a:extLst>
                <a:ext uri="{FF2B5EF4-FFF2-40B4-BE49-F238E27FC236}">
                  <a16:creationId xmlns:a16="http://schemas.microsoft.com/office/drawing/2014/main" id="{D34343F1-0808-1724-B0E1-0A9F82D01EED}"/>
                </a:ext>
              </a:extLst>
            </p:cNvPr>
            <p:cNvSpPr>
              <a:spLocks noChangeArrowheads="1"/>
            </p:cNvSpPr>
            <p:nvPr/>
          </p:nvSpPr>
          <p:spPr bwMode="auto">
            <a:xfrm>
              <a:off x="5261" y="3443"/>
              <a:ext cx="22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37912" name="Text Box 19">
              <a:extLst>
                <a:ext uri="{FF2B5EF4-FFF2-40B4-BE49-F238E27FC236}">
                  <a16:creationId xmlns:a16="http://schemas.microsoft.com/office/drawing/2014/main" id="{15C5D730-5FE4-5F84-B700-9E191A38A0D1}"/>
                </a:ext>
              </a:extLst>
            </p:cNvPr>
            <p:cNvSpPr txBox="1">
              <a:spLocks noChangeArrowheads="1"/>
            </p:cNvSpPr>
            <p:nvPr/>
          </p:nvSpPr>
          <p:spPr bwMode="auto">
            <a:xfrm>
              <a:off x="4566" y="1969"/>
              <a:ext cx="4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a:t>
              </a:r>
            </a:p>
          </p:txBody>
        </p:sp>
        <p:graphicFrame>
          <p:nvGraphicFramePr>
            <p:cNvPr id="37913" name="Object 20">
              <a:extLst>
                <a:ext uri="{FF2B5EF4-FFF2-40B4-BE49-F238E27FC236}">
                  <a16:creationId xmlns:a16="http://schemas.microsoft.com/office/drawing/2014/main" id="{83F3287D-389F-9921-E6CF-BF348F63B439}"/>
                </a:ext>
              </a:extLst>
            </p:cNvPr>
            <p:cNvGraphicFramePr>
              <a:graphicFrameLocks noChangeAspect="1"/>
            </p:cNvGraphicFramePr>
            <p:nvPr/>
          </p:nvGraphicFramePr>
          <p:xfrm>
            <a:off x="4037" y="2541"/>
            <a:ext cx="277" cy="426"/>
          </p:xfrm>
          <a:graphic>
            <a:graphicData uri="http://schemas.openxmlformats.org/presentationml/2006/ole">
              <mc:AlternateContent xmlns:mc="http://schemas.openxmlformats.org/markup-compatibility/2006">
                <mc:Choice xmlns:v="urn:schemas-microsoft-com:vml" Requires="v">
                  <p:oleObj name="Equation" r:id="rId9" imgW="139700" imgH="228600" progId="Equation.DSMT4">
                    <p:embed/>
                  </p:oleObj>
                </mc:Choice>
                <mc:Fallback>
                  <p:oleObj name="Equation" r:id="rId9" imgW="139700" imgH="22860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7" y="2541"/>
                          <a:ext cx="277" cy="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4" name="Object 21">
              <a:extLst>
                <a:ext uri="{FF2B5EF4-FFF2-40B4-BE49-F238E27FC236}">
                  <a16:creationId xmlns:a16="http://schemas.microsoft.com/office/drawing/2014/main" id="{59D12F71-A4D6-A0BE-918C-BC1D4A5D45ED}"/>
                </a:ext>
              </a:extLst>
            </p:cNvPr>
            <p:cNvGraphicFramePr>
              <a:graphicFrameLocks noChangeAspect="1"/>
            </p:cNvGraphicFramePr>
            <p:nvPr/>
          </p:nvGraphicFramePr>
          <p:xfrm>
            <a:off x="5080" y="2559"/>
            <a:ext cx="279" cy="426"/>
          </p:xfrm>
          <a:graphic>
            <a:graphicData uri="http://schemas.openxmlformats.org/presentationml/2006/ole">
              <mc:AlternateContent xmlns:mc="http://schemas.openxmlformats.org/markup-compatibility/2006">
                <mc:Choice xmlns:v="urn:schemas-microsoft-com:vml" Requires="v">
                  <p:oleObj name="Equation" r:id="rId11" imgW="139700" imgH="228600" progId="Equation.DSMT4">
                    <p:embed/>
                  </p:oleObj>
                </mc:Choice>
                <mc:Fallback>
                  <p:oleObj name="Equation" r:id="rId11" imgW="139700" imgH="228600"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0" y="2559"/>
                          <a:ext cx="279" cy="4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5" name="Oval 22">
              <a:extLst>
                <a:ext uri="{FF2B5EF4-FFF2-40B4-BE49-F238E27FC236}">
                  <a16:creationId xmlns:a16="http://schemas.microsoft.com/office/drawing/2014/main" id="{FF9F8013-AEB4-310E-D420-B32FA0BFEFD9}"/>
                </a:ext>
              </a:extLst>
            </p:cNvPr>
            <p:cNvSpPr>
              <a:spLocks noChangeArrowheads="1"/>
            </p:cNvSpPr>
            <p:nvPr/>
          </p:nvSpPr>
          <p:spPr bwMode="auto">
            <a:xfrm>
              <a:off x="4717" y="2206"/>
              <a:ext cx="90" cy="91"/>
            </a:xfrm>
            <a:prstGeom prst="ellips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7901" name="灯片编号占位符 3">
            <a:extLst>
              <a:ext uri="{FF2B5EF4-FFF2-40B4-BE49-F238E27FC236}">
                <a16:creationId xmlns:a16="http://schemas.microsoft.com/office/drawing/2014/main" id="{2638A801-A514-567E-5FDA-68EE1A6B634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E65E85D-FD8D-42AB-83C1-11D7A8B45708}"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20</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575502"/>
                                        </p:tgtEl>
                                        <p:attrNameLst>
                                          <p:attrName>style.visibility</p:attrName>
                                        </p:attrNameLst>
                                      </p:cBhvr>
                                      <p:to>
                                        <p:strVal val="visible"/>
                                      </p:to>
                                    </p:set>
                                    <p:animEffect transition="in" filter="slide(fromLeft)">
                                      <p:cBhvr>
                                        <p:cTn id="7" dur="500"/>
                                        <p:tgtEl>
                                          <p:spTgt spid="5755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75505"/>
                                        </p:tgtEl>
                                        <p:attrNameLst>
                                          <p:attrName>style.visibility</p:attrName>
                                        </p:attrNameLst>
                                      </p:cBhvr>
                                      <p:to>
                                        <p:strVal val="visible"/>
                                      </p:to>
                                    </p:set>
                                    <p:animEffect transition="in" filter="dissolve">
                                      <p:cBhvr>
                                        <p:cTn id="12" dur="500"/>
                                        <p:tgtEl>
                                          <p:spTgt spid="5755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6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05" grpId="0" animBg="1"/>
      <p:bldP spid="266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A53504D-A7FF-C22C-F8A5-358BC3A39163}"/>
              </a:ext>
            </a:extLst>
          </p:cNvPr>
          <p:cNvSpPr>
            <a:spLocks noGrp="1" noRot="1"/>
          </p:cNvSpPr>
          <p:nvPr>
            <p:ph type="title" idx="4294967295"/>
          </p:nvPr>
        </p:nvSpPr>
        <p:spPr>
          <a:xfrm>
            <a:off x="768350" y="190500"/>
            <a:ext cx="7620000" cy="862013"/>
          </a:xfrm>
          <a:solidFill>
            <a:srgbClr val="FFFFFF"/>
          </a:solidFill>
        </p:spPr>
        <p:txBody>
          <a:bodyPr/>
          <a:lstStyle/>
          <a:p>
            <a:pPr eaLnBrk="1" hangingPunct="1"/>
            <a:r>
              <a:rPr lang="zh-CN" altLang="en-US"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分子轨道</a:t>
            </a:r>
            <a:r>
              <a:rPr lang="en-US" altLang="zh-CN"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单电子被两个原子共享</a:t>
            </a:r>
          </a:p>
        </p:txBody>
      </p:sp>
      <p:sp>
        <p:nvSpPr>
          <p:cNvPr id="39939" name="Rectangle 4">
            <a:extLst>
              <a:ext uri="{FF2B5EF4-FFF2-40B4-BE49-F238E27FC236}">
                <a16:creationId xmlns:a16="http://schemas.microsoft.com/office/drawing/2014/main" id="{BC174E27-A40A-5D36-5888-C16B8948C18B}"/>
              </a:ext>
            </a:extLst>
          </p:cNvPr>
          <p:cNvSpPr>
            <a:spLocks noGrp="1" noRot="1"/>
          </p:cNvSpPr>
          <p:nvPr>
            <p:ph type="body" idx="4294967295"/>
          </p:nvPr>
        </p:nvSpPr>
        <p:spPr>
          <a:xfrm>
            <a:off x="207963" y="981075"/>
            <a:ext cx="8713787" cy="2087563"/>
          </a:xfrm>
          <a:solidFill>
            <a:srgbClr val="FFFFFF"/>
          </a:solidFill>
        </p:spPr>
        <p:txBody>
          <a:bodyPr/>
          <a:lstStyle/>
          <a:p>
            <a:pPr eaLnBrk="1" hangingPunct="1"/>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单电子波动方程</a:t>
            </a:r>
          </a:p>
          <a:p>
            <a:pPr lvl="1" eaLnBrk="1" hangingPunct="1"/>
            <a:r>
              <a:rPr lang="zh-CN" altLang="en-US" b="1">
                <a:latin typeface="Times New Roman" panose="02020603050405020304" pitchFamily="18" charset="0"/>
                <a:ea typeface="微软雅黑" panose="020B0503020204020204" pitchFamily="34" charset="-122"/>
                <a:cs typeface="Times New Roman" panose="02020603050405020304" pitchFamily="18" charset="0"/>
              </a:rPr>
              <a:t>电子为两个原子共有，波函数解称为“</a:t>
            </a:r>
            <a:r>
              <a:rPr lang="zh-CN" altLang="en-US"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分子轨道</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a:t>
            </a:r>
          </a:p>
          <a:p>
            <a:pPr lvl="1" eaLnBrk="1" hangingPunct="1"/>
            <a:r>
              <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求解分子轨道</a:t>
            </a:r>
            <a:r>
              <a:rPr lang="en-US" altLang="zh-CN"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Ψ</a:t>
            </a:r>
            <a:r>
              <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很困难，一般采用近似解法，其中最常用的方法是把分子轨道看成是所属原子轨道的线性组合，这种近似的处理方法叫做</a:t>
            </a:r>
            <a:r>
              <a:rPr lang="zh-CN" altLang="en-US"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原子轨道线性组合法</a:t>
            </a:r>
            <a:r>
              <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。简称为</a:t>
            </a:r>
            <a:r>
              <a:rPr lang="en-US" altLang="zh-CN"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LCAO</a:t>
            </a:r>
            <a:r>
              <a:rPr lang="en-US" altLang="zh-CN"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inear </a:t>
            </a:r>
            <a:r>
              <a:rPr lang="en-US" altLang="zh-CN"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ombination of </a:t>
            </a:r>
            <a:r>
              <a:rPr lang="en-US" altLang="zh-CN"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tomic </a:t>
            </a:r>
            <a:r>
              <a:rPr lang="en-US" altLang="zh-CN"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rbitals</a:t>
            </a:r>
            <a:r>
              <a:rPr lang="zh-CN" altLang="en-US"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）法 </a:t>
            </a:r>
          </a:p>
        </p:txBody>
      </p:sp>
      <p:graphicFrame>
        <p:nvGraphicFramePr>
          <p:cNvPr id="7" name="Object 8">
            <a:extLst>
              <a:ext uri="{FF2B5EF4-FFF2-40B4-BE49-F238E27FC236}">
                <a16:creationId xmlns:a16="http://schemas.microsoft.com/office/drawing/2014/main" id="{F8EC75E7-FE93-2C7D-13A4-F9684CDE2303}"/>
              </a:ext>
            </a:extLst>
          </p:cNvPr>
          <p:cNvGraphicFramePr>
            <a:graphicFrameLocks noChangeAspect="1"/>
          </p:cNvGraphicFramePr>
          <p:nvPr/>
        </p:nvGraphicFramePr>
        <p:xfrm>
          <a:off x="5003800" y="3917950"/>
          <a:ext cx="2735263" cy="958850"/>
        </p:xfrm>
        <a:graphic>
          <a:graphicData uri="http://schemas.openxmlformats.org/presentationml/2006/ole">
            <mc:AlternateContent xmlns:mc="http://schemas.openxmlformats.org/markup-compatibility/2006">
              <mc:Choice xmlns:v="urn:schemas-microsoft-com:vml" Requires="v">
                <p:oleObj name="Equation" r:id="rId2" imgW="977476" imgH="342751" progId="Equation.DSMT4">
                  <p:embed/>
                </p:oleObj>
              </mc:Choice>
              <mc:Fallback>
                <p:oleObj name="Equation" r:id="rId2" imgW="977476" imgH="342751"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917950"/>
                        <a:ext cx="2735263" cy="958850"/>
                      </a:xfrm>
                      <a:prstGeom prst="rect">
                        <a:avLst/>
                      </a:prstGeom>
                      <a:gradFill rotWithShape="1">
                        <a:gsLst>
                          <a:gs pos="0">
                            <a:srgbClr val="FFCCFF"/>
                          </a:gs>
                          <a:gs pos="50000">
                            <a:srgbClr val="FFFDFF"/>
                          </a:gs>
                          <a:gs pos="100000">
                            <a:srgbClr val="FF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1" name="Rectangle 14">
            <a:extLst>
              <a:ext uri="{FF2B5EF4-FFF2-40B4-BE49-F238E27FC236}">
                <a16:creationId xmlns:a16="http://schemas.microsoft.com/office/drawing/2014/main" id="{43BFA341-1092-F964-9463-C763C531EFF9}"/>
              </a:ext>
            </a:extLst>
          </p:cNvPr>
          <p:cNvSpPr>
            <a:spLocks noChangeArrowheads="1"/>
          </p:cNvSpPr>
          <p:nvPr/>
        </p:nvSpPr>
        <p:spPr bwMode="auto">
          <a:xfrm>
            <a:off x="4824413" y="5227638"/>
            <a:ext cx="3095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是归一化系数</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0≤</a:t>
            </a:r>
            <a:r>
              <a:rPr lang="el-GR" altLang="zh-CN" sz="2400" b="1" i="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λ</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 ≤1</a:t>
            </a: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942" name="灯片编号占位符 3">
            <a:extLst>
              <a:ext uri="{FF2B5EF4-FFF2-40B4-BE49-F238E27FC236}">
                <a16:creationId xmlns:a16="http://schemas.microsoft.com/office/drawing/2014/main" id="{6969F1D0-0D01-6E55-6749-52205A7050D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214E49F5-53B0-461A-A62C-50C7BCF22B05}"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21</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9943" name="对象 3">
            <a:extLst>
              <a:ext uri="{FF2B5EF4-FFF2-40B4-BE49-F238E27FC236}">
                <a16:creationId xmlns:a16="http://schemas.microsoft.com/office/drawing/2014/main" id="{3FA7B64A-3C5D-5333-9EFC-0A3675921704}"/>
              </a:ext>
            </a:extLst>
          </p:cNvPr>
          <p:cNvGraphicFramePr>
            <a:graphicFrameLocks noChangeAspect="1"/>
          </p:cNvGraphicFramePr>
          <p:nvPr/>
        </p:nvGraphicFramePr>
        <p:xfrm>
          <a:off x="1233488" y="4984750"/>
          <a:ext cx="3341687" cy="1327150"/>
        </p:xfrm>
        <a:graphic>
          <a:graphicData uri="http://schemas.openxmlformats.org/presentationml/2006/ole">
            <mc:AlternateContent xmlns:mc="http://schemas.openxmlformats.org/markup-compatibility/2006">
              <mc:Choice xmlns:v="urn:schemas-microsoft-com:vml" Requires="v">
                <p:oleObj name="Equation" r:id="rId4" imgW="1218671" imgH="482391" progId="Equation.DSMT4">
                  <p:embed/>
                </p:oleObj>
              </mc:Choice>
              <mc:Fallback>
                <p:oleObj name="Equation" r:id="rId4" imgW="1218671" imgH="482391"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488" y="4984750"/>
                        <a:ext cx="334168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16">
            <a:extLst>
              <a:ext uri="{FF2B5EF4-FFF2-40B4-BE49-F238E27FC236}">
                <a16:creationId xmlns:a16="http://schemas.microsoft.com/office/drawing/2014/main" id="{868FC1B5-F07B-E545-F926-587AC5B4357C}"/>
              </a:ext>
            </a:extLst>
          </p:cNvPr>
          <p:cNvSpPr>
            <a:spLocks noChangeArrowheads="1"/>
          </p:cNvSpPr>
          <p:nvPr/>
        </p:nvSpPr>
        <p:spPr bwMode="auto">
          <a:xfrm>
            <a:off x="395538" y="5125833"/>
            <a:ext cx="3600400" cy="544512"/>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chemeClr val="tx2"/>
              </a:solidFill>
              <a:latin typeface="微软雅黑" panose="020B0503020204020204" pitchFamily="34" charset="-122"/>
              <a:ea typeface="微软雅黑" panose="020B0503020204020204" pitchFamily="34" charset="-122"/>
            </a:endParaRPr>
          </a:p>
        </p:txBody>
      </p:sp>
      <p:sp>
        <p:nvSpPr>
          <p:cNvPr id="40963" name="矩形 15">
            <a:extLst>
              <a:ext uri="{FF2B5EF4-FFF2-40B4-BE49-F238E27FC236}">
                <a16:creationId xmlns:a16="http://schemas.microsoft.com/office/drawing/2014/main" id="{1B49469F-87AE-E548-5ED9-BC050492F543}"/>
              </a:ext>
            </a:extLst>
          </p:cNvPr>
          <p:cNvSpPr>
            <a:spLocks noChangeArrowheads="1"/>
          </p:cNvSpPr>
          <p:nvPr/>
        </p:nvSpPr>
        <p:spPr bwMode="auto">
          <a:xfrm>
            <a:off x="395537" y="3100511"/>
            <a:ext cx="3600400" cy="544513"/>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dirty="0">
              <a:solidFill>
                <a:schemeClr val="tx2"/>
              </a:solidFill>
              <a:latin typeface="微软雅黑" panose="020B0503020204020204" pitchFamily="34" charset="-122"/>
              <a:ea typeface="微软雅黑" panose="020B0503020204020204" pitchFamily="34" charset="-122"/>
            </a:endParaRPr>
          </a:p>
        </p:txBody>
      </p:sp>
      <p:sp>
        <p:nvSpPr>
          <p:cNvPr id="40964" name="灯片编号占位符 3">
            <a:extLst>
              <a:ext uri="{FF2B5EF4-FFF2-40B4-BE49-F238E27FC236}">
                <a16:creationId xmlns:a16="http://schemas.microsoft.com/office/drawing/2014/main" id="{5BBEA9FF-C882-9384-07FF-0AFF0613F12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1B39C4C-4409-4042-86B4-D32FDD152355}"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22</a:t>
            </a:fld>
            <a:endParaRPr lang="en-US" altLang="zh-CN" sz="1200" b="1">
              <a:latin typeface="微软雅黑" panose="020B0503020204020204" pitchFamily="34" charset="-122"/>
              <a:ea typeface="微软雅黑" panose="020B0503020204020204" pitchFamily="34" charset="-122"/>
            </a:endParaRPr>
          </a:p>
        </p:txBody>
      </p:sp>
      <p:sp>
        <p:nvSpPr>
          <p:cNvPr id="40965" name="Rectangle 2">
            <a:extLst>
              <a:ext uri="{FF2B5EF4-FFF2-40B4-BE49-F238E27FC236}">
                <a16:creationId xmlns:a16="http://schemas.microsoft.com/office/drawing/2014/main" id="{4C4F70B1-53A1-15A4-270B-DEEA0CE0C2DC}"/>
              </a:ext>
            </a:extLst>
          </p:cNvPr>
          <p:cNvSpPr>
            <a:spLocks noRot="1" noChangeArrowheads="1"/>
          </p:cNvSpPr>
          <p:nvPr/>
        </p:nvSpPr>
        <p:spPr bwMode="auto">
          <a:xfrm>
            <a:off x="755650" y="30163"/>
            <a:ext cx="7620000" cy="1095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rPr>
              <a:t>分子轨道能级</a:t>
            </a:r>
          </a:p>
        </p:txBody>
      </p:sp>
      <p:sp>
        <p:nvSpPr>
          <p:cNvPr id="40966" name="Text Box 20">
            <a:extLst>
              <a:ext uri="{FF2B5EF4-FFF2-40B4-BE49-F238E27FC236}">
                <a16:creationId xmlns:a16="http://schemas.microsoft.com/office/drawing/2014/main" id="{517D9444-5A53-9FBD-EFC7-61F7082EC9BD}"/>
              </a:ext>
            </a:extLst>
          </p:cNvPr>
          <p:cNvSpPr txBox="1">
            <a:spLocks noChangeArrowheads="1"/>
          </p:cNvSpPr>
          <p:nvPr/>
        </p:nvSpPr>
        <p:spPr bwMode="auto">
          <a:xfrm>
            <a:off x="1619250" y="1108075"/>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对应的能级：</a:t>
            </a:r>
          </a:p>
        </p:txBody>
      </p:sp>
      <p:graphicFrame>
        <p:nvGraphicFramePr>
          <p:cNvPr id="40967" name="Object 13">
            <a:extLst>
              <a:ext uri="{FF2B5EF4-FFF2-40B4-BE49-F238E27FC236}">
                <a16:creationId xmlns:a16="http://schemas.microsoft.com/office/drawing/2014/main" id="{2734515D-7DF1-09E8-0C9A-F533A4AFFC33}"/>
              </a:ext>
            </a:extLst>
          </p:cNvPr>
          <p:cNvGraphicFramePr>
            <a:graphicFrameLocks noChangeAspect="1"/>
          </p:cNvGraphicFramePr>
          <p:nvPr/>
        </p:nvGraphicFramePr>
        <p:xfrm>
          <a:off x="179388" y="958850"/>
          <a:ext cx="1427162" cy="628650"/>
        </p:xfrm>
        <a:graphic>
          <a:graphicData uri="http://schemas.openxmlformats.org/presentationml/2006/ole">
            <mc:AlternateContent xmlns:mc="http://schemas.openxmlformats.org/markup-compatibility/2006">
              <mc:Choice xmlns:v="urn:schemas-microsoft-com:vml" Requires="v">
                <p:oleObj name="Equation" r:id="rId2" imgW="520700" imgH="228600" progId="Equation.DSMT4">
                  <p:embed/>
                </p:oleObj>
              </mc:Choice>
              <mc:Fallback>
                <p:oleObj name="Equation" r:id="rId2" imgW="520700" imgH="228600" progId="Equation.DSMT4">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58850"/>
                        <a:ext cx="14271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8" name="对象 13">
            <a:extLst>
              <a:ext uri="{FF2B5EF4-FFF2-40B4-BE49-F238E27FC236}">
                <a16:creationId xmlns:a16="http://schemas.microsoft.com/office/drawing/2014/main" id="{720BE2DC-7C47-EC70-9A87-931C9C57632E}"/>
              </a:ext>
            </a:extLst>
          </p:cNvPr>
          <p:cNvGraphicFramePr>
            <a:graphicFrameLocks noChangeAspect="1"/>
          </p:cNvGraphicFramePr>
          <p:nvPr>
            <p:extLst>
              <p:ext uri="{D42A27DB-BD31-4B8C-83A1-F6EECF244321}">
                <p14:modId xmlns:p14="http://schemas.microsoft.com/office/powerpoint/2010/main" val="1288028899"/>
              </p:ext>
            </p:extLst>
          </p:nvPr>
        </p:nvGraphicFramePr>
        <p:xfrm>
          <a:off x="157162" y="2067321"/>
          <a:ext cx="8829675" cy="1537892"/>
        </p:xfrm>
        <a:graphic>
          <a:graphicData uri="http://schemas.openxmlformats.org/presentationml/2006/ole">
            <mc:AlternateContent xmlns:mc="http://schemas.openxmlformats.org/markup-compatibility/2006">
              <mc:Choice xmlns:v="urn:schemas-microsoft-com:vml" Requires="v">
                <p:oleObj name="Equation" r:id="rId4" imgW="4965480" imgH="863280" progId="Equation.DSMT4">
                  <p:embed/>
                </p:oleObj>
              </mc:Choice>
              <mc:Fallback>
                <p:oleObj name="Equation" r:id="rId4" imgW="4965480" imgH="863280" progId="Equation.DSMT4">
                  <p:embed/>
                  <p:pic>
                    <p:nvPicPr>
                      <p:cNvPr id="0" name="对象 13"/>
                      <p:cNvPicPr>
                        <a:picLocks noChangeAspect="1" noChangeArrowheads="1"/>
                      </p:cNvPicPr>
                      <p:nvPr/>
                    </p:nvPicPr>
                    <p:blipFill>
                      <a:blip r:embed="rId5"/>
                      <a:srcRect/>
                      <a:stretch>
                        <a:fillRect/>
                      </a:stretch>
                    </p:blipFill>
                    <p:spPr bwMode="auto">
                      <a:xfrm>
                        <a:off x="157162" y="2067321"/>
                        <a:ext cx="8829675" cy="1537892"/>
                      </a:xfrm>
                      <a:prstGeom prst="rect">
                        <a:avLst/>
                      </a:prstGeom>
                      <a:noFill/>
                      <a:ln>
                        <a:noFill/>
                      </a:ln>
                    </p:spPr>
                  </p:pic>
                </p:oleObj>
              </mc:Fallback>
            </mc:AlternateContent>
          </a:graphicData>
        </a:graphic>
      </p:graphicFrame>
      <p:graphicFrame>
        <p:nvGraphicFramePr>
          <p:cNvPr id="40969" name="对象 14">
            <a:extLst>
              <a:ext uri="{FF2B5EF4-FFF2-40B4-BE49-F238E27FC236}">
                <a16:creationId xmlns:a16="http://schemas.microsoft.com/office/drawing/2014/main" id="{A91BCC4D-CC60-C5B4-A660-930C8AC46527}"/>
              </a:ext>
            </a:extLst>
          </p:cNvPr>
          <p:cNvGraphicFramePr>
            <a:graphicFrameLocks noChangeAspect="1"/>
          </p:cNvGraphicFramePr>
          <p:nvPr>
            <p:extLst>
              <p:ext uri="{D42A27DB-BD31-4B8C-83A1-F6EECF244321}">
                <p14:modId xmlns:p14="http://schemas.microsoft.com/office/powerpoint/2010/main" val="178838491"/>
              </p:ext>
            </p:extLst>
          </p:nvPr>
        </p:nvGraphicFramePr>
        <p:xfrm>
          <a:off x="179388" y="4127690"/>
          <a:ext cx="8761412" cy="1542655"/>
        </p:xfrm>
        <a:graphic>
          <a:graphicData uri="http://schemas.openxmlformats.org/presentationml/2006/ole">
            <mc:AlternateContent xmlns:mc="http://schemas.openxmlformats.org/markup-compatibility/2006">
              <mc:Choice xmlns:v="urn:schemas-microsoft-com:vml" Requires="v">
                <p:oleObj name="Equation" r:id="rId6" imgW="4914720" imgH="863280" progId="Equation.DSMT4">
                  <p:embed/>
                </p:oleObj>
              </mc:Choice>
              <mc:Fallback>
                <p:oleObj name="Equation" r:id="rId6" imgW="4914720" imgH="863280" progId="Equation.DSMT4">
                  <p:embed/>
                  <p:pic>
                    <p:nvPicPr>
                      <p:cNvPr id="0" name="对象 14"/>
                      <p:cNvPicPr>
                        <a:picLocks noChangeAspect="1" noChangeArrowheads="1"/>
                      </p:cNvPicPr>
                      <p:nvPr/>
                    </p:nvPicPr>
                    <p:blipFill>
                      <a:blip r:embed="rId7"/>
                      <a:srcRect/>
                      <a:stretch>
                        <a:fillRect/>
                      </a:stretch>
                    </p:blipFill>
                    <p:spPr bwMode="auto">
                      <a:xfrm>
                        <a:off x="179388" y="4127690"/>
                        <a:ext cx="8761412" cy="1542655"/>
                      </a:xfrm>
                      <a:prstGeom prst="rect">
                        <a:avLst/>
                      </a:prstGeom>
                      <a:noFill/>
                      <a:ln>
                        <a:noFill/>
                      </a:ln>
                    </p:spPr>
                  </p:pic>
                </p:oleObj>
              </mc:Fallback>
            </mc:AlternateContent>
          </a:graphicData>
        </a:graphic>
      </p:graphicFrame>
      <p:graphicFrame>
        <p:nvGraphicFramePr>
          <p:cNvPr id="40970" name="对象 1">
            <a:extLst>
              <a:ext uri="{FF2B5EF4-FFF2-40B4-BE49-F238E27FC236}">
                <a16:creationId xmlns:a16="http://schemas.microsoft.com/office/drawing/2014/main" id="{45E1987F-C95F-C765-63D2-CFDEA78012A8}"/>
              </a:ext>
            </a:extLst>
          </p:cNvPr>
          <p:cNvGraphicFramePr>
            <a:graphicFrameLocks noChangeAspect="1"/>
          </p:cNvGraphicFramePr>
          <p:nvPr/>
        </p:nvGraphicFramePr>
        <p:xfrm>
          <a:off x="6186488" y="908050"/>
          <a:ext cx="2719387" cy="1081088"/>
        </p:xfrm>
        <a:graphic>
          <a:graphicData uri="http://schemas.openxmlformats.org/presentationml/2006/ole">
            <mc:AlternateContent xmlns:mc="http://schemas.openxmlformats.org/markup-compatibility/2006">
              <mc:Choice xmlns:v="urn:schemas-microsoft-com:vml" Requires="v">
                <p:oleObj name="Equation" r:id="rId8" imgW="1218671" imgH="482391" progId="Equation.DSMT4">
                  <p:embed/>
                </p:oleObj>
              </mc:Choice>
              <mc:Fallback>
                <p:oleObj name="Equation" r:id="rId8" imgW="1218671" imgH="482391" progId="Equation.DSMT4">
                  <p:embed/>
                  <p:pic>
                    <p:nvPicPr>
                      <p:cNvPr id="0" name="对象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6488" y="908050"/>
                        <a:ext cx="2719387" cy="1081088"/>
                      </a:xfrm>
                      <a:prstGeom prst="rect">
                        <a:avLst/>
                      </a:prstGeom>
                      <a:noFill/>
                      <a:ln w="76200">
                        <a:solidFill>
                          <a:srgbClr val="66FF3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a:extLst>
              <a:ext uri="{FF2B5EF4-FFF2-40B4-BE49-F238E27FC236}">
                <a16:creationId xmlns:a16="http://schemas.microsoft.com/office/drawing/2014/main" id="{9EA0798C-29CF-D192-0E44-F04E1282840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7C853A8-9DF9-4EB7-B88F-AC8B8E304BB4}"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23</a:t>
            </a:fld>
            <a:endParaRPr lang="en-US" altLang="zh-CN" sz="1200" b="1">
              <a:latin typeface="微软雅黑" panose="020B0503020204020204" pitchFamily="34" charset="-122"/>
              <a:ea typeface="微软雅黑" panose="020B0503020204020204" pitchFamily="34" charset="-122"/>
            </a:endParaRPr>
          </a:p>
        </p:txBody>
      </p:sp>
      <p:sp>
        <p:nvSpPr>
          <p:cNvPr id="41987" name="矩形 4">
            <a:extLst>
              <a:ext uri="{FF2B5EF4-FFF2-40B4-BE49-F238E27FC236}">
                <a16:creationId xmlns:a16="http://schemas.microsoft.com/office/drawing/2014/main" id="{FAF5CD33-FBE2-8C7C-0377-91CF48DB839D}"/>
              </a:ext>
            </a:extLst>
          </p:cNvPr>
          <p:cNvSpPr>
            <a:spLocks noChangeArrowheads="1"/>
          </p:cNvSpPr>
          <p:nvPr/>
        </p:nvSpPr>
        <p:spPr bwMode="auto">
          <a:xfrm>
            <a:off x="1282700" y="2060575"/>
            <a:ext cx="3959225" cy="5461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chemeClr val="tx2"/>
              </a:solidFill>
              <a:latin typeface="微软雅黑" panose="020B0503020204020204" pitchFamily="34" charset="-122"/>
              <a:ea typeface="微软雅黑" panose="020B0503020204020204" pitchFamily="34" charset="-122"/>
            </a:endParaRPr>
          </a:p>
        </p:txBody>
      </p:sp>
      <p:sp>
        <p:nvSpPr>
          <p:cNvPr id="41988" name="矩形 5">
            <a:extLst>
              <a:ext uri="{FF2B5EF4-FFF2-40B4-BE49-F238E27FC236}">
                <a16:creationId xmlns:a16="http://schemas.microsoft.com/office/drawing/2014/main" id="{8B262318-A811-5B6C-0460-E15743C6B000}"/>
              </a:ext>
            </a:extLst>
          </p:cNvPr>
          <p:cNvSpPr>
            <a:spLocks noChangeArrowheads="1"/>
          </p:cNvSpPr>
          <p:nvPr/>
        </p:nvSpPr>
        <p:spPr bwMode="auto">
          <a:xfrm>
            <a:off x="1282700" y="1484313"/>
            <a:ext cx="3959225" cy="5461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chemeClr val="tx2"/>
              </a:solidFill>
              <a:latin typeface="微软雅黑" panose="020B0503020204020204" pitchFamily="34" charset="-122"/>
              <a:ea typeface="微软雅黑" panose="020B0503020204020204" pitchFamily="34" charset="-122"/>
            </a:endParaRPr>
          </a:p>
        </p:txBody>
      </p:sp>
      <p:graphicFrame>
        <p:nvGraphicFramePr>
          <p:cNvPr id="41989" name="Object 5">
            <a:extLst>
              <a:ext uri="{FF2B5EF4-FFF2-40B4-BE49-F238E27FC236}">
                <a16:creationId xmlns:a16="http://schemas.microsoft.com/office/drawing/2014/main" id="{6CAD95E0-D9B8-79BA-4C82-B4E3388D0CF8}"/>
              </a:ext>
            </a:extLst>
          </p:cNvPr>
          <p:cNvGraphicFramePr>
            <a:graphicFrameLocks noChangeAspect="1"/>
          </p:cNvGraphicFramePr>
          <p:nvPr>
            <p:extLst>
              <p:ext uri="{D42A27DB-BD31-4B8C-83A1-F6EECF244321}">
                <p14:modId xmlns:p14="http://schemas.microsoft.com/office/powerpoint/2010/main" val="2555299612"/>
              </p:ext>
            </p:extLst>
          </p:nvPr>
        </p:nvGraphicFramePr>
        <p:xfrm>
          <a:off x="731838" y="2093913"/>
          <a:ext cx="4438650" cy="538162"/>
        </p:xfrm>
        <a:graphic>
          <a:graphicData uri="http://schemas.openxmlformats.org/presentationml/2006/ole">
            <mc:AlternateContent xmlns:mc="http://schemas.openxmlformats.org/markup-compatibility/2006">
              <mc:Choice xmlns:v="urn:schemas-microsoft-com:vml" Requires="v">
                <p:oleObj name="Equation" r:id="rId3" imgW="2311200" imgH="279360" progId="Equation.DSMT4">
                  <p:embed/>
                </p:oleObj>
              </mc:Choice>
              <mc:Fallback>
                <p:oleObj name="Equation" r:id="rId3" imgW="2311200" imgH="279360" progId="Equation.DSMT4">
                  <p:embed/>
                  <p:pic>
                    <p:nvPicPr>
                      <p:cNvPr id="0" name="Object 5"/>
                      <p:cNvPicPr>
                        <a:picLocks noChangeAspect="1" noChangeArrowheads="1"/>
                      </p:cNvPicPr>
                      <p:nvPr/>
                    </p:nvPicPr>
                    <p:blipFill>
                      <a:blip r:embed="rId4"/>
                      <a:srcRect/>
                      <a:stretch>
                        <a:fillRect/>
                      </a:stretch>
                    </p:blipFill>
                    <p:spPr bwMode="auto">
                      <a:xfrm>
                        <a:off x="731838" y="2093913"/>
                        <a:ext cx="443865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0" name="Object 5">
            <a:extLst>
              <a:ext uri="{FF2B5EF4-FFF2-40B4-BE49-F238E27FC236}">
                <a16:creationId xmlns:a16="http://schemas.microsoft.com/office/drawing/2014/main" id="{C478D13F-5A12-2FC5-DF23-62E3DF1C5120}"/>
              </a:ext>
            </a:extLst>
          </p:cNvPr>
          <p:cNvGraphicFramePr>
            <a:graphicFrameLocks noChangeAspect="1"/>
          </p:cNvGraphicFramePr>
          <p:nvPr>
            <p:extLst>
              <p:ext uri="{D42A27DB-BD31-4B8C-83A1-F6EECF244321}">
                <p14:modId xmlns:p14="http://schemas.microsoft.com/office/powerpoint/2010/main" val="2025966723"/>
              </p:ext>
            </p:extLst>
          </p:nvPr>
        </p:nvGraphicFramePr>
        <p:xfrm>
          <a:off x="746125" y="1482725"/>
          <a:ext cx="4437063" cy="538163"/>
        </p:xfrm>
        <a:graphic>
          <a:graphicData uri="http://schemas.openxmlformats.org/presentationml/2006/ole">
            <mc:AlternateContent xmlns:mc="http://schemas.openxmlformats.org/markup-compatibility/2006">
              <mc:Choice xmlns:v="urn:schemas-microsoft-com:vml" Requires="v">
                <p:oleObj name="Equation" r:id="rId5" imgW="2311200" imgH="279360" progId="Equation.DSMT4">
                  <p:embed/>
                </p:oleObj>
              </mc:Choice>
              <mc:Fallback>
                <p:oleObj name="Equation" r:id="rId5" imgW="2311200" imgH="279360" progId="Equation.DSMT4">
                  <p:embed/>
                  <p:pic>
                    <p:nvPicPr>
                      <p:cNvPr id="0" name="Object 5"/>
                      <p:cNvPicPr>
                        <a:picLocks noChangeAspect="1" noChangeArrowheads="1"/>
                      </p:cNvPicPr>
                      <p:nvPr/>
                    </p:nvPicPr>
                    <p:blipFill>
                      <a:blip r:embed="rId6"/>
                      <a:srcRect/>
                      <a:stretch>
                        <a:fillRect/>
                      </a:stretch>
                    </p:blipFill>
                    <p:spPr bwMode="auto">
                      <a:xfrm>
                        <a:off x="746125" y="1482725"/>
                        <a:ext cx="443706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1" name="Object 7">
            <a:extLst>
              <a:ext uri="{FF2B5EF4-FFF2-40B4-BE49-F238E27FC236}">
                <a16:creationId xmlns:a16="http://schemas.microsoft.com/office/drawing/2014/main" id="{E5A1C3A6-C4E0-267F-7DDA-9FD7EABDB53D}"/>
              </a:ext>
            </a:extLst>
          </p:cNvPr>
          <p:cNvGraphicFramePr>
            <a:graphicFrameLocks noChangeAspect="1"/>
          </p:cNvGraphicFramePr>
          <p:nvPr/>
        </p:nvGraphicFramePr>
        <p:xfrm>
          <a:off x="635000" y="3155950"/>
          <a:ext cx="4932363" cy="3233738"/>
        </p:xfrm>
        <a:graphic>
          <a:graphicData uri="http://schemas.openxmlformats.org/presentationml/2006/ole">
            <mc:AlternateContent xmlns:mc="http://schemas.openxmlformats.org/markup-compatibility/2006">
              <mc:Choice xmlns:v="urn:schemas-microsoft-com:vml" Requires="v">
                <p:oleObj name="Equation" r:id="rId7" imgW="2324100" imgH="1524000" progId="Equation.DSMT4">
                  <p:embed/>
                </p:oleObj>
              </mc:Choice>
              <mc:Fallback>
                <p:oleObj name="Equation" r:id="rId7" imgW="2324100" imgH="15240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000" y="3155950"/>
                        <a:ext cx="4932363" cy="3233738"/>
                      </a:xfrm>
                      <a:prstGeom prst="rect">
                        <a:avLst/>
                      </a:prstGeom>
                      <a:solidFill>
                        <a:schemeClr val="bg1"/>
                      </a:solidFill>
                      <a:ln w="57150">
                        <a:solidFill>
                          <a:srgbClr val="00B0F0"/>
                        </a:solidFill>
                        <a:miter lim="800000"/>
                        <a:headEnd/>
                        <a:tailEnd/>
                      </a:ln>
                    </p:spPr>
                  </p:pic>
                </p:oleObj>
              </mc:Fallback>
            </mc:AlternateContent>
          </a:graphicData>
        </a:graphic>
      </p:graphicFrame>
      <p:sp>
        <p:nvSpPr>
          <p:cNvPr id="41992" name="Text Box 21">
            <a:extLst>
              <a:ext uri="{FF2B5EF4-FFF2-40B4-BE49-F238E27FC236}">
                <a16:creationId xmlns:a16="http://schemas.microsoft.com/office/drawing/2014/main" id="{EDFE8F9B-5BA7-1A52-8F8A-F6ED08FDA481}"/>
              </a:ext>
            </a:extLst>
          </p:cNvPr>
          <p:cNvSpPr txBox="1">
            <a:spLocks noChangeArrowheads="1"/>
          </p:cNvSpPr>
          <p:nvPr/>
        </p:nvSpPr>
        <p:spPr bwMode="auto">
          <a:xfrm>
            <a:off x="742950" y="2852738"/>
            <a:ext cx="159702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库仑积分：</a:t>
            </a:r>
          </a:p>
        </p:txBody>
      </p:sp>
      <p:sp>
        <p:nvSpPr>
          <p:cNvPr id="41993" name="Text Box 20">
            <a:extLst>
              <a:ext uri="{FF2B5EF4-FFF2-40B4-BE49-F238E27FC236}">
                <a16:creationId xmlns:a16="http://schemas.microsoft.com/office/drawing/2014/main" id="{56E8026F-8528-EE69-71EE-88E53CE88914}"/>
              </a:ext>
            </a:extLst>
          </p:cNvPr>
          <p:cNvSpPr txBox="1">
            <a:spLocks noChangeArrowheads="1"/>
          </p:cNvSpPr>
          <p:nvPr/>
        </p:nvSpPr>
        <p:spPr bwMode="auto">
          <a:xfrm>
            <a:off x="2047875" y="850900"/>
            <a:ext cx="2041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对应的能级：</a:t>
            </a:r>
          </a:p>
        </p:txBody>
      </p:sp>
      <p:graphicFrame>
        <p:nvGraphicFramePr>
          <p:cNvPr id="41994" name="Object 13">
            <a:extLst>
              <a:ext uri="{FF2B5EF4-FFF2-40B4-BE49-F238E27FC236}">
                <a16:creationId xmlns:a16="http://schemas.microsoft.com/office/drawing/2014/main" id="{F3A0B47B-FD9B-0196-0C6D-86F087FB6CC8}"/>
              </a:ext>
            </a:extLst>
          </p:cNvPr>
          <p:cNvGraphicFramePr>
            <a:graphicFrameLocks noChangeAspect="1"/>
          </p:cNvGraphicFramePr>
          <p:nvPr/>
        </p:nvGraphicFramePr>
        <p:xfrm>
          <a:off x="711200" y="733425"/>
          <a:ext cx="1427163" cy="628650"/>
        </p:xfrm>
        <a:graphic>
          <a:graphicData uri="http://schemas.openxmlformats.org/presentationml/2006/ole">
            <mc:AlternateContent xmlns:mc="http://schemas.openxmlformats.org/markup-compatibility/2006">
              <mc:Choice xmlns:v="urn:schemas-microsoft-com:vml" Requires="v">
                <p:oleObj name="Equation" r:id="rId9" imgW="520700" imgH="228600" progId="Equation.DSMT4">
                  <p:embed/>
                </p:oleObj>
              </mc:Choice>
              <mc:Fallback>
                <p:oleObj name="Equation" r:id="rId9" imgW="520700" imgH="2286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1200" y="733425"/>
                        <a:ext cx="1427163"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9">
            <a:extLst>
              <a:ext uri="{FF2B5EF4-FFF2-40B4-BE49-F238E27FC236}">
                <a16:creationId xmlns:a16="http://schemas.microsoft.com/office/drawing/2014/main" id="{6807B5BF-4D83-FD01-7D45-152E8D27CA1D}"/>
              </a:ext>
            </a:extLst>
          </p:cNvPr>
          <p:cNvGraphicFramePr>
            <a:graphicFrameLocks noChangeAspect="1"/>
          </p:cNvGraphicFramePr>
          <p:nvPr>
            <p:extLst>
              <p:ext uri="{D42A27DB-BD31-4B8C-83A1-F6EECF244321}">
                <p14:modId xmlns:p14="http://schemas.microsoft.com/office/powerpoint/2010/main" val="3177929675"/>
              </p:ext>
            </p:extLst>
          </p:nvPr>
        </p:nvGraphicFramePr>
        <p:xfrm>
          <a:off x="5241926" y="2417763"/>
          <a:ext cx="3811334" cy="892175"/>
        </p:xfrm>
        <a:graphic>
          <a:graphicData uri="http://schemas.openxmlformats.org/presentationml/2006/ole">
            <mc:AlternateContent xmlns:mc="http://schemas.openxmlformats.org/markup-compatibility/2006">
              <mc:Choice xmlns:v="urn:schemas-microsoft-com:vml" Requires="v">
                <p:oleObj name="公式" r:id="rId11" imgW="1955800" imgH="457200" progId="Equation.3">
                  <p:embed/>
                </p:oleObj>
              </mc:Choice>
              <mc:Fallback>
                <p:oleObj name="公式" r:id="rId11" imgW="1955800" imgH="45720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1926" y="2417763"/>
                        <a:ext cx="3811334" cy="892175"/>
                      </a:xfrm>
                      <a:prstGeom prst="rect">
                        <a:avLst/>
                      </a:prstGeom>
                      <a:solidFill>
                        <a:srgbClr val="FFCCFF"/>
                      </a:solidFill>
                      <a:ln w="9525">
                        <a:solidFill>
                          <a:srgbClr val="CC0000"/>
                        </a:solidFill>
                        <a:miter lim="800000"/>
                        <a:headEnd/>
                        <a:tailEnd/>
                      </a:ln>
                    </p:spPr>
                  </p:pic>
                </p:oleObj>
              </mc:Fallback>
            </mc:AlternateContent>
          </a:graphicData>
        </a:graphic>
      </p:graphicFrame>
      <p:grpSp>
        <p:nvGrpSpPr>
          <p:cNvPr id="16" name="组合 15">
            <a:extLst>
              <a:ext uri="{FF2B5EF4-FFF2-40B4-BE49-F238E27FC236}">
                <a16:creationId xmlns:a16="http://schemas.microsoft.com/office/drawing/2014/main" id="{5B37FF8F-3B25-4F4F-C430-381699DD3479}"/>
              </a:ext>
            </a:extLst>
          </p:cNvPr>
          <p:cNvGrpSpPr>
            <a:grpSpLocks/>
          </p:cNvGrpSpPr>
          <p:nvPr/>
        </p:nvGrpSpPr>
        <p:grpSpPr bwMode="auto">
          <a:xfrm>
            <a:off x="3482975" y="3859213"/>
            <a:ext cx="5335588" cy="2097087"/>
            <a:chOff x="3477700" y="4330063"/>
            <a:chExt cx="5335041" cy="2096558"/>
          </a:xfrm>
        </p:grpSpPr>
        <p:sp>
          <p:nvSpPr>
            <p:cNvPr id="17" name="矩形 16">
              <a:extLst>
                <a:ext uri="{FF2B5EF4-FFF2-40B4-BE49-F238E27FC236}">
                  <a16:creationId xmlns:a16="http://schemas.microsoft.com/office/drawing/2014/main" id="{E9914052-C778-B98C-1D2C-6FA6D6A70066}"/>
                </a:ext>
              </a:extLst>
            </p:cNvPr>
            <p:cNvSpPr>
              <a:spLocks noRot="1" noChangeAspect="1" noMove="1" noResize="1" noEditPoints="1" noAdjustHandles="1" noChangeArrowheads="1" noChangeShapeType="1" noTextEdit="1"/>
            </p:cNvSpPr>
            <p:nvPr/>
          </p:nvSpPr>
          <p:spPr>
            <a:xfrm>
              <a:off x="6447799" y="5534069"/>
              <a:ext cx="2364942" cy="892552"/>
            </a:xfrm>
            <a:prstGeom prst="rect">
              <a:avLst/>
            </a:prstGeom>
            <a:blipFill rotWithShape="1">
              <a:blip r:embed="rId13"/>
              <a:stretch>
                <a:fillRect/>
              </a:stretch>
            </a:blipFill>
            <a:ln w="76200">
              <a:solidFill>
                <a:srgbClr val="00B0F0"/>
              </a:solidFill>
            </a:ln>
          </p:spPr>
          <p:txBody>
            <a:bodyPr/>
            <a:lstStyle/>
            <a:p>
              <a:pPr>
                <a:defRPr/>
              </a:pPr>
              <a:r>
                <a:rPr lang="zh-CN" altLang="en-US" b="1">
                  <a:noFill/>
                  <a:latin typeface="微软雅黑" panose="020B0503020204020204" pitchFamily="34" charset="-122"/>
                  <a:ea typeface="微软雅黑" panose="020B0503020204020204" pitchFamily="34" charset="-122"/>
                  <a:cs typeface="Times New Roman" panose="02020603050405020304" pitchFamily="18" charset="0"/>
                </a:rPr>
                <a:t> </a:t>
              </a:r>
            </a:p>
          </p:txBody>
        </p:sp>
        <p:cxnSp>
          <p:nvCxnSpPr>
            <p:cNvPr id="42001" name="直接箭头连接符 17">
              <a:extLst>
                <a:ext uri="{FF2B5EF4-FFF2-40B4-BE49-F238E27FC236}">
                  <a16:creationId xmlns:a16="http://schemas.microsoft.com/office/drawing/2014/main" id="{F03FA1DF-6729-4EBF-BB40-56B998B1D1ED}"/>
                </a:ext>
              </a:extLst>
            </p:cNvPr>
            <p:cNvCxnSpPr>
              <a:cxnSpLocks noChangeShapeType="1"/>
              <a:stCxn id="17" idx="1"/>
            </p:cNvCxnSpPr>
            <p:nvPr/>
          </p:nvCxnSpPr>
          <p:spPr bwMode="auto">
            <a:xfrm flipH="1" flipV="1">
              <a:off x="3477700" y="5249104"/>
              <a:ext cx="2970099" cy="731241"/>
            </a:xfrm>
            <a:prstGeom prst="straightConnector1">
              <a:avLst/>
            </a:prstGeom>
            <a:noFill/>
            <a:ln w="28575" algn="ctr">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02" name="直接箭头连接符 18">
              <a:extLst>
                <a:ext uri="{FF2B5EF4-FFF2-40B4-BE49-F238E27FC236}">
                  <a16:creationId xmlns:a16="http://schemas.microsoft.com/office/drawing/2014/main" id="{F0BA06D4-1A5E-A1F4-24DD-F454C025AB9A}"/>
                </a:ext>
              </a:extLst>
            </p:cNvPr>
            <p:cNvCxnSpPr>
              <a:cxnSpLocks noChangeShapeType="1"/>
              <a:stCxn id="17" idx="1"/>
            </p:cNvCxnSpPr>
            <p:nvPr/>
          </p:nvCxnSpPr>
          <p:spPr bwMode="auto">
            <a:xfrm flipH="1" flipV="1">
              <a:off x="3517913" y="4330063"/>
              <a:ext cx="2929886" cy="1650282"/>
            </a:xfrm>
            <a:prstGeom prst="straightConnector1">
              <a:avLst/>
            </a:prstGeom>
            <a:noFill/>
            <a:ln w="28575" algn="ctr">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998" name="Rectangle 2">
            <a:extLst>
              <a:ext uri="{FF2B5EF4-FFF2-40B4-BE49-F238E27FC236}">
                <a16:creationId xmlns:a16="http://schemas.microsoft.com/office/drawing/2014/main" id="{1437BA21-075F-DF46-D2F0-95AC2317D7B0}"/>
              </a:ext>
            </a:extLst>
          </p:cNvPr>
          <p:cNvSpPr>
            <a:spLocks noRot="1" noChangeArrowheads="1"/>
          </p:cNvSpPr>
          <p:nvPr/>
        </p:nvSpPr>
        <p:spPr bwMode="auto">
          <a:xfrm>
            <a:off x="755650" y="30163"/>
            <a:ext cx="7620000" cy="735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分子轨道能级</a:t>
            </a:r>
          </a:p>
        </p:txBody>
      </p:sp>
      <p:graphicFrame>
        <p:nvGraphicFramePr>
          <p:cNvPr id="41999" name="对象 1">
            <a:extLst>
              <a:ext uri="{FF2B5EF4-FFF2-40B4-BE49-F238E27FC236}">
                <a16:creationId xmlns:a16="http://schemas.microsoft.com/office/drawing/2014/main" id="{9A587E2E-780E-6979-C1AA-5C6FDE06BB22}"/>
              </a:ext>
            </a:extLst>
          </p:cNvPr>
          <p:cNvGraphicFramePr>
            <a:graphicFrameLocks noChangeAspect="1"/>
          </p:cNvGraphicFramePr>
          <p:nvPr/>
        </p:nvGraphicFramePr>
        <p:xfrm>
          <a:off x="6186488" y="908050"/>
          <a:ext cx="2719387" cy="1081088"/>
        </p:xfrm>
        <a:graphic>
          <a:graphicData uri="http://schemas.openxmlformats.org/presentationml/2006/ole">
            <mc:AlternateContent xmlns:mc="http://schemas.openxmlformats.org/markup-compatibility/2006">
              <mc:Choice xmlns:v="urn:schemas-microsoft-com:vml" Requires="v">
                <p:oleObj name="Equation" r:id="rId14" imgW="1218671" imgH="482391" progId="Equation.DSMT4">
                  <p:embed/>
                </p:oleObj>
              </mc:Choice>
              <mc:Fallback>
                <p:oleObj name="Equation" r:id="rId14" imgW="1218671" imgH="482391" progId="Equation.DSMT4">
                  <p:embed/>
                  <p:pic>
                    <p:nvPicPr>
                      <p:cNvPr id="0" name="对象 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86488" y="908050"/>
                        <a:ext cx="2719387" cy="1081088"/>
                      </a:xfrm>
                      <a:prstGeom prst="rect">
                        <a:avLst/>
                      </a:prstGeom>
                      <a:noFill/>
                      <a:ln w="76200">
                        <a:solidFill>
                          <a:srgbClr val="66FF3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Oval 43">
            <a:extLst>
              <a:ext uri="{FF2B5EF4-FFF2-40B4-BE49-F238E27FC236}">
                <a16:creationId xmlns:a16="http://schemas.microsoft.com/office/drawing/2014/main" id="{2F41D29F-AEAE-085F-70DB-87BF35795C6E}"/>
              </a:ext>
            </a:extLst>
          </p:cNvPr>
          <p:cNvSpPr>
            <a:spLocks noChangeArrowheads="1"/>
          </p:cNvSpPr>
          <p:nvPr/>
        </p:nvSpPr>
        <p:spPr bwMode="auto">
          <a:xfrm>
            <a:off x="5805488" y="2130425"/>
            <a:ext cx="2166937" cy="1547813"/>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7">
            <a:extLst>
              <a:ext uri="{FF2B5EF4-FFF2-40B4-BE49-F238E27FC236}">
                <a16:creationId xmlns:a16="http://schemas.microsoft.com/office/drawing/2014/main" id="{A4E0C982-5A83-18CE-0F2B-21FA724ACF61}"/>
              </a:ext>
            </a:extLst>
          </p:cNvPr>
          <p:cNvGraphicFramePr>
            <a:graphicFrameLocks noChangeAspect="1"/>
          </p:cNvGraphicFramePr>
          <p:nvPr/>
        </p:nvGraphicFramePr>
        <p:xfrm>
          <a:off x="635000" y="3155950"/>
          <a:ext cx="4932363" cy="3233738"/>
        </p:xfrm>
        <a:graphic>
          <a:graphicData uri="http://schemas.openxmlformats.org/presentationml/2006/ole">
            <mc:AlternateContent xmlns:mc="http://schemas.openxmlformats.org/markup-compatibility/2006">
              <mc:Choice xmlns:v="urn:schemas-microsoft-com:vml" Requires="v">
                <p:oleObj name="Equation" r:id="rId2" imgW="2324100" imgH="1524000" progId="Equation.DSMT4">
                  <p:embed/>
                </p:oleObj>
              </mc:Choice>
              <mc:Fallback>
                <p:oleObj name="Equation" r:id="rId2" imgW="2324100" imgH="1524000"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0" y="3155950"/>
                        <a:ext cx="4932363" cy="3233738"/>
                      </a:xfrm>
                      <a:prstGeom prst="rect">
                        <a:avLst/>
                      </a:prstGeom>
                      <a:solidFill>
                        <a:schemeClr val="bg1"/>
                      </a:solidFill>
                      <a:ln w="57150">
                        <a:solidFill>
                          <a:srgbClr val="00B0F0"/>
                        </a:solidFill>
                        <a:miter lim="800000"/>
                        <a:headEnd/>
                        <a:tailEnd/>
                      </a:ln>
                    </p:spPr>
                  </p:pic>
                </p:oleObj>
              </mc:Fallback>
            </mc:AlternateContent>
          </a:graphicData>
        </a:graphic>
      </p:graphicFrame>
      <p:sp>
        <p:nvSpPr>
          <p:cNvPr id="44035" name="灯片编号占位符 3">
            <a:extLst>
              <a:ext uri="{FF2B5EF4-FFF2-40B4-BE49-F238E27FC236}">
                <a16:creationId xmlns:a16="http://schemas.microsoft.com/office/drawing/2014/main" id="{E7D25444-33DE-4354-2E8E-C60AF1011F4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7AFC6E8-7ED3-4BB5-80B0-D1210A44F4A3}"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24</a:t>
            </a:fld>
            <a:endParaRPr lang="en-US" altLang="zh-CN" sz="1200" b="1">
              <a:latin typeface="微软雅黑" panose="020B0503020204020204" pitchFamily="34" charset="-122"/>
              <a:ea typeface="微软雅黑" panose="020B0503020204020204" pitchFamily="34" charset="-122"/>
            </a:endParaRPr>
          </a:p>
        </p:txBody>
      </p:sp>
      <p:sp>
        <p:nvSpPr>
          <p:cNvPr id="44036" name="矩形 4">
            <a:extLst>
              <a:ext uri="{FF2B5EF4-FFF2-40B4-BE49-F238E27FC236}">
                <a16:creationId xmlns:a16="http://schemas.microsoft.com/office/drawing/2014/main" id="{050DBF09-75BF-44C5-04F4-7C109591FE84}"/>
              </a:ext>
            </a:extLst>
          </p:cNvPr>
          <p:cNvSpPr>
            <a:spLocks noChangeArrowheads="1"/>
          </p:cNvSpPr>
          <p:nvPr/>
        </p:nvSpPr>
        <p:spPr bwMode="auto">
          <a:xfrm>
            <a:off x="1282700" y="2060575"/>
            <a:ext cx="3959225" cy="5461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44037" name="矩形 5">
            <a:extLst>
              <a:ext uri="{FF2B5EF4-FFF2-40B4-BE49-F238E27FC236}">
                <a16:creationId xmlns:a16="http://schemas.microsoft.com/office/drawing/2014/main" id="{B30D9138-0DE1-8B2A-DFBC-4EF1BE068C30}"/>
              </a:ext>
            </a:extLst>
          </p:cNvPr>
          <p:cNvSpPr>
            <a:spLocks noChangeArrowheads="1"/>
          </p:cNvSpPr>
          <p:nvPr/>
        </p:nvSpPr>
        <p:spPr bwMode="auto">
          <a:xfrm>
            <a:off x="1282700" y="1484313"/>
            <a:ext cx="3959225" cy="5461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44040" name="Text Box 21">
            <a:extLst>
              <a:ext uri="{FF2B5EF4-FFF2-40B4-BE49-F238E27FC236}">
                <a16:creationId xmlns:a16="http://schemas.microsoft.com/office/drawing/2014/main" id="{5EF1B134-E30A-549C-2094-F8E76877B108}"/>
              </a:ext>
            </a:extLst>
          </p:cNvPr>
          <p:cNvSpPr txBox="1">
            <a:spLocks noChangeArrowheads="1"/>
          </p:cNvSpPr>
          <p:nvPr/>
        </p:nvSpPr>
        <p:spPr bwMode="auto">
          <a:xfrm>
            <a:off x="742950" y="2852738"/>
            <a:ext cx="159702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库仑积分：</a:t>
            </a:r>
          </a:p>
        </p:txBody>
      </p:sp>
      <p:grpSp>
        <p:nvGrpSpPr>
          <p:cNvPr id="44045" name="组合 14">
            <a:extLst>
              <a:ext uri="{FF2B5EF4-FFF2-40B4-BE49-F238E27FC236}">
                <a16:creationId xmlns:a16="http://schemas.microsoft.com/office/drawing/2014/main" id="{0A1F52B7-1F19-06F6-1BDA-5F09D1A53FE7}"/>
              </a:ext>
            </a:extLst>
          </p:cNvPr>
          <p:cNvGrpSpPr>
            <a:grpSpLocks/>
          </p:cNvGrpSpPr>
          <p:nvPr/>
        </p:nvGrpSpPr>
        <p:grpSpPr bwMode="auto">
          <a:xfrm>
            <a:off x="3482975" y="3859213"/>
            <a:ext cx="5335588" cy="2097087"/>
            <a:chOff x="3477700" y="4330063"/>
            <a:chExt cx="5335041" cy="2096558"/>
          </a:xfrm>
        </p:grpSpPr>
        <p:sp>
          <p:nvSpPr>
            <p:cNvPr id="16" name="矩形 15">
              <a:extLst>
                <a:ext uri="{FF2B5EF4-FFF2-40B4-BE49-F238E27FC236}">
                  <a16:creationId xmlns:a16="http://schemas.microsoft.com/office/drawing/2014/main" id="{7F4F3EDA-A613-37D3-21AB-9BB0A70869B8}"/>
                </a:ext>
              </a:extLst>
            </p:cNvPr>
            <p:cNvSpPr>
              <a:spLocks noRot="1" noChangeAspect="1" noMove="1" noResize="1" noEditPoints="1" noAdjustHandles="1" noChangeArrowheads="1" noChangeShapeType="1" noTextEdit="1"/>
            </p:cNvSpPr>
            <p:nvPr/>
          </p:nvSpPr>
          <p:spPr>
            <a:xfrm>
              <a:off x="6447799" y="5534069"/>
              <a:ext cx="2364942" cy="892552"/>
            </a:xfrm>
            <a:prstGeom prst="rect">
              <a:avLst/>
            </a:prstGeom>
            <a:blipFill rotWithShape="1">
              <a:blip r:embed="rId4"/>
              <a:stretch>
                <a:fillRect/>
              </a:stretch>
            </a:blipFill>
            <a:ln w="76200">
              <a:solidFill>
                <a:srgbClr val="00B0F0"/>
              </a:solidFill>
            </a:ln>
          </p:spPr>
          <p:txBody>
            <a:bodyPr/>
            <a:lstStyle/>
            <a:p>
              <a:pPr>
                <a:defRPr/>
              </a:pPr>
              <a:r>
                <a:rPr lang="zh-CN" altLang="en-US" b="1">
                  <a:noFill/>
                  <a:latin typeface="微软雅黑" panose="020B0503020204020204" pitchFamily="34" charset="-122"/>
                  <a:ea typeface="微软雅黑" panose="020B0503020204020204" pitchFamily="34" charset="-122"/>
                  <a:cs typeface="Times New Roman" panose="02020603050405020304" pitchFamily="18" charset="0"/>
                </a:rPr>
                <a:t> </a:t>
              </a:r>
            </a:p>
          </p:txBody>
        </p:sp>
        <p:cxnSp>
          <p:nvCxnSpPr>
            <p:cNvPr id="44053" name="直接箭头连接符 16">
              <a:extLst>
                <a:ext uri="{FF2B5EF4-FFF2-40B4-BE49-F238E27FC236}">
                  <a16:creationId xmlns:a16="http://schemas.microsoft.com/office/drawing/2014/main" id="{860EFCAF-F8CC-9025-CF27-17134F99950F}"/>
                </a:ext>
              </a:extLst>
            </p:cNvPr>
            <p:cNvCxnSpPr>
              <a:cxnSpLocks noChangeShapeType="1"/>
              <a:stCxn id="16" idx="1"/>
            </p:cNvCxnSpPr>
            <p:nvPr/>
          </p:nvCxnSpPr>
          <p:spPr bwMode="auto">
            <a:xfrm flipH="1" flipV="1">
              <a:off x="3477700" y="5249104"/>
              <a:ext cx="2970099" cy="731241"/>
            </a:xfrm>
            <a:prstGeom prst="straightConnector1">
              <a:avLst/>
            </a:prstGeom>
            <a:noFill/>
            <a:ln w="28575" algn="ctr">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54" name="直接箭头连接符 17">
              <a:extLst>
                <a:ext uri="{FF2B5EF4-FFF2-40B4-BE49-F238E27FC236}">
                  <a16:creationId xmlns:a16="http://schemas.microsoft.com/office/drawing/2014/main" id="{3CFDA420-4C47-24DE-BA36-039BE8998519}"/>
                </a:ext>
              </a:extLst>
            </p:cNvPr>
            <p:cNvCxnSpPr>
              <a:cxnSpLocks noChangeShapeType="1"/>
              <a:stCxn id="16" idx="1"/>
            </p:cNvCxnSpPr>
            <p:nvPr/>
          </p:nvCxnSpPr>
          <p:spPr bwMode="auto">
            <a:xfrm flipH="1" flipV="1">
              <a:off x="3517913" y="4330063"/>
              <a:ext cx="2929886" cy="1650282"/>
            </a:xfrm>
            <a:prstGeom prst="straightConnector1">
              <a:avLst/>
            </a:prstGeom>
            <a:noFill/>
            <a:ln w="28575" algn="ctr">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4046" name="椭圆 19">
            <a:extLst>
              <a:ext uri="{FF2B5EF4-FFF2-40B4-BE49-F238E27FC236}">
                <a16:creationId xmlns:a16="http://schemas.microsoft.com/office/drawing/2014/main" id="{6383A757-AD56-F1D2-E857-188CF1063E2E}"/>
              </a:ext>
            </a:extLst>
          </p:cNvPr>
          <p:cNvSpPr>
            <a:spLocks noChangeArrowheads="1"/>
          </p:cNvSpPr>
          <p:nvPr/>
        </p:nvSpPr>
        <p:spPr bwMode="auto">
          <a:xfrm>
            <a:off x="3563938" y="2922588"/>
            <a:ext cx="2201862" cy="2597150"/>
          </a:xfrm>
          <a:prstGeom prst="ellipse">
            <a:avLst/>
          </a:prstGeom>
          <a:noFill/>
          <a:ln w="762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chemeClr val="tx2"/>
              </a:solidFill>
              <a:latin typeface="微软雅黑" panose="020B0503020204020204" pitchFamily="34" charset="-122"/>
              <a:ea typeface="微软雅黑" panose="020B0503020204020204" pitchFamily="34" charset="-122"/>
            </a:endParaRPr>
          </a:p>
        </p:txBody>
      </p:sp>
      <p:sp>
        <p:nvSpPr>
          <p:cNvPr id="21" name="Text Box 25">
            <a:extLst>
              <a:ext uri="{FF2B5EF4-FFF2-40B4-BE49-F238E27FC236}">
                <a16:creationId xmlns:a16="http://schemas.microsoft.com/office/drawing/2014/main" id="{020B5F1C-62AA-040F-B38C-2E48BBDE2998}"/>
              </a:ext>
            </a:extLst>
          </p:cNvPr>
          <p:cNvSpPr txBox="1">
            <a:spLocks noChangeArrowheads="1"/>
          </p:cNvSpPr>
          <p:nvPr/>
        </p:nvSpPr>
        <p:spPr bwMode="auto">
          <a:xfrm>
            <a:off x="5508624" y="3714750"/>
            <a:ext cx="3397251" cy="115416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300" b="1" dirty="0">
                <a:solidFill>
                  <a:srgbClr val="000000"/>
                </a:solidFill>
                <a:latin typeface="Arial" panose="020B0604020202020204" pitchFamily="34" charset="0"/>
                <a:ea typeface="微软雅黑" panose="020B0503020204020204" pitchFamily="34" charset="-122"/>
                <a:cs typeface="Arial" panose="020B0604020202020204" pitchFamily="34" charset="0"/>
              </a:rPr>
              <a:t>电子占用 </a:t>
            </a:r>
            <a:r>
              <a:rPr lang="en-US" altLang="zh-CN" sz="2300" b="1" i="1" dirty="0">
                <a:solidFill>
                  <a:srgbClr val="000000"/>
                </a:solidFill>
                <a:latin typeface="Arial" panose="020B0604020202020204" pitchFamily="34" charset="0"/>
                <a:ea typeface="微软雅黑" panose="020B0503020204020204" pitchFamily="34" charset="-122"/>
                <a:cs typeface="Arial" panose="020B0604020202020204" pitchFamily="34" charset="0"/>
              </a:rPr>
              <a:t>A </a:t>
            </a:r>
            <a:r>
              <a:rPr lang="zh-CN" altLang="en-US" sz="2300" b="1" dirty="0">
                <a:solidFill>
                  <a:srgbClr val="000000"/>
                </a:solidFill>
                <a:latin typeface="Arial" panose="020B0604020202020204" pitchFamily="34" charset="0"/>
                <a:ea typeface="微软雅黑" panose="020B0503020204020204" pitchFamily="34" charset="-122"/>
                <a:cs typeface="Arial" panose="020B0604020202020204" pitchFamily="34" charset="0"/>
              </a:rPr>
              <a:t>核轨道时所受 </a:t>
            </a:r>
            <a:r>
              <a:rPr lang="en-US" altLang="zh-CN" sz="2300" b="1" i="1" dirty="0">
                <a:solidFill>
                  <a:srgbClr val="000000"/>
                </a:solidFill>
                <a:latin typeface="Arial" panose="020B0604020202020204" pitchFamily="34" charset="0"/>
                <a:ea typeface="微软雅黑" panose="020B0503020204020204" pitchFamily="34" charset="-122"/>
                <a:cs typeface="Arial" panose="020B0604020202020204" pitchFamily="34" charset="0"/>
              </a:rPr>
              <a:t>B </a:t>
            </a:r>
            <a:r>
              <a:rPr lang="zh-CN" altLang="en-US" sz="2300" b="1" dirty="0">
                <a:solidFill>
                  <a:srgbClr val="000000"/>
                </a:solidFill>
                <a:latin typeface="Arial" panose="020B0604020202020204" pitchFamily="34" charset="0"/>
                <a:ea typeface="微软雅黑" panose="020B0503020204020204" pitchFamily="34" charset="-122"/>
                <a:cs typeface="Arial" panose="020B0604020202020204" pitchFamily="34" charset="0"/>
              </a:rPr>
              <a:t>核的库仑吸引能 →</a:t>
            </a:r>
            <a:endParaRPr lang="en-US" altLang="zh-CN" sz="2300" b="1"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eaLnBrk="1" hangingPunct="1">
              <a:spcBef>
                <a:spcPct val="0"/>
              </a:spcBef>
              <a:buFontTx/>
              <a:buNone/>
            </a:pPr>
            <a:r>
              <a:rPr lang="zh-CN" altLang="en-US" sz="2300" b="1" dirty="0">
                <a:solidFill>
                  <a:srgbClr val="000000"/>
                </a:solidFill>
                <a:latin typeface="Arial" panose="020B0604020202020204" pitchFamily="34" charset="0"/>
                <a:ea typeface="微软雅黑" panose="020B0503020204020204" pitchFamily="34" charset="-122"/>
                <a:cs typeface="Arial" panose="020B0604020202020204" pitchFamily="34" charset="0"/>
              </a:rPr>
              <a:t>正负离子之间的库仑吸引</a:t>
            </a:r>
          </a:p>
        </p:txBody>
      </p:sp>
      <p:sp>
        <p:nvSpPr>
          <p:cNvPr id="22" name="椭圆 21">
            <a:extLst>
              <a:ext uri="{FF2B5EF4-FFF2-40B4-BE49-F238E27FC236}">
                <a16:creationId xmlns:a16="http://schemas.microsoft.com/office/drawing/2014/main" id="{27094D6B-0972-D1F1-5760-B17E7E8ADF66}"/>
              </a:ext>
            </a:extLst>
          </p:cNvPr>
          <p:cNvSpPr>
            <a:spLocks noChangeArrowheads="1"/>
          </p:cNvSpPr>
          <p:nvPr/>
        </p:nvSpPr>
        <p:spPr bwMode="auto">
          <a:xfrm>
            <a:off x="179388" y="5064125"/>
            <a:ext cx="3303587" cy="1411288"/>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chemeClr val="tx2"/>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239654C1-9A43-585D-85F4-54EB21707B08}"/>
              </a:ext>
            </a:extLst>
          </p:cNvPr>
          <p:cNvSpPr>
            <a:spLocks noChangeArrowheads="1"/>
          </p:cNvSpPr>
          <p:nvPr/>
        </p:nvSpPr>
        <p:spPr bwMode="auto">
          <a:xfrm>
            <a:off x="2927350" y="5940425"/>
            <a:ext cx="4708525" cy="801688"/>
          </a:xfrm>
          <a:prstGeom prst="rect">
            <a:avLst/>
          </a:prstGeom>
          <a:solidFill>
            <a:schemeClr val="bg1"/>
          </a:solidFill>
          <a:ln w="9525">
            <a:solidFill>
              <a:srgbClr val="C0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kumimoji="1" lang="zh-CN" altLang="en-US"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相互重叠电</a:t>
            </a:r>
            <a:r>
              <a:rPr kumimoji="1" lang="zh-CN" altLang="en-US" sz="2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子波</a:t>
            </a:r>
            <a:r>
              <a:rPr kumimoji="1" lang="zh-CN" altLang="en-US"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函数与两个原子核之间的库仑吸引</a:t>
            </a:r>
            <a:r>
              <a:rPr kumimoji="1" lang="en-US" altLang="zh-CN"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交换势吸引</a:t>
            </a:r>
            <a:endParaRPr kumimoji="1" lang="en-US" altLang="zh-CN"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050" name="Rectangle 2">
            <a:extLst>
              <a:ext uri="{FF2B5EF4-FFF2-40B4-BE49-F238E27FC236}">
                <a16:creationId xmlns:a16="http://schemas.microsoft.com/office/drawing/2014/main" id="{1DD21293-3F45-6826-434C-F6EF209B3FDE}"/>
              </a:ext>
            </a:extLst>
          </p:cNvPr>
          <p:cNvSpPr>
            <a:spLocks noRot="1" noChangeArrowheads="1"/>
          </p:cNvSpPr>
          <p:nvPr/>
        </p:nvSpPr>
        <p:spPr bwMode="auto">
          <a:xfrm>
            <a:off x="755650" y="30163"/>
            <a:ext cx="7620000" cy="735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分子轨道能级</a:t>
            </a:r>
          </a:p>
        </p:txBody>
      </p:sp>
      <p:graphicFrame>
        <p:nvGraphicFramePr>
          <p:cNvPr id="44051" name="对象 1">
            <a:extLst>
              <a:ext uri="{FF2B5EF4-FFF2-40B4-BE49-F238E27FC236}">
                <a16:creationId xmlns:a16="http://schemas.microsoft.com/office/drawing/2014/main" id="{2B0F1999-B7F0-97D6-448D-BAB3DBBB6CF3}"/>
              </a:ext>
            </a:extLst>
          </p:cNvPr>
          <p:cNvGraphicFramePr>
            <a:graphicFrameLocks noChangeAspect="1"/>
          </p:cNvGraphicFramePr>
          <p:nvPr/>
        </p:nvGraphicFramePr>
        <p:xfrm>
          <a:off x="6186488" y="908050"/>
          <a:ext cx="2719387" cy="1081088"/>
        </p:xfrm>
        <a:graphic>
          <a:graphicData uri="http://schemas.openxmlformats.org/presentationml/2006/ole">
            <mc:AlternateContent xmlns:mc="http://schemas.openxmlformats.org/markup-compatibility/2006">
              <mc:Choice xmlns:v="urn:schemas-microsoft-com:vml" Requires="v">
                <p:oleObj name="Equation" r:id="rId5" imgW="1218671" imgH="482391" progId="Equation.DSMT4">
                  <p:embed/>
                </p:oleObj>
              </mc:Choice>
              <mc:Fallback>
                <p:oleObj name="Equation" r:id="rId5" imgW="1218671" imgH="482391"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6488" y="908050"/>
                        <a:ext cx="2719387" cy="1081088"/>
                      </a:xfrm>
                      <a:prstGeom prst="rect">
                        <a:avLst/>
                      </a:prstGeom>
                      <a:noFill/>
                      <a:ln w="76200">
                        <a:solidFill>
                          <a:srgbClr val="66FF3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5">
            <a:extLst>
              <a:ext uri="{FF2B5EF4-FFF2-40B4-BE49-F238E27FC236}">
                <a16:creationId xmlns:a16="http://schemas.microsoft.com/office/drawing/2014/main" id="{8C984B52-7504-77CF-C160-415FFB4ABF65}"/>
              </a:ext>
            </a:extLst>
          </p:cNvPr>
          <p:cNvGraphicFramePr>
            <a:graphicFrameLocks noChangeAspect="1"/>
          </p:cNvGraphicFramePr>
          <p:nvPr>
            <p:extLst>
              <p:ext uri="{D42A27DB-BD31-4B8C-83A1-F6EECF244321}">
                <p14:modId xmlns:p14="http://schemas.microsoft.com/office/powerpoint/2010/main" val="749299278"/>
              </p:ext>
            </p:extLst>
          </p:nvPr>
        </p:nvGraphicFramePr>
        <p:xfrm>
          <a:off x="731838" y="2093913"/>
          <a:ext cx="4438650" cy="538162"/>
        </p:xfrm>
        <a:graphic>
          <a:graphicData uri="http://schemas.openxmlformats.org/presentationml/2006/ole">
            <mc:AlternateContent xmlns:mc="http://schemas.openxmlformats.org/markup-compatibility/2006">
              <mc:Choice xmlns:v="urn:schemas-microsoft-com:vml" Requires="v">
                <p:oleObj name="Equation" r:id="rId7" imgW="2311200" imgH="279360" progId="Equation.DSMT4">
                  <p:embed/>
                </p:oleObj>
              </mc:Choice>
              <mc:Fallback>
                <p:oleObj name="Equation" r:id="rId7" imgW="2311200" imgH="279360" progId="Equation.DSMT4">
                  <p:embed/>
                  <p:pic>
                    <p:nvPicPr>
                      <p:cNvPr id="41989" name="Object 5">
                        <a:extLst>
                          <a:ext uri="{FF2B5EF4-FFF2-40B4-BE49-F238E27FC236}">
                            <a16:creationId xmlns:a16="http://schemas.microsoft.com/office/drawing/2014/main" id="{6CAD95E0-D9B8-79BA-4C82-B4E3388D0CF8}"/>
                          </a:ext>
                        </a:extLst>
                      </p:cNvPr>
                      <p:cNvPicPr>
                        <a:picLocks noChangeAspect="1" noChangeArrowheads="1"/>
                      </p:cNvPicPr>
                      <p:nvPr/>
                    </p:nvPicPr>
                    <p:blipFill>
                      <a:blip r:embed="rId8"/>
                      <a:srcRect/>
                      <a:stretch>
                        <a:fillRect/>
                      </a:stretch>
                    </p:blipFill>
                    <p:spPr bwMode="auto">
                      <a:xfrm>
                        <a:off x="731838" y="2093913"/>
                        <a:ext cx="443865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5">
            <a:extLst>
              <a:ext uri="{FF2B5EF4-FFF2-40B4-BE49-F238E27FC236}">
                <a16:creationId xmlns:a16="http://schemas.microsoft.com/office/drawing/2014/main" id="{F304B4DA-9B77-08F7-FE38-481D8C7C0CCF}"/>
              </a:ext>
            </a:extLst>
          </p:cNvPr>
          <p:cNvGraphicFramePr>
            <a:graphicFrameLocks noChangeAspect="1"/>
          </p:cNvGraphicFramePr>
          <p:nvPr>
            <p:extLst>
              <p:ext uri="{D42A27DB-BD31-4B8C-83A1-F6EECF244321}">
                <p14:modId xmlns:p14="http://schemas.microsoft.com/office/powerpoint/2010/main" val="1065312949"/>
              </p:ext>
            </p:extLst>
          </p:nvPr>
        </p:nvGraphicFramePr>
        <p:xfrm>
          <a:off x="746125" y="1482725"/>
          <a:ext cx="4437063" cy="538163"/>
        </p:xfrm>
        <a:graphic>
          <a:graphicData uri="http://schemas.openxmlformats.org/presentationml/2006/ole">
            <mc:AlternateContent xmlns:mc="http://schemas.openxmlformats.org/markup-compatibility/2006">
              <mc:Choice xmlns:v="urn:schemas-microsoft-com:vml" Requires="v">
                <p:oleObj name="Equation" r:id="rId9" imgW="2311200" imgH="279360" progId="Equation.DSMT4">
                  <p:embed/>
                </p:oleObj>
              </mc:Choice>
              <mc:Fallback>
                <p:oleObj name="Equation" r:id="rId9" imgW="2311200" imgH="279360" progId="Equation.DSMT4">
                  <p:embed/>
                  <p:pic>
                    <p:nvPicPr>
                      <p:cNvPr id="41990" name="Object 5">
                        <a:extLst>
                          <a:ext uri="{FF2B5EF4-FFF2-40B4-BE49-F238E27FC236}">
                            <a16:creationId xmlns:a16="http://schemas.microsoft.com/office/drawing/2014/main" id="{C478D13F-5A12-2FC5-DF23-62E3DF1C5120}"/>
                          </a:ext>
                        </a:extLst>
                      </p:cNvPr>
                      <p:cNvPicPr>
                        <a:picLocks noChangeAspect="1" noChangeArrowheads="1"/>
                      </p:cNvPicPr>
                      <p:nvPr/>
                    </p:nvPicPr>
                    <p:blipFill>
                      <a:blip r:embed="rId10"/>
                      <a:srcRect/>
                      <a:stretch>
                        <a:fillRect/>
                      </a:stretch>
                    </p:blipFill>
                    <p:spPr bwMode="auto">
                      <a:xfrm>
                        <a:off x="746125" y="1482725"/>
                        <a:ext cx="443706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20">
            <a:extLst>
              <a:ext uri="{FF2B5EF4-FFF2-40B4-BE49-F238E27FC236}">
                <a16:creationId xmlns:a16="http://schemas.microsoft.com/office/drawing/2014/main" id="{15380F5A-385B-1B49-05FB-AC3338948A3E}"/>
              </a:ext>
            </a:extLst>
          </p:cNvPr>
          <p:cNvSpPr txBox="1">
            <a:spLocks noChangeArrowheads="1"/>
          </p:cNvSpPr>
          <p:nvPr/>
        </p:nvSpPr>
        <p:spPr bwMode="auto">
          <a:xfrm>
            <a:off x="2047875" y="850900"/>
            <a:ext cx="2041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对应的能级：</a:t>
            </a:r>
          </a:p>
        </p:txBody>
      </p:sp>
      <p:graphicFrame>
        <p:nvGraphicFramePr>
          <p:cNvPr id="5" name="Object 13">
            <a:extLst>
              <a:ext uri="{FF2B5EF4-FFF2-40B4-BE49-F238E27FC236}">
                <a16:creationId xmlns:a16="http://schemas.microsoft.com/office/drawing/2014/main" id="{B98CEE52-E0DE-D605-882C-8D488FB3F47D}"/>
              </a:ext>
            </a:extLst>
          </p:cNvPr>
          <p:cNvGraphicFramePr>
            <a:graphicFrameLocks noChangeAspect="1"/>
          </p:cNvGraphicFramePr>
          <p:nvPr/>
        </p:nvGraphicFramePr>
        <p:xfrm>
          <a:off x="711200" y="733425"/>
          <a:ext cx="1427163" cy="628650"/>
        </p:xfrm>
        <a:graphic>
          <a:graphicData uri="http://schemas.openxmlformats.org/presentationml/2006/ole">
            <mc:AlternateContent xmlns:mc="http://schemas.openxmlformats.org/markup-compatibility/2006">
              <mc:Choice xmlns:v="urn:schemas-microsoft-com:vml" Requires="v">
                <p:oleObj name="Equation" r:id="rId11" imgW="520700" imgH="228600" progId="Equation.DSMT4">
                  <p:embed/>
                </p:oleObj>
              </mc:Choice>
              <mc:Fallback>
                <p:oleObj name="Equation" r:id="rId11" imgW="520700" imgH="228600" progId="Equation.DSMT4">
                  <p:embed/>
                  <p:pic>
                    <p:nvPicPr>
                      <p:cNvPr id="41994" name="Object 13">
                        <a:extLst>
                          <a:ext uri="{FF2B5EF4-FFF2-40B4-BE49-F238E27FC236}">
                            <a16:creationId xmlns:a16="http://schemas.microsoft.com/office/drawing/2014/main" id="{F3A0B47B-FD9B-0196-0C6D-86F087FB6C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200" y="733425"/>
                        <a:ext cx="1427163"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9">
            <a:extLst>
              <a:ext uri="{FF2B5EF4-FFF2-40B4-BE49-F238E27FC236}">
                <a16:creationId xmlns:a16="http://schemas.microsoft.com/office/drawing/2014/main" id="{B8B91515-1A22-103F-C1FA-DD8B0629307A}"/>
              </a:ext>
            </a:extLst>
          </p:cNvPr>
          <p:cNvGraphicFramePr>
            <a:graphicFrameLocks noChangeAspect="1"/>
          </p:cNvGraphicFramePr>
          <p:nvPr>
            <p:extLst>
              <p:ext uri="{D42A27DB-BD31-4B8C-83A1-F6EECF244321}">
                <p14:modId xmlns:p14="http://schemas.microsoft.com/office/powerpoint/2010/main" val="1361578576"/>
              </p:ext>
            </p:extLst>
          </p:nvPr>
        </p:nvGraphicFramePr>
        <p:xfrm>
          <a:off x="5241926" y="2417763"/>
          <a:ext cx="3811334" cy="892175"/>
        </p:xfrm>
        <a:graphic>
          <a:graphicData uri="http://schemas.openxmlformats.org/presentationml/2006/ole">
            <mc:AlternateContent xmlns:mc="http://schemas.openxmlformats.org/markup-compatibility/2006">
              <mc:Choice xmlns:v="urn:schemas-microsoft-com:vml" Requires="v">
                <p:oleObj name="公式" r:id="rId13" imgW="1955800" imgH="457200" progId="Equation.3">
                  <p:embed/>
                </p:oleObj>
              </mc:Choice>
              <mc:Fallback>
                <p:oleObj name="公式" r:id="rId13" imgW="1955800" imgH="457200" progId="Equation.3">
                  <p:embed/>
                  <p:pic>
                    <p:nvPicPr>
                      <p:cNvPr id="13" name="Object 29">
                        <a:extLst>
                          <a:ext uri="{FF2B5EF4-FFF2-40B4-BE49-F238E27FC236}">
                            <a16:creationId xmlns:a16="http://schemas.microsoft.com/office/drawing/2014/main" id="{6807B5BF-4D83-FD01-7D45-152E8D27CA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41926" y="2417763"/>
                        <a:ext cx="3811334" cy="892175"/>
                      </a:xfrm>
                      <a:prstGeom prst="rect">
                        <a:avLst/>
                      </a:prstGeom>
                      <a:solidFill>
                        <a:srgbClr val="FFCCFF"/>
                      </a:solidFill>
                      <a:ln w="9525">
                        <a:solidFill>
                          <a:srgbClr val="CC0000"/>
                        </a:solidFill>
                        <a:miter lim="800000"/>
                        <a:headEnd/>
                        <a:tailEnd/>
                      </a:ln>
                    </p:spPr>
                  </p:pic>
                </p:oleObj>
              </mc:Fallback>
            </mc:AlternateContent>
          </a:graphicData>
        </a:graphic>
      </p:graphicFrame>
      <p:sp>
        <p:nvSpPr>
          <p:cNvPr id="44044" name="Oval 43">
            <a:extLst>
              <a:ext uri="{FF2B5EF4-FFF2-40B4-BE49-F238E27FC236}">
                <a16:creationId xmlns:a16="http://schemas.microsoft.com/office/drawing/2014/main" id="{56EF0431-FDED-E702-4307-2F803B950289}"/>
              </a:ext>
            </a:extLst>
          </p:cNvPr>
          <p:cNvSpPr>
            <a:spLocks noChangeArrowheads="1"/>
          </p:cNvSpPr>
          <p:nvPr/>
        </p:nvSpPr>
        <p:spPr bwMode="auto">
          <a:xfrm>
            <a:off x="5805488" y="2130425"/>
            <a:ext cx="2166937" cy="1547813"/>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autoUpdateAnimBg="0"/>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4">
            <a:extLst>
              <a:ext uri="{FF2B5EF4-FFF2-40B4-BE49-F238E27FC236}">
                <a16:creationId xmlns:a16="http://schemas.microsoft.com/office/drawing/2014/main" id="{B6026C76-E987-2257-894A-3F7FF48844D1}"/>
              </a:ext>
            </a:extLst>
          </p:cNvPr>
          <p:cNvSpPr>
            <a:spLocks noGrp="1"/>
          </p:cNvSpPr>
          <p:nvPr>
            <p:ph type="title"/>
          </p:nvPr>
        </p:nvSpPr>
        <p:spPr/>
        <p:txBody>
          <a:bodyPr/>
          <a:lstStyle/>
          <a:p>
            <a:r>
              <a:rPr lang="zh-CN" altLang="en-US"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电离度</a:t>
            </a:r>
          </a:p>
        </p:txBody>
      </p:sp>
      <p:sp>
        <p:nvSpPr>
          <p:cNvPr id="45059" name="灯片编号占位符 3">
            <a:extLst>
              <a:ext uri="{FF2B5EF4-FFF2-40B4-BE49-F238E27FC236}">
                <a16:creationId xmlns:a16="http://schemas.microsoft.com/office/drawing/2014/main" id="{C5A43D10-4D6F-BD64-2C5B-E52632623E4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12A5A88-C20A-49AB-950D-60B2B2BEF95D}"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25</a:t>
            </a:fld>
            <a:endParaRPr lang="en-US" altLang="zh-CN" sz="1200" b="1">
              <a:latin typeface="微软雅黑" panose="020B0503020204020204" pitchFamily="34" charset="-122"/>
              <a:ea typeface="微软雅黑" panose="020B0503020204020204" pitchFamily="34" charset="-122"/>
            </a:endParaRPr>
          </a:p>
        </p:txBody>
      </p:sp>
      <p:sp>
        <p:nvSpPr>
          <p:cNvPr id="6" name="Text Box 11">
            <a:extLst>
              <a:ext uri="{FF2B5EF4-FFF2-40B4-BE49-F238E27FC236}">
                <a16:creationId xmlns:a16="http://schemas.microsoft.com/office/drawing/2014/main" id="{A21EAD83-CEC7-A80E-5C23-258B34D68B31}"/>
              </a:ext>
            </a:extLst>
          </p:cNvPr>
          <p:cNvSpPr txBox="1">
            <a:spLocks noChangeArrowheads="1"/>
          </p:cNvSpPr>
          <p:nvPr/>
        </p:nvSpPr>
        <p:spPr bwMode="auto">
          <a:xfrm>
            <a:off x="682625" y="2852738"/>
            <a:ext cx="59213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电子在</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原子和</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原子轨道上的概率</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24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 name="Object 5">
            <a:extLst>
              <a:ext uri="{FF2B5EF4-FFF2-40B4-BE49-F238E27FC236}">
                <a16:creationId xmlns:a16="http://schemas.microsoft.com/office/drawing/2014/main" id="{65D78717-A7F0-A95D-D707-FAC326089DCC}"/>
              </a:ext>
            </a:extLst>
          </p:cNvPr>
          <p:cNvGraphicFramePr>
            <a:graphicFrameLocks noChangeAspect="1"/>
          </p:cNvGraphicFramePr>
          <p:nvPr/>
        </p:nvGraphicFramePr>
        <p:xfrm>
          <a:off x="2843213" y="3386138"/>
          <a:ext cx="1727200" cy="955675"/>
        </p:xfrm>
        <a:graphic>
          <a:graphicData uri="http://schemas.openxmlformats.org/presentationml/2006/ole">
            <mc:AlternateContent xmlns:mc="http://schemas.openxmlformats.org/markup-compatibility/2006">
              <mc:Choice xmlns:v="urn:schemas-microsoft-com:vml" Requires="v">
                <p:oleObj name="公式" r:id="rId2" imgW="698197" imgH="393529" progId="Equation.3">
                  <p:embed/>
                </p:oleObj>
              </mc:Choice>
              <mc:Fallback>
                <p:oleObj name="公式" r:id="rId2" imgW="698197" imgH="393529"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3386138"/>
                        <a:ext cx="17272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5">
            <a:extLst>
              <a:ext uri="{FF2B5EF4-FFF2-40B4-BE49-F238E27FC236}">
                <a16:creationId xmlns:a16="http://schemas.microsoft.com/office/drawing/2014/main" id="{33D3CCD0-AA90-6C82-BFEA-7AED8011386E}"/>
              </a:ext>
            </a:extLst>
          </p:cNvPr>
          <p:cNvGraphicFramePr>
            <a:graphicFrameLocks noChangeAspect="1"/>
          </p:cNvGraphicFramePr>
          <p:nvPr/>
        </p:nvGraphicFramePr>
        <p:xfrm>
          <a:off x="5075238" y="3314700"/>
          <a:ext cx="1727200" cy="1017588"/>
        </p:xfrm>
        <a:graphic>
          <a:graphicData uri="http://schemas.openxmlformats.org/presentationml/2006/ole">
            <mc:AlternateContent xmlns:mc="http://schemas.openxmlformats.org/markup-compatibility/2006">
              <mc:Choice xmlns:v="urn:schemas-microsoft-com:vml" Requires="v">
                <p:oleObj name="公式" r:id="rId4" imgW="698500" imgH="419100" progId="Equation.3">
                  <p:embed/>
                </p:oleObj>
              </mc:Choice>
              <mc:Fallback>
                <p:oleObj name="公式" r:id="rId4" imgW="698500" imgH="4191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238" y="3314700"/>
                        <a:ext cx="172720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Group 19">
            <a:extLst>
              <a:ext uri="{FF2B5EF4-FFF2-40B4-BE49-F238E27FC236}">
                <a16:creationId xmlns:a16="http://schemas.microsoft.com/office/drawing/2014/main" id="{002C769D-440E-8CD5-6896-C6BC44072A1C}"/>
              </a:ext>
            </a:extLst>
          </p:cNvPr>
          <p:cNvGrpSpPr>
            <a:grpSpLocks/>
          </p:cNvGrpSpPr>
          <p:nvPr/>
        </p:nvGrpSpPr>
        <p:grpSpPr bwMode="auto">
          <a:xfrm>
            <a:off x="1187450" y="4508500"/>
            <a:ext cx="6769100" cy="1655763"/>
            <a:chOff x="612" y="2931"/>
            <a:chExt cx="4264" cy="1043"/>
          </a:xfrm>
        </p:grpSpPr>
        <p:sp>
          <p:nvSpPr>
            <p:cNvPr id="45065" name="Text Box 16">
              <a:extLst>
                <a:ext uri="{FF2B5EF4-FFF2-40B4-BE49-F238E27FC236}">
                  <a16:creationId xmlns:a16="http://schemas.microsoft.com/office/drawing/2014/main" id="{3B180F60-081B-5755-E755-284190F1FEE9}"/>
                </a:ext>
              </a:extLst>
            </p:cNvPr>
            <p:cNvSpPr txBox="1">
              <a:spLocks noChangeArrowheads="1"/>
            </p:cNvSpPr>
            <p:nvPr/>
          </p:nvSpPr>
          <p:spPr bwMode="auto">
            <a:xfrm>
              <a:off x="908" y="3067"/>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电离度：</a:t>
              </a:r>
            </a:p>
          </p:txBody>
        </p:sp>
        <p:graphicFrame>
          <p:nvGraphicFramePr>
            <p:cNvPr id="45066" name="Object 5">
              <a:extLst>
                <a:ext uri="{FF2B5EF4-FFF2-40B4-BE49-F238E27FC236}">
                  <a16:creationId xmlns:a16="http://schemas.microsoft.com/office/drawing/2014/main" id="{BD3E179D-0240-48BC-30FA-95BB24D6529E}"/>
                </a:ext>
              </a:extLst>
            </p:cNvPr>
            <p:cNvGraphicFramePr>
              <a:graphicFrameLocks noChangeAspect="1"/>
            </p:cNvGraphicFramePr>
            <p:nvPr/>
          </p:nvGraphicFramePr>
          <p:xfrm>
            <a:off x="1701" y="3113"/>
            <a:ext cx="2268" cy="800"/>
          </p:xfrm>
          <a:graphic>
            <a:graphicData uri="http://schemas.openxmlformats.org/presentationml/2006/ole">
              <mc:AlternateContent xmlns:mc="http://schemas.openxmlformats.org/markup-compatibility/2006">
                <mc:Choice xmlns:v="urn:schemas-microsoft-com:vml" Requires="v">
                  <p:oleObj name="公式" r:id="rId6" imgW="1295400" imgH="457200" progId="Equation.3">
                    <p:embed/>
                  </p:oleObj>
                </mc:Choice>
                <mc:Fallback>
                  <p:oleObj name="公式" r:id="rId6" imgW="1295400" imgH="457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3113"/>
                          <a:ext cx="2268"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7" name="Rectangle 18">
              <a:extLst>
                <a:ext uri="{FF2B5EF4-FFF2-40B4-BE49-F238E27FC236}">
                  <a16:creationId xmlns:a16="http://schemas.microsoft.com/office/drawing/2014/main" id="{D73261AE-2630-E9CF-C778-3EFAB82CF1A7}"/>
                </a:ext>
              </a:extLst>
            </p:cNvPr>
            <p:cNvSpPr>
              <a:spLocks noChangeArrowheads="1"/>
            </p:cNvSpPr>
            <p:nvPr/>
          </p:nvSpPr>
          <p:spPr bwMode="auto">
            <a:xfrm>
              <a:off x="612" y="2931"/>
              <a:ext cx="4264" cy="1043"/>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aphicFrame>
        <p:nvGraphicFramePr>
          <p:cNvPr id="45064" name="Object 13">
            <a:extLst>
              <a:ext uri="{FF2B5EF4-FFF2-40B4-BE49-F238E27FC236}">
                <a16:creationId xmlns:a16="http://schemas.microsoft.com/office/drawing/2014/main" id="{2E18949D-9AA5-6FAA-0DE8-635FB3BA7188}"/>
              </a:ext>
            </a:extLst>
          </p:cNvPr>
          <p:cNvGraphicFramePr>
            <a:graphicFrameLocks noChangeAspect="1"/>
          </p:cNvGraphicFramePr>
          <p:nvPr/>
        </p:nvGraphicFramePr>
        <p:xfrm>
          <a:off x="2830513" y="1387475"/>
          <a:ext cx="3340100" cy="1327150"/>
        </p:xfrm>
        <a:graphic>
          <a:graphicData uri="http://schemas.openxmlformats.org/presentationml/2006/ole">
            <mc:AlternateContent xmlns:mc="http://schemas.openxmlformats.org/markup-compatibility/2006">
              <mc:Choice xmlns:v="urn:schemas-microsoft-com:vml" Requires="v">
                <p:oleObj name="Equation" r:id="rId8" imgW="1218671" imgH="482391" progId="Equation.DSMT4">
                  <p:embed/>
                </p:oleObj>
              </mc:Choice>
              <mc:Fallback>
                <p:oleObj name="Equation" r:id="rId8" imgW="1218671" imgH="482391"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0513" y="1387475"/>
                        <a:ext cx="33401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Bottom)">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a:extLst>
              <a:ext uri="{FF2B5EF4-FFF2-40B4-BE49-F238E27FC236}">
                <a16:creationId xmlns:a16="http://schemas.microsoft.com/office/drawing/2014/main" id="{5573363B-53BD-3990-89F0-82A845BC70D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BE0EA6F-49CA-4C2B-AE51-EC4911ADF5FF}"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26</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6083" name="Object 5">
            <a:extLst>
              <a:ext uri="{FF2B5EF4-FFF2-40B4-BE49-F238E27FC236}">
                <a16:creationId xmlns:a16="http://schemas.microsoft.com/office/drawing/2014/main" id="{99A148F6-AAA8-F457-A5A3-1C4F4E0CC5A9}"/>
              </a:ext>
            </a:extLst>
          </p:cNvPr>
          <p:cNvGraphicFramePr>
            <a:graphicFrameLocks noChangeAspect="1"/>
          </p:cNvGraphicFramePr>
          <p:nvPr/>
        </p:nvGraphicFramePr>
        <p:xfrm>
          <a:off x="4964113" y="430213"/>
          <a:ext cx="3600450" cy="1270000"/>
        </p:xfrm>
        <a:graphic>
          <a:graphicData uri="http://schemas.openxmlformats.org/presentationml/2006/ole">
            <mc:AlternateContent xmlns:mc="http://schemas.openxmlformats.org/markup-compatibility/2006">
              <mc:Choice xmlns:v="urn:schemas-microsoft-com:vml" Requires="v">
                <p:oleObj name="公式" r:id="rId3" imgW="1295400" imgH="457200" progId="Equation.3">
                  <p:embed/>
                </p:oleObj>
              </mc:Choice>
              <mc:Fallback>
                <p:oleObj name="公式" r:id="rId3" imgW="12954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113" y="430213"/>
                        <a:ext cx="36004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4" name="Rectangle 13">
            <a:extLst>
              <a:ext uri="{FF2B5EF4-FFF2-40B4-BE49-F238E27FC236}">
                <a16:creationId xmlns:a16="http://schemas.microsoft.com/office/drawing/2014/main" id="{DD4554F9-E427-D785-535D-467B5BEE0F94}"/>
              </a:ext>
            </a:extLst>
          </p:cNvPr>
          <p:cNvSpPr>
            <a:spLocks noChangeArrowheads="1"/>
          </p:cNvSpPr>
          <p:nvPr/>
        </p:nvSpPr>
        <p:spPr bwMode="auto">
          <a:xfrm>
            <a:off x="4748213" y="333375"/>
            <a:ext cx="4105275" cy="15113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 name="Group 22">
            <a:extLst>
              <a:ext uri="{FF2B5EF4-FFF2-40B4-BE49-F238E27FC236}">
                <a16:creationId xmlns:a16="http://schemas.microsoft.com/office/drawing/2014/main" id="{B81AFF25-3124-9BD7-FB1F-D47BAA986E18}"/>
              </a:ext>
            </a:extLst>
          </p:cNvPr>
          <p:cNvGrpSpPr>
            <a:grpSpLocks/>
          </p:cNvGrpSpPr>
          <p:nvPr/>
        </p:nvGrpSpPr>
        <p:grpSpPr bwMode="auto">
          <a:xfrm>
            <a:off x="4572000" y="2274888"/>
            <a:ext cx="2130425" cy="523875"/>
            <a:chOff x="3107" y="1969"/>
            <a:chExt cx="1342" cy="330"/>
          </a:xfrm>
        </p:grpSpPr>
        <p:sp>
          <p:nvSpPr>
            <p:cNvPr id="46098" name="AutoShape 18">
              <a:extLst>
                <a:ext uri="{FF2B5EF4-FFF2-40B4-BE49-F238E27FC236}">
                  <a16:creationId xmlns:a16="http://schemas.microsoft.com/office/drawing/2014/main" id="{C9E914EB-9F73-3231-1EBC-C85D3D8BADDF}"/>
                </a:ext>
              </a:extLst>
            </p:cNvPr>
            <p:cNvSpPr>
              <a:spLocks noChangeArrowheads="1"/>
            </p:cNvSpPr>
            <p:nvPr/>
          </p:nvSpPr>
          <p:spPr bwMode="auto">
            <a:xfrm>
              <a:off x="3107" y="2052"/>
              <a:ext cx="499" cy="226"/>
            </a:xfrm>
            <a:prstGeom prst="rightArrow">
              <a:avLst>
                <a:gd name="adj1" fmla="val 50000"/>
                <a:gd name="adj2" fmla="val 55199"/>
              </a:avLst>
            </a:prstGeom>
            <a:gradFill rotWithShape="1">
              <a:gsLst>
                <a:gs pos="0">
                  <a:srgbClr val="8FBCE9"/>
                </a:gs>
                <a:gs pos="100000">
                  <a:srgbClr val="0066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9" name="Text Box 20">
              <a:extLst>
                <a:ext uri="{FF2B5EF4-FFF2-40B4-BE49-F238E27FC236}">
                  <a16:creationId xmlns:a16="http://schemas.microsoft.com/office/drawing/2014/main" id="{485DF4C7-3EB8-83A3-F922-37FFDD4B5872}"/>
                </a:ext>
              </a:extLst>
            </p:cNvPr>
            <p:cNvSpPr txBox="1">
              <a:spLocks noChangeArrowheads="1"/>
            </p:cNvSpPr>
            <p:nvPr/>
          </p:nvSpPr>
          <p:spPr bwMode="auto">
            <a:xfrm>
              <a:off x="3651" y="1969"/>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离子键</a:t>
              </a:r>
            </a:p>
          </p:txBody>
        </p:sp>
      </p:grpSp>
      <p:grpSp>
        <p:nvGrpSpPr>
          <p:cNvPr id="46086" name="Group 28">
            <a:extLst>
              <a:ext uri="{FF2B5EF4-FFF2-40B4-BE49-F238E27FC236}">
                <a16:creationId xmlns:a16="http://schemas.microsoft.com/office/drawing/2014/main" id="{46B4FE57-126B-3D28-B36B-98D2BCD777BD}"/>
              </a:ext>
            </a:extLst>
          </p:cNvPr>
          <p:cNvGrpSpPr>
            <a:grpSpLocks/>
          </p:cNvGrpSpPr>
          <p:nvPr/>
        </p:nvGrpSpPr>
        <p:grpSpPr bwMode="auto">
          <a:xfrm>
            <a:off x="452438" y="1739901"/>
            <a:ext cx="7334250" cy="1130301"/>
            <a:chOff x="693" y="1898"/>
            <a:chExt cx="4620" cy="712"/>
          </a:xfrm>
        </p:grpSpPr>
        <p:graphicFrame>
          <p:nvGraphicFramePr>
            <p:cNvPr id="46095" name="Object 5">
              <a:extLst>
                <a:ext uri="{FF2B5EF4-FFF2-40B4-BE49-F238E27FC236}">
                  <a16:creationId xmlns:a16="http://schemas.microsoft.com/office/drawing/2014/main" id="{7E7A53DC-BB40-2B6D-C82C-7A820D91DF38}"/>
                </a:ext>
              </a:extLst>
            </p:cNvPr>
            <p:cNvGraphicFramePr>
              <a:graphicFrameLocks noChangeAspect="1"/>
            </p:cNvGraphicFramePr>
            <p:nvPr/>
          </p:nvGraphicFramePr>
          <p:xfrm>
            <a:off x="793" y="1898"/>
            <a:ext cx="1177" cy="342"/>
          </p:xfrm>
          <a:graphic>
            <a:graphicData uri="http://schemas.openxmlformats.org/presentationml/2006/ole">
              <mc:AlternateContent xmlns:mc="http://schemas.openxmlformats.org/markup-compatibility/2006">
                <mc:Choice xmlns:v="urn:schemas-microsoft-com:vml" Requires="v">
                  <p:oleObj name="公式" r:id="rId5" imgW="787400" imgH="228600" progId="Equation.3">
                    <p:embed/>
                  </p:oleObj>
                </mc:Choice>
                <mc:Fallback>
                  <p:oleObj name="公式" r:id="rId5" imgW="7874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1898"/>
                          <a:ext cx="117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6" name="Text Box 16">
              <a:extLst>
                <a:ext uri="{FF2B5EF4-FFF2-40B4-BE49-F238E27FC236}">
                  <a16:creationId xmlns:a16="http://schemas.microsoft.com/office/drawing/2014/main" id="{040EBAE4-BBF3-9EC7-C5A9-94956CE31711}"/>
                </a:ext>
              </a:extLst>
            </p:cNvPr>
            <p:cNvSpPr txBox="1">
              <a:spLocks noChangeArrowheads="1"/>
            </p:cNvSpPr>
            <p:nvPr/>
          </p:nvSpPr>
          <p:spPr bwMode="auto">
            <a:xfrm>
              <a:off x="2210" y="1982"/>
              <a:ext cx="3103"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600"/>
                </a:spcBef>
                <a:buFontTx/>
                <a:buNone/>
              </a:pP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原子的价电子完全转移到</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a:t>
              </a:r>
            </a:p>
            <a:p>
              <a:pPr eaLnBrk="1" hangingPunct="1">
                <a:spcBef>
                  <a:spcPts val="60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离子结合</a:t>
              </a:r>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6097" name="Object 5">
              <a:extLst>
                <a:ext uri="{FF2B5EF4-FFF2-40B4-BE49-F238E27FC236}">
                  <a16:creationId xmlns:a16="http://schemas.microsoft.com/office/drawing/2014/main" id="{79319AC2-AAF0-A4A0-3DC2-E33C0C32E65A}"/>
                </a:ext>
              </a:extLst>
            </p:cNvPr>
            <p:cNvGraphicFramePr>
              <a:graphicFrameLocks noChangeAspect="1"/>
            </p:cNvGraphicFramePr>
            <p:nvPr>
              <p:extLst>
                <p:ext uri="{D42A27DB-BD31-4B8C-83A1-F6EECF244321}">
                  <p14:modId xmlns:p14="http://schemas.microsoft.com/office/powerpoint/2010/main" val="2132387270"/>
                </p:ext>
              </p:extLst>
            </p:nvPr>
          </p:nvGraphicFramePr>
          <p:xfrm>
            <a:off x="693" y="2222"/>
            <a:ext cx="1464" cy="388"/>
          </p:xfrm>
          <a:graphic>
            <a:graphicData uri="http://schemas.openxmlformats.org/presentationml/2006/ole">
              <mc:AlternateContent xmlns:mc="http://schemas.openxmlformats.org/markup-compatibility/2006">
                <mc:Choice xmlns:v="urn:schemas-microsoft-com:vml" Requires="v">
                  <p:oleObj name="Equation" r:id="rId7" imgW="939600" imgH="253800" progId="Equation.DSMT4">
                    <p:embed/>
                  </p:oleObj>
                </mc:Choice>
                <mc:Fallback>
                  <p:oleObj name="Equation" r:id="rId7" imgW="939600" imgH="253800" progId="Equation.DSMT4">
                    <p:embed/>
                    <p:pic>
                      <p:nvPicPr>
                        <p:cNvPr id="0" name="Object 5"/>
                        <p:cNvPicPr>
                          <a:picLocks noChangeAspect="1" noChangeArrowheads="1"/>
                        </p:cNvPicPr>
                        <p:nvPr/>
                      </p:nvPicPr>
                      <p:blipFill>
                        <a:blip r:embed="rId8"/>
                        <a:srcRect/>
                        <a:stretch>
                          <a:fillRect/>
                        </a:stretch>
                      </p:blipFill>
                      <p:spPr bwMode="auto">
                        <a:xfrm>
                          <a:off x="693" y="2222"/>
                          <a:ext cx="146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 name="矩形 16">
            <a:extLst>
              <a:ext uri="{FF2B5EF4-FFF2-40B4-BE49-F238E27FC236}">
                <a16:creationId xmlns:a16="http://schemas.microsoft.com/office/drawing/2014/main" id="{2CD20508-7D0F-F1F9-81B9-664202BAC077}"/>
              </a:ext>
            </a:extLst>
          </p:cNvPr>
          <p:cNvSpPr>
            <a:spLocks noChangeArrowheads="1"/>
          </p:cNvSpPr>
          <p:nvPr/>
        </p:nvSpPr>
        <p:spPr bwMode="auto">
          <a:xfrm>
            <a:off x="1043235" y="3930650"/>
            <a:ext cx="3852863" cy="544513"/>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A516C9D7-FF44-F12A-0564-BF0B3EEDCE3E}"/>
              </a:ext>
            </a:extLst>
          </p:cNvPr>
          <p:cNvSpPr>
            <a:spLocks noChangeArrowheads="1"/>
          </p:cNvSpPr>
          <p:nvPr/>
        </p:nvSpPr>
        <p:spPr bwMode="auto">
          <a:xfrm>
            <a:off x="992435" y="2963863"/>
            <a:ext cx="3903663" cy="544512"/>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9" name="Object 5">
            <a:extLst>
              <a:ext uri="{FF2B5EF4-FFF2-40B4-BE49-F238E27FC236}">
                <a16:creationId xmlns:a16="http://schemas.microsoft.com/office/drawing/2014/main" id="{BD9E9A19-4074-79B1-FD3E-8122BEFB46A9}"/>
              </a:ext>
            </a:extLst>
          </p:cNvPr>
          <p:cNvGraphicFramePr>
            <a:graphicFrameLocks noChangeAspect="1"/>
          </p:cNvGraphicFramePr>
          <p:nvPr>
            <p:extLst>
              <p:ext uri="{D42A27DB-BD31-4B8C-83A1-F6EECF244321}">
                <p14:modId xmlns:p14="http://schemas.microsoft.com/office/powerpoint/2010/main" val="408722157"/>
              </p:ext>
            </p:extLst>
          </p:nvPr>
        </p:nvGraphicFramePr>
        <p:xfrm>
          <a:off x="466725" y="3756026"/>
          <a:ext cx="8461375" cy="930275"/>
        </p:xfrm>
        <a:graphic>
          <a:graphicData uri="http://schemas.openxmlformats.org/presentationml/2006/ole">
            <mc:AlternateContent xmlns:mc="http://schemas.openxmlformats.org/markup-compatibility/2006">
              <mc:Choice xmlns:v="urn:schemas-microsoft-com:vml" Requires="v">
                <p:oleObj name="Equation" r:id="rId9" imgW="4406760" imgH="482400" progId="Equation.DSMT4">
                  <p:embed/>
                </p:oleObj>
              </mc:Choice>
              <mc:Fallback>
                <p:oleObj name="Equation" r:id="rId9" imgW="4406760" imgH="482400" progId="Equation.DSMT4">
                  <p:embed/>
                  <p:pic>
                    <p:nvPicPr>
                      <p:cNvPr id="0" name="Object 5"/>
                      <p:cNvPicPr>
                        <a:picLocks noChangeAspect="1" noChangeArrowheads="1"/>
                      </p:cNvPicPr>
                      <p:nvPr/>
                    </p:nvPicPr>
                    <p:blipFill>
                      <a:blip r:embed="rId10"/>
                      <a:srcRect/>
                      <a:stretch>
                        <a:fillRect/>
                      </a:stretch>
                    </p:blipFill>
                    <p:spPr bwMode="auto">
                      <a:xfrm>
                        <a:off x="466725" y="3756026"/>
                        <a:ext cx="84613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5">
            <a:extLst>
              <a:ext uri="{FF2B5EF4-FFF2-40B4-BE49-F238E27FC236}">
                <a16:creationId xmlns:a16="http://schemas.microsoft.com/office/drawing/2014/main" id="{6BBB996A-6781-B2D2-3635-5053A09628EE}"/>
              </a:ext>
            </a:extLst>
          </p:cNvPr>
          <p:cNvGraphicFramePr>
            <a:graphicFrameLocks noChangeAspect="1"/>
          </p:cNvGraphicFramePr>
          <p:nvPr>
            <p:extLst>
              <p:ext uri="{D42A27DB-BD31-4B8C-83A1-F6EECF244321}">
                <p14:modId xmlns:p14="http://schemas.microsoft.com/office/powerpoint/2010/main" val="406310959"/>
              </p:ext>
            </p:extLst>
          </p:nvPr>
        </p:nvGraphicFramePr>
        <p:xfrm>
          <a:off x="455613" y="2760981"/>
          <a:ext cx="8483600" cy="930275"/>
        </p:xfrm>
        <a:graphic>
          <a:graphicData uri="http://schemas.openxmlformats.org/presentationml/2006/ole">
            <mc:AlternateContent xmlns:mc="http://schemas.openxmlformats.org/markup-compatibility/2006">
              <mc:Choice xmlns:v="urn:schemas-microsoft-com:vml" Requires="v">
                <p:oleObj name="Equation" r:id="rId11" imgW="4419360" imgH="482400" progId="Equation.DSMT4">
                  <p:embed/>
                </p:oleObj>
              </mc:Choice>
              <mc:Fallback>
                <p:oleObj name="Equation" r:id="rId11" imgW="4419360" imgH="482400" progId="Equation.DSMT4">
                  <p:embed/>
                  <p:pic>
                    <p:nvPicPr>
                      <p:cNvPr id="0" name="Object 5"/>
                      <p:cNvPicPr>
                        <a:picLocks noChangeAspect="1" noChangeArrowheads="1"/>
                      </p:cNvPicPr>
                      <p:nvPr/>
                    </p:nvPicPr>
                    <p:blipFill>
                      <a:blip r:embed="rId12"/>
                      <a:srcRect/>
                      <a:stretch>
                        <a:fillRect/>
                      </a:stretch>
                    </p:blipFill>
                    <p:spPr bwMode="auto">
                      <a:xfrm>
                        <a:off x="455613" y="2760981"/>
                        <a:ext cx="8483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5">
            <a:extLst>
              <a:ext uri="{FF2B5EF4-FFF2-40B4-BE49-F238E27FC236}">
                <a16:creationId xmlns:a16="http://schemas.microsoft.com/office/drawing/2014/main" id="{0BEAAA0F-E2FB-4341-AF90-D79A375F6701}"/>
              </a:ext>
            </a:extLst>
          </p:cNvPr>
          <p:cNvGraphicFramePr>
            <a:graphicFrameLocks noChangeAspect="1"/>
          </p:cNvGraphicFramePr>
          <p:nvPr/>
        </p:nvGraphicFramePr>
        <p:xfrm>
          <a:off x="295275" y="4662488"/>
          <a:ext cx="3903663" cy="1700212"/>
        </p:xfrm>
        <a:graphic>
          <a:graphicData uri="http://schemas.openxmlformats.org/presentationml/2006/ole">
            <mc:AlternateContent xmlns:mc="http://schemas.openxmlformats.org/markup-compatibility/2006">
              <mc:Choice xmlns:v="urn:schemas-microsoft-com:vml" Requires="v">
                <p:oleObj name="Equation" r:id="rId13" imgW="1638300" imgH="711200" progId="Equation.DSMT4">
                  <p:embed/>
                </p:oleObj>
              </mc:Choice>
              <mc:Fallback>
                <p:oleObj name="Equation" r:id="rId13" imgW="1638300" imgH="711200"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275" y="4662488"/>
                        <a:ext cx="3903663" cy="1700212"/>
                      </a:xfrm>
                      <a:prstGeom prst="rect">
                        <a:avLst/>
                      </a:prstGeom>
                      <a:solidFill>
                        <a:schemeClr val="bg1"/>
                      </a:solidFill>
                      <a:ln w="28575">
                        <a:solidFill>
                          <a:srgbClr val="FF0000"/>
                        </a:solidFill>
                        <a:miter lim="800000"/>
                        <a:headEnd/>
                        <a:tailEnd/>
                      </a:ln>
                    </p:spPr>
                  </p:pic>
                </p:oleObj>
              </mc:Fallback>
            </mc:AlternateContent>
          </a:graphicData>
        </a:graphic>
      </p:graphicFrame>
      <p:sp>
        <p:nvSpPr>
          <p:cNvPr id="22" name="Text Box 25">
            <a:extLst>
              <a:ext uri="{FF2B5EF4-FFF2-40B4-BE49-F238E27FC236}">
                <a16:creationId xmlns:a16="http://schemas.microsoft.com/office/drawing/2014/main" id="{0F70F340-E262-8CBE-F31C-8A46CB5C8E6A}"/>
              </a:ext>
            </a:extLst>
          </p:cNvPr>
          <p:cNvSpPr txBox="1">
            <a:spLocks noChangeArrowheads="1"/>
          </p:cNvSpPr>
          <p:nvPr/>
        </p:nvSpPr>
        <p:spPr bwMode="auto">
          <a:xfrm>
            <a:off x="4964113" y="4708525"/>
            <a:ext cx="3832225" cy="120015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电子占用</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核轨道时所受</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核的库仑吸引能→</a:t>
            </a:r>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正负离子之间的库仑吸引</a:t>
            </a:r>
          </a:p>
        </p:txBody>
      </p:sp>
      <p:sp>
        <p:nvSpPr>
          <p:cNvPr id="23" name="文本框 1">
            <a:extLst>
              <a:ext uri="{FF2B5EF4-FFF2-40B4-BE49-F238E27FC236}">
                <a16:creationId xmlns:a16="http://schemas.microsoft.com/office/drawing/2014/main" id="{C6AF53F3-A3B1-B82B-FC12-5217684DB599}"/>
              </a:ext>
            </a:extLst>
          </p:cNvPr>
          <p:cNvSpPr txBox="1">
            <a:spLocks noChangeArrowheads="1"/>
          </p:cNvSpPr>
          <p:nvPr/>
        </p:nvSpPr>
        <p:spPr bwMode="auto">
          <a:xfrm>
            <a:off x="4953000" y="5949950"/>
            <a:ext cx="3848100" cy="4603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碱金属和卤族元素的化合物</a:t>
            </a:r>
          </a:p>
        </p:txBody>
      </p:sp>
      <p:sp>
        <p:nvSpPr>
          <p:cNvPr id="46094" name="标题 4">
            <a:extLst>
              <a:ext uri="{FF2B5EF4-FFF2-40B4-BE49-F238E27FC236}">
                <a16:creationId xmlns:a16="http://schemas.microsoft.com/office/drawing/2014/main" id="{6237CBF8-F003-B574-A58C-ABB5F161E911}"/>
              </a:ext>
            </a:extLst>
          </p:cNvPr>
          <p:cNvSpPr txBox="1">
            <a:spLocks/>
          </p:cNvSpPr>
          <p:nvPr/>
        </p:nvSpPr>
        <p:spPr bwMode="auto">
          <a:xfrm>
            <a:off x="1619250" y="274638"/>
            <a:ext cx="3333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44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电离度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2"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1+#ppt_w/2"/>
                                          </p:val>
                                        </p:tav>
                                        <p:tav tm="100000">
                                          <p:val>
                                            <p:strVal val="#ppt_x"/>
                                          </p:val>
                                        </p:tav>
                                      </p:tavLst>
                                    </p:anim>
                                    <p:anim calcmode="lin" valueType="num">
                                      <p:cBhvr additive="base">
                                        <p:cTn id="3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autoUpdateAnimBg="0"/>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a:extLst>
              <a:ext uri="{FF2B5EF4-FFF2-40B4-BE49-F238E27FC236}">
                <a16:creationId xmlns:a16="http://schemas.microsoft.com/office/drawing/2014/main" id="{C95EA086-E0A9-3FDE-6F6D-197A6086A7B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75AE720-8240-48D3-92C4-31730ED2442B}"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27</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61B192D2-34D4-F87C-61A5-C92EAA2C1625}"/>
              </a:ext>
            </a:extLst>
          </p:cNvPr>
          <p:cNvSpPr>
            <a:spLocks noChangeArrowheads="1"/>
          </p:cNvSpPr>
          <p:nvPr/>
        </p:nvSpPr>
        <p:spPr bwMode="auto">
          <a:xfrm>
            <a:off x="3068638" y="5949950"/>
            <a:ext cx="3105150"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8132" name="Object 5">
            <a:extLst>
              <a:ext uri="{FF2B5EF4-FFF2-40B4-BE49-F238E27FC236}">
                <a16:creationId xmlns:a16="http://schemas.microsoft.com/office/drawing/2014/main" id="{73A509D4-718E-AF6C-9D2C-153E349A3566}"/>
              </a:ext>
            </a:extLst>
          </p:cNvPr>
          <p:cNvGraphicFramePr>
            <a:graphicFrameLocks noChangeAspect="1"/>
          </p:cNvGraphicFramePr>
          <p:nvPr/>
        </p:nvGraphicFramePr>
        <p:xfrm>
          <a:off x="5148263" y="260350"/>
          <a:ext cx="3600450" cy="1270000"/>
        </p:xfrm>
        <a:graphic>
          <a:graphicData uri="http://schemas.openxmlformats.org/presentationml/2006/ole">
            <mc:AlternateContent xmlns:mc="http://schemas.openxmlformats.org/markup-compatibility/2006">
              <mc:Choice xmlns:v="urn:schemas-microsoft-com:vml" Requires="v">
                <p:oleObj name="公式" r:id="rId2" imgW="1295400" imgH="457200" progId="Equation.3">
                  <p:embed/>
                </p:oleObj>
              </mc:Choice>
              <mc:Fallback>
                <p:oleObj name="公式" r:id="rId2" imgW="1295400" imgH="4572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60350"/>
                        <a:ext cx="36004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3" name="Rectangle 13">
            <a:extLst>
              <a:ext uri="{FF2B5EF4-FFF2-40B4-BE49-F238E27FC236}">
                <a16:creationId xmlns:a16="http://schemas.microsoft.com/office/drawing/2014/main" id="{2729CCD0-8F07-6EFB-6E04-9391A91E5BD9}"/>
              </a:ext>
            </a:extLst>
          </p:cNvPr>
          <p:cNvSpPr>
            <a:spLocks noChangeArrowheads="1"/>
          </p:cNvSpPr>
          <p:nvPr/>
        </p:nvSpPr>
        <p:spPr bwMode="auto">
          <a:xfrm>
            <a:off x="4932363" y="117475"/>
            <a:ext cx="4105275" cy="15113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Group 30">
            <a:extLst>
              <a:ext uri="{FF2B5EF4-FFF2-40B4-BE49-F238E27FC236}">
                <a16:creationId xmlns:a16="http://schemas.microsoft.com/office/drawing/2014/main" id="{16E8F94B-B317-B6E3-CEA4-C2B240DF708B}"/>
              </a:ext>
            </a:extLst>
          </p:cNvPr>
          <p:cNvGrpSpPr>
            <a:grpSpLocks/>
          </p:cNvGrpSpPr>
          <p:nvPr/>
        </p:nvGrpSpPr>
        <p:grpSpPr bwMode="auto">
          <a:xfrm>
            <a:off x="6778625" y="1973263"/>
            <a:ext cx="2130425" cy="523875"/>
            <a:chOff x="3090" y="2556"/>
            <a:chExt cx="1342" cy="330"/>
          </a:xfrm>
        </p:grpSpPr>
        <p:sp>
          <p:nvSpPr>
            <p:cNvPr id="48150" name="AutoShape 21">
              <a:extLst>
                <a:ext uri="{FF2B5EF4-FFF2-40B4-BE49-F238E27FC236}">
                  <a16:creationId xmlns:a16="http://schemas.microsoft.com/office/drawing/2014/main" id="{9A524D04-79BC-99AF-A694-428026554DEF}"/>
                </a:ext>
              </a:extLst>
            </p:cNvPr>
            <p:cNvSpPr>
              <a:spLocks noChangeArrowheads="1"/>
            </p:cNvSpPr>
            <p:nvPr/>
          </p:nvSpPr>
          <p:spPr bwMode="auto">
            <a:xfrm>
              <a:off x="3090" y="2646"/>
              <a:ext cx="499" cy="226"/>
            </a:xfrm>
            <a:prstGeom prst="rightArrow">
              <a:avLst>
                <a:gd name="adj1" fmla="val 50000"/>
                <a:gd name="adj2" fmla="val 55199"/>
              </a:avLst>
            </a:prstGeom>
            <a:gradFill rotWithShape="1">
              <a:gsLst>
                <a:gs pos="0">
                  <a:srgbClr val="FFC2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51" name="Text Box 23">
              <a:extLst>
                <a:ext uri="{FF2B5EF4-FFF2-40B4-BE49-F238E27FC236}">
                  <a16:creationId xmlns:a16="http://schemas.microsoft.com/office/drawing/2014/main" id="{17564DCC-D6E3-36F4-5E5A-973B8160623E}"/>
                </a:ext>
              </a:extLst>
            </p:cNvPr>
            <p:cNvSpPr txBox="1">
              <a:spLocks noChangeArrowheads="1"/>
            </p:cNvSpPr>
            <p:nvPr/>
          </p:nvSpPr>
          <p:spPr bwMode="auto">
            <a:xfrm>
              <a:off x="3634" y="255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共价键</a:t>
              </a:r>
            </a:p>
          </p:txBody>
        </p:sp>
      </p:grpSp>
      <p:grpSp>
        <p:nvGrpSpPr>
          <p:cNvPr id="48135" name="Group 31">
            <a:extLst>
              <a:ext uri="{FF2B5EF4-FFF2-40B4-BE49-F238E27FC236}">
                <a16:creationId xmlns:a16="http://schemas.microsoft.com/office/drawing/2014/main" id="{FFCBD3FA-588F-2842-4734-16A6784D209D}"/>
              </a:ext>
            </a:extLst>
          </p:cNvPr>
          <p:cNvGrpSpPr>
            <a:grpSpLocks/>
          </p:cNvGrpSpPr>
          <p:nvPr/>
        </p:nvGrpSpPr>
        <p:grpSpPr bwMode="auto">
          <a:xfrm>
            <a:off x="552450" y="1628775"/>
            <a:ext cx="6789738" cy="1071563"/>
            <a:chOff x="665" y="2600"/>
            <a:chExt cx="4277" cy="675"/>
          </a:xfrm>
        </p:grpSpPr>
        <p:graphicFrame>
          <p:nvGraphicFramePr>
            <p:cNvPr id="48147" name="Object 5">
              <a:extLst>
                <a:ext uri="{FF2B5EF4-FFF2-40B4-BE49-F238E27FC236}">
                  <a16:creationId xmlns:a16="http://schemas.microsoft.com/office/drawing/2014/main" id="{A37D1533-FA49-A2F5-5682-7DD4ECE88F7C}"/>
                </a:ext>
              </a:extLst>
            </p:cNvPr>
            <p:cNvGraphicFramePr>
              <a:graphicFrameLocks noChangeAspect="1"/>
            </p:cNvGraphicFramePr>
            <p:nvPr/>
          </p:nvGraphicFramePr>
          <p:xfrm>
            <a:off x="822" y="2601"/>
            <a:ext cx="1179" cy="342"/>
          </p:xfrm>
          <a:graphic>
            <a:graphicData uri="http://schemas.openxmlformats.org/presentationml/2006/ole">
              <mc:AlternateContent xmlns:mc="http://schemas.openxmlformats.org/markup-compatibility/2006">
                <mc:Choice xmlns:v="urn:schemas-microsoft-com:vml" Requires="v">
                  <p:oleObj name="公式" r:id="rId4" imgW="787400" imgH="228600" progId="Equation.3">
                    <p:embed/>
                  </p:oleObj>
                </mc:Choice>
                <mc:Fallback>
                  <p:oleObj name="公式" r:id="rId4" imgW="7874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 y="2601"/>
                          <a:ext cx="1179"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8" name="Text Box 17">
              <a:extLst>
                <a:ext uri="{FF2B5EF4-FFF2-40B4-BE49-F238E27FC236}">
                  <a16:creationId xmlns:a16="http://schemas.microsoft.com/office/drawing/2014/main" id="{D0C08FA3-2436-0FEC-1C60-22D08B695ECE}"/>
                </a:ext>
              </a:extLst>
            </p:cNvPr>
            <p:cNvSpPr txBox="1">
              <a:spLocks noChangeArrowheads="1"/>
            </p:cNvSpPr>
            <p:nvPr/>
          </p:nvSpPr>
          <p:spPr bwMode="auto">
            <a:xfrm>
              <a:off x="2290" y="2600"/>
              <a:ext cx="265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原子的价电子均匀分布</a:t>
              </a:r>
            </a:p>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两个原子共享所有价电子</a:t>
              </a:r>
            </a:p>
          </p:txBody>
        </p:sp>
        <p:graphicFrame>
          <p:nvGraphicFramePr>
            <p:cNvPr id="48149" name="Object 29">
              <a:extLst>
                <a:ext uri="{FF2B5EF4-FFF2-40B4-BE49-F238E27FC236}">
                  <a16:creationId xmlns:a16="http://schemas.microsoft.com/office/drawing/2014/main" id="{8B916C7F-1841-B79A-A8EA-5486B2F3CFE9}"/>
                </a:ext>
              </a:extLst>
            </p:cNvPr>
            <p:cNvGraphicFramePr>
              <a:graphicFrameLocks noChangeAspect="1"/>
            </p:cNvGraphicFramePr>
            <p:nvPr>
              <p:extLst>
                <p:ext uri="{D42A27DB-BD31-4B8C-83A1-F6EECF244321}">
                  <p14:modId xmlns:p14="http://schemas.microsoft.com/office/powerpoint/2010/main" val="1451529264"/>
                </p:ext>
              </p:extLst>
            </p:nvPr>
          </p:nvGraphicFramePr>
          <p:xfrm>
            <a:off x="665" y="2939"/>
            <a:ext cx="1577" cy="336"/>
          </p:xfrm>
          <a:graphic>
            <a:graphicData uri="http://schemas.openxmlformats.org/presentationml/2006/ole">
              <mc:AlternateContent xmlns:mc="http://schemas.openxmlformats.org/markup-compatibility/2006">
                <mc:Choice xmlns:v="urn:schemas-microsoft-com:vml" Requires="v">
                  <p:oleObj name="Equation" r:id="rId6" imgW="1193760" imgH="253800" progId="Equation.DSMT4">
                    <p:embed/>
                  </p:oleObj>
                </mc:Choice>
                <mc:Fallback>
                  <p:oleObj name="Equation" r:id="rId6" imgW="1193760" imgH="253800" progId="Equation.DSMT4">
                    <p:embed/>
                    <p:pic>
                      <p:nvPicPr>
                        <p:cNvPr id="0" name="Object 29"/>
                        <p:cNvPicPr>
                          <a:picLocks noChangeAspect="1" noChangeArrowheads="1"/>
                        </p:cNvPicPr>
                        <p:nvPr/>
                      </p:nvPicPr>
                      <p:blipFill>
                        <a:blip r:embed="rId7"/>
                        <a:srcRect/>
                        <a:stretch>
                          <a:fillRect/>
                        </a:stretch>
                      </p:blipFill>
                      <p:spPr bwMode="auto">
                        <a:xfrm>
                          <a:off x="665" y="2939"/>
                          <a:ext cx="1577"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矩形 14">
            <a:extLst>
              <a:ext uri="{FF2B5EF4-FFF2-40B4-BE49-F238E27FC236}">
                <a16:creationId xmlns:a16="http://schemas.microsoft.com/office/drawing/2014/main" id="{141DB02A-1C33-C356-2C97-9620A2B21285}"/>
              </a:ext>
            </a:extLst>
          </p:cNvPr>
          <p:cNvSpPr>
            <a:spLocks noChangeArrowheads="1"/>
          </p:cNvSpPr>
          <p:nvPr/>
        </p:nvSpPr>
        <p:spPr bwMode="auto">
          <a:xfrm>
            <a:off x="611634" y="4398584"/>
            <a:ext cx="3816350" cy="5461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71F21AB4-5BF8-9EE3-CFF4-CBF45DF5CF28}"/>
              </a:ext>
            </a:extLst>
          </p:cNvPr>
          <p:cNvSpPr>
            <a:spLocks noChangeArrowheads="1"/>
          </p:cNvSpPr>
          <p:nvPr/>
        </p:nvSpPr>
        <p:spPr bwMode="auto">
          <a:xfrm>
            <a:off x="633859" y="2810892"/>
            <a:ext cx="3794125" cy="5461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7" name="Object 5">
            <a:extLst>
              <a:ext uri="{FF2B5EF4-FFF2-40B4-BE49-F238E27FC236}">
                <a16:creationId xmlns:a16="http://schemas.microsoft.com/office/drawing/2014/main" id="{2E011BD9-2371-D522-CC39-51FCD0FEE902}"/>
              </a:ext>
            </a:extLst>
          </p:cNvPr>
          <p:cNvGraphicFramePr>
            <a:graphicFrameLocks noChangeAspect="1"/>
          </p:cNvGraphicFramePr>
          <p:nvPr>
            <p:extLst>
              <p:ext uri="{D42A27DB-BD31-4B8C-83A1-F6EECF244321}">
                <p14:modId xmlns:p14="http://schemas.microsoft.com/office/powerpoint/2010/main" val="3081214428"/>
              </p:ext>
            </p:extLst>
          </p:nvPr>
        </p:nvGraphicFramePr>
        <p:xfrm>
          <a:off x="39688" y="4431630"/>
          <a:ext cx="6538912" cy="1517650"/>
        </p:xfrm>
        <a:graphic>
          <a:graphicData uri="http://schemas.openxmlformats.org/presentationml/2006/ole">
            <mc:AlternateContent xmlns:mc="http://schemas.openxmlformats.org/markup-compatibility/2006">
              <mc:Choice xmlns:v="urn:schemas-microsoft-com:vml" Requires="v">
                <p:oleObj name="Equation" r:id="rId8" imgW="3403440" imgH="787320" progId="Equation.DSMT4">
                  <p:embed/>
                </p:oleObj>
              </mc:Choice>
              <mc:Fallback>
                <p:oleObj name="Equation" r:id="rId8" imgW="3403440" imgH="787320" progId="Equation.DSMT4">
                  <p:embed/>
                  <p:pic>
                    <p:nvPicPr>
                      <p:cNvPr id="0" name="Object 5"/>
                      <p:cNvPicPr>
                        <a:picLocks noChangeAspect="1" noChangeArrowheads="1"/>
                      </p:cNvPicPr>
                      <p:nvPr/>
                    </p:nvPicPr>
                    <p:blipFill>
                      <a:blip r:embed="rId9"/>
                      <a:srcRect/>
                      <a:stretch>
                        <a:fillRect/>
                      </a:stretch>
                    </p:blipFill>
                    <p:spPr bwMode="auto">
                      <a:xfrm>
                        <a:off x="39688" y="4431630"/>
                        <a:ext cx="65389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5">
            <a:extLst>
              <a:ext uri="{FF2B5EF4-FFF2-40B4-BE49-F238E27FC236}">
                <a16:creationId xmlns:a16="http://schemas.microsoft.com/office/drawing/2014/main" id="{E2C8C2A9-7531-21C1-D657-482B5F457278}"/>
              </a:ext>
            </a:extLst>
          </p:cNvPr>
          <p:cNvGraphicFramePr>
            <a:graphicFrameLocks noChangeAspect="1"/>
          </p:cNvGraphicFramePr>
          <p:nvPr>
            <p:extLst>
              <p:ext uri="{D42A27DB-BD31-4B8C-83A1-F6EECF244321}">
                <p14:modId xmlns:p14="http://schemas.microsoft.com/office/powerpoint/2010/main" val="1257906302"/>
              </p:ext>
            </p:extLst>
          </p:nvPr>
        </p:nvGraphicFramePr>
        <p:xfrm>
          <a:off x="1588" y="2827338"/>
          <a:ext cx="6535737" cy="1516062"/>
        </p:xfrm>
        <a:graphic>
          <a:graphicData uri="http://schemas.openxmlformats.org/presentationml/2006/ole">
            <mc:AlternateContent xmlns:mc="http://schemas.openxmlformats.org/markup-compatibility/2006">
              <mc:Choice xmlns:v="urn:schemas-microsoft-com:vml" Requires="v">
                <p:oleObj name="Equation" r:id="rId10" imgW="3403440" imgH="787320" progId="Equation.DSMT4">
                  <p:embed/>
                </p:oleObj>
              </mc:Choice>
              <mc:Fallback>
                <p:oleObj name="Equation" r:id="rId10" imgW="3403440" imgH="787320" progId="Equation.DSMT4">
                  <p:embed/>
                  <p:pic>
                    <p:nvPicPr>
                      <p:cNvPr id="0" name="Object 5"/>
                      <p:cNvPicPr>
                        <a:picLocks noChangeAspect="1" noChangeArrowheads="1"/>
                      </p:cNvPicPr>
                      <p:nvPr/>
                    </p:nvPicPr>
                    <p:blipFill>
                      <a:blip r:embed="rId11"/>
                      <a:srcRect/>
                      <a:stretch>
                        <a:fillRect/>
                      </a:stretch>
                    </p:blipFill>
                    <p:spPr bwMode="auto">
                      <a:xfrm>
                        <a:off x="1588" y="2827338"/>
                        <a:ext cx="6535737"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
            <a:extLst>
              <a:ext uri="{FF2B5EF4-FFF2-40B4-BE49-F238E27FC236}">
                <a16:creationId xmlns:a16="http://schemas.microsoft.com/office/drawing/2014/main" id="{E52E9EEE-7F44-EACD-AF75-E817FEFF0D85}"/>
              </a:ext>
            </a:extLst>
          </p:cNvPr>
          <p:cNvGraphicFramePr>
            <a:graphicFrameLocks noChangeAspect="1"/>
          </p:cNvGraphicFramePr>
          <p:nvPr/>
        </p:nvGraphicFramePr>
        <p:xfrm>
          <a:off x="6532563" y="2708275"/>
          <a:ext cx="2565400" cy="2962275"/>
        </p:xfrm>
        <a:graphic>
          <a:graphicData uri="http://schemas.openxmlformats.org/presentationml/2006/ole">
            <mc:AlternateContent xmlns:mc="http://schemas.openxmlformats.org/markup-compatibility/2006">
              <mc:Choice xmlns:v="urn:schemas-microsoft-com:vml" Requires="v">
                <p:oleObj name="Equation" r:id="rId12" imgW="1397000" imgH="1625600" progId="Equation.DSMT4">
                  <p:embed/>
                </p:oleObj>
              </mc:Choice>
              <mc:Fallback>
                <p:oleObj name="Equation" r:id="rId12" imgW="1397000" imgH="1625600" progId="Equation.DSMT4">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32563" y="2708275"/>
                        <a:ext cx="2565400" cy="296227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1" name="文本框 4">
            <a:extLst>
              <a:ext uri="{FF2B5EF4-FFF2-40B4-BE49-F238E27FC236}">
                <a16:creationId xmlns:a16="http://schemas.microsoft.com/office/drawing/2014/main" id="{4F11A8BE-D66D-ECC5-E31E-BB43FE632302}"/>
              </a:ext>
            </a:extLst>
          </p:cNvPr>
          <p:cNvSpPr txBox="1">
            <a:spLocks noChangeArrowheads="1"/>
          </p:cNvSpPr>
          <p:nvPr/>
        </p:nvSpPr>
        <p:spPr bwMode="auto">
          <a:xfrm>
            <a:off x="250825" y="1136650"/>
            <a:ext cx="3309938" cy="492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600" b="1" i="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6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i="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6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两个全同原子：</a:t>
            </a:r>
          </a:p>
        </p:txBody>
      </p:sp>
      <p:sp>
        <p:nvSpPr>
          <p:cNvPr id="21" name="文本框 25">
            <a:extLst>
              <a:ext uri="{FF2B5EF4-FFF2-40B4-BE49-F238E27FC236}">
                <a16:creationId xmlns:a16="http://schemas.microsoft.com/office/drawing/2014/main" id="{6AF9D84B-4450-8739-6B82-E42CC23931FD}"/>
              </a:ext>
            </a:extLst>
          </p:cNvPr>
          <p:cNvSpPr txBox="1">
            <a:spLocks noChangeArrowheads="1"/>
          </p:cNvSpPr>
          <p:nvPr/>
        </p:nvSpPr>
        <p:spPr bwMode="auto">
          <a:xfrm>
            <a:off x="323850" y="5991225"/>
            <a:ext cx="4206875" cy="4619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例如两个氢原子结合成氢分子</a:t>
            </a:r>
          </a:p>
        </p:txBody>
      </p:sp>
      <p:grpSp>
        <p:nvGrpSpPr>
          <p:cNvPr id="22" name="组合 21">
            <a:extLst>
              <a:ext uri="{FF2B5EF4-FFF2-40B4-BE49-F238E27FC236}">
                <a16:creationId xmlns:a16="http://schemas.microsoft.com/office/drawing/2014/main" id="{79CA4450-C495-41C7-34C4-4440E950A604}"/>
              </a:ext>
            </a:extLst>
          </p:cNvPr>
          <p:cNvGrpSpPr>
            <a:grpSpLocks/>
          </p:cNvGrpSpPr>
          <p:nvPr/>
        </p:nvGrpSpPr>
        <p:grpSpPr bwMode="auto">
          <a:xfrm>
            <a:off x="4962525" y="5535613"/>
            <a:ext cx="2852738" cy="1000125"/>
            <a:chOff x="4961775" y="5895427"/>
            <a:chExt cx="2853633" cy="1000433"/>
          </a:xfrm>
        </p:grpSpPr>
        <p:sp>
          <p:nvSpPr>
            <p:cNvPr id="48145" name="Text Box 25">
              <a:extLst>
                <a:ext uri="{FF2B5EF4-FFF2-40B4-BE49-F238E27FC236}">
                  <a16:creationId xmlns:a16="http://schemas.microsoft.com/office/drawing/2014/main" id="{3D97834C-45E0-049C-C4D7-8BBCFA3C9679}"/>
                </a:ext>
              </a:extLst>
            </p:cNvPr>
            <p:cNvSpPr txBox="1">
              <a:spLocks noChangeArrowheads="1"/>
            </p:cNvSpPr>
            <p:nvPr/>
          </p:nvSpPr>
          <p:spPr bwMode="auto">
            <a:xfrm>
              <a:off x="4961775" y="6095641"/>
              <a:ext cx="2265914" cy="800219"/>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3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正负离子之间的</a:t>
              </a:r>
              <a:endParaRPr lang="en-US" altLang="zh-CN" sz="23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0"/>
                </a:spcBef>
                <a:buFontTx/>
                <a:buNone/>
              </a:pPr>
              <a:r>
                <a:rPr lang="zh-CN" altLang="en-US" sz="23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库仑吸引能很小</a:t>
              </a:r>
            </a:p>
          </p:txBody>
        </p:sp>
        <p:cxnSp>
          <p:nvCxnSpPr>
            <p:cNvPr id="48146" name="直接箭头连接符 23">
              <a:extLst>
                <a:ext uri="{FF2B5EF4-FFF2-40B4-BE49-F238E27FC236}">
                  <a16:creationId xmlns:a16="http://schemas.microsoft.com/office/drawing/2014/main" id="{160115AD-00DE-7AEA-AD99-828FB5DECD22}"/>
                </a:ext>
              </a:extLst>
            </p:cNvPr>
            <p:cNvCxnSpPr>
              <a:cxnSpLocks noChangeShapeType="1"/>
            </p:cNvCxnSpPr>
            <p:nvPr/>
          </p:nvCxnSpPr>
          <p:spPr bwMode="auto">
            <a:xfrm flipV="1">
              <a:off x="7227689" y="5895427"/>
              <a:ext cx="587719" cy="425230"/>
            </a:xfrm>
            <a:prstGeom prst="straightConnector1">
              <a:avLst/>
            </a:prstGeom>
            <a:noFill/>
            <a:ln w="28575" algn="ctr">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8144" name="标题 4">
            <a:extLst>
              <a:ext uri="{FF2B5EF4-FFF2-40B4-BE49-F238E27FC236}">
                <a16:creationId xmlns:a16="http://schemas.microsoft.com/office/drawing/2014/main" id="{94BA1192-A6CC-DBCB-EE91-DB1546D31106}"/>
              </a:ext>
            </a:extLst>
          </p:cNvPr>
          <p:cNvSpPr txBox="1">
            <a:spLocks/>
          </p:cNvSpPr>
          <p:nvPr/>
        </p:nvSpPr>
        <p:spPr bwMode="auto">
          <a:xfrm>
            <a:off x="1814513" y="274638"/>
            <a:ext cx="3333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44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电离度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7F64E51-A550-52E9-E6DE-0D7A3BF6F198}"/>
              </a:ext>
            </a:extLst>
          </p:cNvPr>
          <p:cNvSpPr>
            <a:spLocks noRot="1" noChangeArrowheads="1"/>
          </p:cNvSpPr>
          <p:nvPr/>
        </p:nvSpPr>
        <p:spPr bwMode="auto">
          <a:xfrm>
            <a:off x="755650" y="101600"/>
            <a:ext cx="7620000" cy="1527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分子轨道能级</a:t>
            </a:r>
          </a:p>
        </p:txBody>
      </p:sp>
      <p:sp>
        <p:nvSpPr>
          <p:cNvPr id="49155" name="Text Box 33">
            <a:extLst>
              <a:ext uri="{FF2B5EF4-FFF2-40B4-BE49-F238E27FC236}">
                <a16:creationId xmlns:a16="http://schemas.microsoft.com/office/drawing/2014/main" id="{10735784-0530-BF18-1050-131C54298079}"/>
              </a:ext>
            </a:extLst>
          </p:cNvPr>
          <p:cNvSpPr txBox="1">
            <a:spLocks noChangeArrowheads="1"/>
          </p:cNvSpPr>
          <p:nvPr/>
        </p:nvSpPr>
        <p:spPr bwMode="auto">
          <a:xfrm>
            <a:off x="425450" y="1484313"/>
            <a:ext cx="4186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两个原子波函数对应的能级：</a:t>
            </a:r>
          </a:p>
        </p:txBody>
      </p:sp>
      <p:sp>
        <p:nvSpPr>
          <p:cNvPr id="49156" name="灯片编号占位符 14">
            <a:extLst>
              <a:ext uri="{FF2B5EF4-FFF2-40B4-BE49-F238E27FC236}">
                <a16:creationId xmlns:a16="http://schemas.microsoft.com/office/drawing/2014/main" id="{5D9D7222-E5DF-9BD8-E4B6-0D19F262BEB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0C500A4-4823-4A5C-9F69-4F797E170BC4}"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28</a:t>
            </a:fld>
            <a:endParaRPr lang="en-US" altLang="zh-CN" sz="1200" b="1">
              <a:latin typeface="微软雅黑" panose="020B0503020204020204" pitchFamily="34" charset="-122"/>
              <a:ea typeface="微软雅黑" panose="020B0503020204020204" pitchFamily="34" charset="-122"/>
            </a:endParaRPr>
          </a:p>
        </p:txBody>
      </p:sp>
      <p:graphicFrame>
        <p:nvGraphicFramePr>
          <p:cNvPr id="49157" name="Object 5">
            <a:extLst>
              <a:ext uri="{FF2B5EF4-FFF2-40B4-BE49-F238E27FC236}">
                <a16:creationId xmlns:a16="http://schemas.microsoft.com/office/drawing/2014/main" id="{9104302F-63F5-DDB3-20EA-FE58CBF8FB24}"/>
              </a:ext>
            </a:extLst>
          </p:cNvPr>
          <p:cNvGraphicFramePr>
            <a:graphicFrameLocks noChangeAspect="1"/>
          </p:cNvGraphicFramePr>
          <p:nvPr>
            <p:extLst>
              <p:ext uri="{D42A27DB-BD31-4B8C-83A1-F6EECF244321}">
                <p14:modId xmlns:p14="http://schemas.microsoft.com/office/powerpoint/2010/main" val="740634127"/>
              </p:ext>
            </p:extLst>
          </p:nvPr>
        </p:nvGraphicFramePr>
        <p:xfrm>
          <a:off x="1838872" y="1861492"/>
          <a:ext cx="5358854" cy="2287588"/>
        </p:xfrm>
        <a:graphic>
          <a:graphicData uri="http://schemas.openxmlformats.org/presentationml/2006/ole">
            <mc:AlternateContent xmlns:mc="http://schemas.openxmlformats.org/markup-compatibility/2006">
              <mc:Choice xmlns:v="urn:schemas-microsoft-com:vml" Requires="v">
                <p:oleObj name="Equation" r:id="rId2" imgW="2438280" imgH="1041120" progId="Equation.DSMT4">
                  <p:embed/>
                </p:oleObj>
              </mc:Choice>
              <mc:Fallback>
                <p:oleObj name="Equation" r:id="rId2" imgW="2438280" imgH="1041120" progId="Equation.DSMT4">
                  <p:embed/>
                  <p:pic>
                    <p:nvPicPr>
                      <p:cNvPr id="0" name="Object 5"/>
                      <p:cNvPicPr>
                        <a:picLocks noChangeAspect="1" noChangeArrowheads="1"/>
                      </p:cNvPicPr>
                      <p:nvPr/>
                    </p:nvPicPr>
                    <p:blipFill>
                      <a:blip r:embed="rId3"/>
                      <a:srcRect/>
                      <a:stretch>
                        <a:fillRect/>
                      </a:stretch>
                    </p:blipFill>
                    <p:spPr bwMode="auto">
                      <a:xfrm>
                        <a:off x="1838872" y="1861492"/>
                        <a:ext cx="5358854" cy="2287588"/>
                      </a:xfrm>
                      <a:prstGeom prst="rect">
                        <a:avLst/>
                      </a:prstGeom>
                      <a:noFill/>
                      <a:ln>
                        <a:noFill/>
                      </a:ln>
                    </p:spPr>
                  </p:pic>
                </p:oleObj>
              </mc:Fallback>
            </mc:AlternateContent>
          </a:graphicData>
        </a:graphic>
      </p:graphicFrame>
      <p:graphicFrame>
        <p:nvGraphicFramePr>
          <p:cNvPr id="49158" name="Object 13">
            <a:extLst>
              <a:ext uri="{FF2B5EF4-FFF2-40B4-BE49-F238E27FC236}">
                <a16:creationId xmlns:a16="http://schemas.microsoft.com/office/drawing/2014/main" id="{4399DA4A-F04E-F2A0-BCAB-D2628C09EC64}"/>
              </a:ext>
            </a:extLst>
          </p:cNvPr>
          <p:cNvGraphicFramePr>
            <a:graphicFrameLocks noChangeAspect="1"/>
          </p:cNvGraphicFramePr>
          <p:nvPr/>
        </p:nvGraphicFramePr>
        <p:xfrm>
          <a:off x="6588125" y="901700"/>
          <a:ext cx="2232025" cy="885825"/>
        </p:xfrm>
        <a:graphic>
          <a:graphicData uri="http://schemas.openxmlformats.org/presentationml/2006/ole">
            <mc:AlternateContent xmlns:mc="http://schemas.openxmlformats.org/markup-compatibility/2006">
              <mc:Choice xmlns:v="urn:schemas-microsoft-com:vml" Requires="v">
                <p:oleObj name="Equation" r:id="rId4" imgW="1155700" imgH="457200" progId="Equation.DSMT4">
                  <p:embed/>
                </p:oleObj>
              </mc:Choice>
              <mc:Fallback>
                <p:oleObj name="Equation" r:id="rId4" imgW="1155700" imgH="45720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901700"/>
                        <a:ext cx="2232025" cy="885825"/>
                      </a:xfrm>
                      <a:prstGeom prst="rect">
                        <a:avLst/>
                      </a:prstGeom>
                      <a:noFill/>
                      <a:ln w="76200">
                        <a:solidFill>
                          <a:srgbClr val="66FF3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9" name="Group 45">
            <a:extLst>
              <a:ext uri="{FF2B5EF4-FFF2-40B4-BE49-F238E27FC236}">
                <a16:creationId xmlns:a16="http://schemas.microsoft.com/office/drawing/2014/main" id="{115CEAF5-DF82-2CDE-C21F-3BC7951C4D5D}"/>
              </a:ext>
            </a:extLst>
          </p:cNvPr>
          <p:cNvGrpSpPr>
            <a:grpSpLocks/>
          </p:cNvGrpSpPr>
          <p:nvPr/>
        </p:nvGrpSpPr>
        <p:grpSpPr bwMode="auto">
          <a:xfrm>
            <a:off x="5489575" y="2420938"/>
            <a:ext cx="2130425" cy="474662"/>
            <a:chOff x="2492" y="2042"/>
            <a:chExt cx="1342" cy="299"/>
          </a:xfrm>
        </p:grpSpPr>
        <p:sp>
          <p:nvSpPr>
            <p:cNvPr id="49168" name="AutoShape 38">
              <a:extLst>
                <a:ext uri="{FF2B5EF4-FFF2-40B4-BE49-F238E27FC236}">
                  <a16:creationId xmlns:a16="http://schemas.microsoft.com/office/drawing/2014/main" id="{37230526-6B30-E483-3E6F-84DEAECEF1AE}"/>
                </a:ext>
              </a:extLst>
            </p:cNvPr>
            <p:cNvSpPr>
              <a:spLocks noChangeArrowheads="1"/>
            </p:cNvSpPr>
            <p:nvPr/>
          </p:nvSpPr>
          <p:spPr bwMode="auto">
            <a:xfrm>
              <a:off x="2492" y="2069"/>
              <a:ext cx="635" cy="272"/>
            </a:xfrm>
            <a:prstGeom prst="rightArrow">
              <a:avLst>
                <a:gd name="adj1" fmla="val 50000"/>
                <a:gd name="adj2" fmla="val 5836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169" name="Text Box 39">
              <a:extLst>
                <a:ext uri="{FF2B5EF4-FFF2-40B4-BE49-F238E27FC236}">
                  <a16:creationId xmlns:a16="http://schemas.microsoft.com/office/drawing/2014/main" id="{F6B70E0E-3A76-A5C2-1EBB-0C07F66C2D6D}"/>
                </a:ext>
              </a:extLst>
            </p:cNvPr>
            <p:cNvSpPr txBox="1">
              <a:spLocks noChangeArrowheads="1"/>
            </p:cNvSpPr>
            <p:nvPr/>
          </p:nvSpPr>
          <p:spPr bwMode="auto">
            <a:xfrm>
              <a:off x="3133" y="2042"/>
              <a:ext cx="70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成键态</a:t>
              </a:r>
            </a:p>
          </p:txBody>
        </p:sp>
      </p:grpSp>
      <p:grpSp>
        <p:nvGrpSpPr>
          <p:cNvPr id="22" name="Group 46">
            <a:extLst>
              <a:ext uri="{FF2B5EF4-FFF2-40B4-BE49-F238E27FC236}">
                <a16:creationId xmlns:a16="http://schemas.microsoft.com/office/drawing/2014/main" id="{A2B73517-0014-CE49-E2E9-A193CA60AA6C}"/>
              </a:ext>
            </a:extLst>
          </p:cNvPr>
          <p:cNvGrpSpPr>
            <a:grpSpLocks/>
          </p:cNvGrpSpPr>
          <p:nvPr/>
        </p:nvGrpSpPr>
        <p:grpSpPr bwMode="auto">
          <a:xfrm>
            <a:off x="5435600" y="4005263"/>
            <a:ext cx="2184400" cy="461962"/>
            <a:chOff x="2492" y="2056"/>
            <a:chExt cx="1376" cy="291"/>
          </a:xfrm>
        </p:grpSpPr>
        <p:sp>
          <p:nvSpPr>
            <p:cNvPr id="49166" name="AutoShape 47">
              <a:extLst>
                <a:ext uri="{FF2B5EF4-FFF2-40B4-BE49-F238E27FC236}">
                  <a16:creationId xmlns:a16="http://schemas.microsoft.com/office/drawing/2014/main" id="{BF851C96-A44F-AA11-7752-B89C2826F7B2}"/>
                </a:ext>
              </a:extLst>
            </p:cNvPr>
            <p:cNvSpPr>
              <a:spLocks noChangeArrowheads="1"/>
            </p:cNvSpPr>
            <p:nvPr/>
          </p:nvSpPr>
          <p:spPr bwMode="auto">
            <a:xfrm>
              <a:off x="2492" y="2069"/>
              <a:ext cx="635" cy="272"/>
            </a:xfrm>
            <a:prstGeom prst="rightArrow">
              <a:avLst>
                <a:gd name="adj1" fmla="val 50000"/>
                <a:gd name="adj2" fmla="val 5836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167" name="Text Box 48">
              <a:extLst>
                <a:ext uri="{FF2B5EF4-FFF2-40B4-BE49-F238E27FC236}">
                  <a16:creationId xmlns:a16="http://schemas.microsoft.com/office/drawing/2014/main" id="{FF70CFA5-8509-3AE9-9513-7CFA113DEDBF}"/>
                </a:ext>
              </a:extLst>
            </p:cNvPr>
            <p:cNvSpPr txBox="1">
              <a:spLocks noChangeArrowheads="1"/>
            </p:cNvSpPr>
            <p:nvPr/>
          </p:nvSpPr>
          <p:spPr bwMode="auto">
            <a:xfrm>
              <a:off x="3167" y="2056"/>
              <a:ext cx="70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反键态</a:t>
              </a:r>
            </a:p>
          </p:txBody>
        </p:sp>
      </p:grpSp>
      <p:grpSp>
        <p:nvGrpSpPr>
          <p:cNvPr id="25" name="组合 24">
            <a:extLst>
              <a:ext uri="{FF2B5EF4-FFF2-40B4-BE49-F238E27FC236}">
                <a16:creationId xmlns:a16="http://schemas.microsoft.com/office/drawing/2014/main" id="{7CD419E1-9F36-FC32-F5AB-005368C977F8}"/>
              </a:ext>
            </a:extLst>
          </p:cNvPr>
          <p:cNvGrpSpPr>
            <a:grpSpLocks/>
          </p:cNvGrpSpPr>
          <p:nvPr/>
        </p:nvGrpSpPr>
        <p:grpSpPr bwMode="auto">
          <a:xfrm>
            <a:off x="268288" y="4437063"/>
            <a:ext cx="4824412" cy="1908175"/>
            <a:chOff x="268780" y="4667934"/>
            <a:chExt cx="4823756" cy="1908215"/>
          </a:xfrm>
        </p:grpSpPr>
        <p:sp>
          <p:nvSpPr>
            <p:cNvPr id="49164" name="矩形 25">
              <a:extLst>
                <a:ext uri="{FF2B5EF4-FFF2-40B4-BE49-F238E27FC236}">
                  <a16:creationId xmlns:a16="http://schemas.microsoft.com/office/drawing/2014/main" id="{289DBDE5-2DA7-85A0-067A-0B72CAEEB103}"/>
                </a:ext>
              </a:extLst>
            </p:cNvPr>
            <p:cNvSpPr>
              <a:spLocks noChangeArrowheads="1"/>
            </p:cNvSpPr>
            <p:nvPr/>
          </p:nvSpPr>
          <p:spPr bwMode="auto">
            <a:xfrm>
              <a:off x="268780" y="4667934"/>
              <a:ext cx="4823756" cy="1908215"/>
            </a:xfrm>
            <a:prstGeom prst="rect">
              <a:avLst/>
            </a:prstGeom>
            <a:solidFill>
              <a:schemeClr val="bg1"/>
            </a:solidFill>
            <a:ln w="9525">
              <a:solidFill>
                <a:srgbClr val="C00000"/>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kumimoji="1" lang="zh-CN" altLang="en-US" sz="2600" b="1">
                  <a:latin typeface="微软雅黑" panose="020B0503020204020204" pitchFamily="34" charset="-122"/>
                  <a:ea typeface="微软雅黑" panose="020B0503020204020204" pitchFamily="34" charset="-122"/>
                  <a:cs typeface="Times New Roman" panose="02020603050405020304" pitchFamily="18" charset="0"/>
                </a:rPr>
                <a:t>相互重叠电子波函数与两个</a:t>
              </a:r>
              <a:endParaRPr kumimoji="1" lang="en-US" altLang="zh-CN" sz="2600" b="1">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FontTx/>
                <a:buNone/>
              </a:pPr>
              <a:r>
                <a:rPr kumimoji="1" lang="zh-CN" altLang="en-US" sz="2600" b="1">
                  <a:latin typeface="微软雅黑" panose="020B0503020204020204" pitchFamily="34" charset="-122"/>
                  <a:ea typeface="微软雅黑" panose="020B0503020204020204" pitchFamily="34" charset="-122"/>
                  <a:cs typeface="Times New Roman" panose="02020603050405020304" pitchFamily="18" charset="0"/>
                </a:rPr>
                <a:t>原子核之间的库仑吸引，所以</a:t>
              </a:r>
              <a:r>
                <a:rPr kumimoji="1" lang="zh-CN" altLang="en-US" sz="2200" b="1">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200" b="1">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FontTx/>
                <a:buNone/>
              </a:pPr>
              <a:endParaRPr kumimoji="1" lang="en-US" altLang="zh-CN"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FontTx/>
                <a:buNone/>
              </a:pPr>
              <a:endParaRPr kumimoji="1" lang="en-US" altLang="zh-CN"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FontTx/>
                <a:buNone/>
              </a:pPr>
              <a:endParaRPr kumimoji="1" lang="en-US" altLang="zh-CN" sz="22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9165" name="Object 5">
              <a:extLst>
                <a:ext uri="{FF2B5EF4-FFF2-40B4-BE49-F238E27FC236}">
                  <a16:creationId xmlns:a16="http://schemas.microsoft.com/office/drawing/2014/main" id="{31343D59-F892-297C-BBF2-B4EAC6CD60AF}"/>
                </a:ext>
              </a:extLst>
            </p:cNvPr>
            <p:cNvGraphicFramePr>
              <a:graphicFrameLocks noChangeAspect="1"/>
            </p:cNvGraphicFramePr>
            <p:nvPr/>
          </p:nvGraphicFramePr>
          <p:xfrm>
            <a:off x="765599" y="5660142"/>
            <a:ext cx="3677738" cy="776304"/>
          </p:xfrm>
          <a:graphic>
            <a:graphicData uri="http://schemas.openxmlformats.org/presentationml/2006/ole">
              <mc:AlternateContent xmlns:mc="http://schemas.openxmlformats.org/markup-compatibility/2006">
                <mc:Choice xmlns:v="urn:schemas-microsoft-com:vml" Requires="v">
                  <p:oleObj name="Equation" r:id="rId6" imgW="1320227" imgH="279279" progId="Equation.DSMT4">
                    <p:embed/>
                  </p:oleObj>
                </mc:Choice>
                <mc:Fallback>
                  <p:oleObj name="Equation" r:id="rId6" imgW="1320227" imgH="279279"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599" y="5660142"/>
                          <a:ext cx="3677738" cy="77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8" name="Text Box 39">
            <a:extLst>
              <a:ext uri="{FF2B5EF4-FFF2-40B4-BE49-F238E27FC236}">
                <a16:creationId xmlns:a16="http://schemas.microsoft.com/office/drawing/2014/main" id="{CC8948B8-4EFF-EDB2-720C-412D4D99012F}"/>
              </a:ext>
            </a:extLst>
          </p:cNvPr>
          <p:cNvSpPr txBox="1">
            <a:spLocks noChangeArrowheads="1"/>
          </p:cNvSpPr>
          <p:nvPr/>
        </p:nvSpPr>
        <p:spPr bwMode="auto">
          <a:xfrm>
            <a:off x="4337050" y="2438400"/>
            <a:ext cx="11128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能量低</a:t>
            </a:r>
          </a:p>
        </p:txBody>
      </p:sp>
      <p:sp>
        <p:nvSpPr>
          <p:cNvPr id="29" name="Text Box 39">
            <a:extLst>
              <a:ext uri="{FF2B5EF4-FFF2-40B4-BE49-F238E27FC236}">
                <a16:creationId xmlns:a16="http://schemas.microsoft.com/office/drawing/2014/main" id="{40D7B73B-93E4-C159-EFA4-E368149154A3}"/>
              </a:ext>
            </a:extLst>
          </p:cNvPr>
          <p:cNvSpPr txBox="1">
            <a:spLocks noChangeArrowheads="1"/>
          </p:cNvSpPr>
          <p:nvPr/>
        </p:nvSpPr>
        <p:spPr bwMode="auto">
          <a:xfrm>
            <a:off x="4265613" y="3978275"/>
            <a:ext cx="11112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能量高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slide(fromLeft)">
                                      <p:cBhvr>
                                        <p:cTn id="18" dur="500"/>
                                        <p:tgtEl>
                                          <p:spTgt spid="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slide(fromLef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1">
            <a:extLst>
              <a:ext uri="{FF2B5EF4-FFF2-40B4-BE49-F238E27FC236}">
                <a16:creationId xmlns:a16="http://schemas.microsoft.com/office/drawing/2014/main" id="{8150F48A-8371-FF9F-2620-3B30FC991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390775"/>
            <a:ext cx="7056438" cy="400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4">
            <a:extLst>
              <a:ext uri="{FF2B5EF4-FFF2-40B4-BE49-F238E27FC236}">
                <a16:creationId xmlns:a16="http://schemas.microsoft.com/office/drawing/2014/main" id="{31346E3E-9572-E11F-9EB7-456ACB9B5E77}"/>
              </a:ext>
            </a:extLst>
          </p:cNvPr>
          <p:cNvSpPr txBox="1">
            <a:spLocks noChangeArrowheads="1"/>
          </p:cNvSpPr>
          <p:nvPr/>
        </p:nvSpPr>
        <p:spPr bwMode="auto">
          <a:xfrm>
            <a:off x="360363" y="1125538"/>
            <a:ext cx="8423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两原子轨道波函数波相相同时，两原子间电子云密度增加，分子能量降低，称为</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成键轨道</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；两原子轨道波函数波相相反时，两原子间电子云密度减小，分子能量升高，称为</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反键轨道</a:t>
            </a:r>
          </a:p>
        </p:txBody>
      </p:sp>
      <p:graphicFrame>
        <p:nvGraphicFramePr>
          <p:cNvPr id="50180" name="Object 13">
            <a:extLst>
              <a:ext uri="{FF2B5EF4-FFF2-40B4-BE49-F238E27FC236}">
                <a16:creationId xmlns:a16="http://schemas.microsoft.com/office/drawing/2014/main" id="{1CD39539-DAAB-899D-E47B-30711D93B98C}"/>
              </a:ext>
            </a:extLst>
          </p:cNvPr>
          <p:cNvGraphicFramePr>
            <a:graphicFrameLocks noChangeAspect="1"/>
          </p:cNvGraphicFramePr>
          <p:nvPr/>
        </p:nvGraphicFramePr>
        <p:xfrm>
          <a:off x="7948613" y="2306638"/>
          <a:ext cx="314325" cy="1187450"/>
        </p:xfrm>
        <a:graphic>
          <a:graphicData uri="http://schemas.openxmlformats.org/presentationml/2006/ole">
            <mc:AlternateContent xmlns:mc="http://schemas.openxmlformats.org/markup-compatibility/2006">
              <mc:Choice xmlns:v="urn:schemas-microsoft-com:vml" Requires="v">
                <p:oleObj name="公式" r:id="rId3" imgW="114250" imgH="431613" progId="Equation.3">
                  <p:embed/>
                </p:oleObj>
              </mc:Choice>
              <mc:Fallback>
                <p:oleObj name="公式" r:id="rId3" imgW="114250" imgH="431613"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613" y="2306638"/>
                        <a:ext cx="3143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1" name="Text Box 13">
            <a:extLst>
              <a:ext uri="{FF2B5EF4-FFF2-40B4-BE49-F238E27FC236}">
                <a16:creationId xmlns:a16="http://schemas.microsoft.com/office/drawing/2014/main" id="{BEB4F980-E960-5012-6618-7158517D7CBB}"/>
              </a:ext>
            </a:extLst>
          </p:cNvPr>
          <p:cNvSpPr txBox="1">
            <a:spLocks noChangeArrowheads="1"/>
          </p:cNvSpPr>
          <p:nvPr/>
        </p:nvSpPr>
        <p:spPr bwMode="auto">
          <a:xfrm>
            <a:off x="6443663" y="27749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反键轨道</a:t>
            </a:r>
          </a:p>
        </p:txBody>
      </p:sp>
      <p:sp>
        <p:nvSpPr>
          <p:cNvPr id="50182" name="Text Box 14">
            <a:extLst>
              <a:ext uri="{FF2B5EF4-FFF2-40B4-BE49-F238E27FC236}">
                <a16:creationId xmlns:a16="http://schemas.microsoft.com/office/drawing/2014/main" id="{874D9534-5F02-72F3-51EA-77F677054E30}"/>
              </a:ext>
            </a:extLst>
          </p:cNvPr>
          <p:cNvSpPr txBox="1">
            <a:spLocks noChangeArrowheads="1"/>
          </p:cNvSpPr>
          <p:nvPr/>
        </p:nvSpPr>
        <p:spPr bwMode="auto">
          <a:xfrm>
            <a:off x="6443663" y="479107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成键轨道</a:t>
            </a:r>
            <a:endParaRPr lang="en-US" altLang="zh-CN" sz="2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183" name="Text Box 17">
            <a:extLst>
              <a:ext uri="{FF2B5EF4-FFF2-40B4-BE49-F238E27FC236}">
                <a16:creationId xmlns:a16="http://schemas.microsoft.com/office/drawing/2014/main" id="{FA9903DC-2EF6-F450-DCBA-5EACD6B19F64}"/>
              </a:ext>
            </a:extLst>
          </p:cNvPr>
          <p:cNvSpPr txBox="1">
            <a:spLocks noChangeArrowheads="1"/>
          </p:cNvSpPr>
          <p:nvPr/>
        </p:nvSpPr>
        <p:spPr bwMode="auto">
          <a:xfrm>
            <a:off x="1474788" y="5006975"/>
            <a:ext cx="441325" cy="36988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latin typeface="微软雅黑" panose="020B0503020204020204" pitchFamily="34" charset="-122"/>
                <a:ea typeface="微软雅黑" panose="020B0503020204020204" pitchFamily="34" charset="-122"/>
              </a:rPr>
              <a:t>1s</a:t>
            </a:r>
          </a:p>
        </p:txBody>
      </p:sp>
      <p:sp>
        <p:nvSpPr>
          <p:cNvPr id="50184" name="Text Box 18">
            <a:extLst>
              <a:ext uri="{FF2B5EF4-FFF2-40B4-BE49-F238E27FC236}">
                <a16:creationId xmlns:a16="http://schemas.microsoft.com/office/drawing/2014/main" id="{B05B90F0-2760-68E5-48A9-4378548BD927}"/>
              </a:ext>
            </a:extLst>
          </p:cNvPr>
          <p:cNvSpPr txBox="1">
            <a:spLocks noChangeArrowheads="1"/>
          </p:cNvSpPr>
          <p:nvPr/>
        </p:nvSpPr>
        <p:spPr bwMode="auto">
          <a:xfrm>
            <a:off x="2411413" y="5006975"/>
            <a:ext cx="441325" cy="36988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latin typeface="微软雅黑" panose="020B0503020204020204" pitchFamily="34" charset="-122"/>
                <a:ea typeface="微软雅黑" panose="020B0503020204020204" pitchFamily="34" charset="-122"/>
              </a:rPr>
              <a:t>1s</a:t>
            </a:r>
          </a:p>
        </p:txBody>
      </p:sp>
      <p:sp>
        <p:nvSpPr>
          <p:cNvPr id="50185" name="Text Box 19">
            <a:extLst>
              <a:ext uri="{FF2B5EF4-FFF2-40B4-BE49-F238E27FC236}">
                <a16:creationId xmlns:a16="http://schemas.microsoft.com/office/drawing/2014/main" id="{D16A70CA-25AF-15DC-DD2A-26EDBAF620D7}"/>
              </a:ext>
            </a:extLst>
          </p:cNvPr>
          <p:cNvSpPr txBox="1">
            <a:spLocks noChangeArrowheads="1"/>
          </p:cNvSpPr>
          <p:nvPr/>
        </p:nvSpPr>
        <p:spPr bwMode="auto">
          <a:xfrm>
            <a:off x="1422400" y="3711575"/>
            <a:ext cx="1416050" cy="4619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原子轨道</a:t>
            </a:r>
          </a:p>
        </p:txBody>
      </p:sp>
      <p:sp>
        <p:nvSpPr>
          <p:cNvPr id="50186" name="Text Box 20">
            <a:extLst>
              <a:ext uri="{FF2B5EF4-FFF2-40B4-BE49-F238E27FC236}">
                <a16:creationId xmlns:a16="http://schemas.microsoft.com/office/drawing/2014/main" id="{67A25760-7B7C-7A35-F1E2-6C3008C528E9}"/>
              </a:ext>
            </a:extLst>
          </p:cNvPr>
          <p:cNvSpPr txBox="1">
            <a:spLocks noChangeArrowheads="1"/>
          </p:cNvSpPr>
          <p:nvPr/>
        </p:nvSpPr>
        <p:spPr bwMode="auto">
          <a:xfrm>
            <a:off x="5578475" y="2414588"/>
            <a:ext cx="1217613" cy="4000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Times New Roman" panose="02020603050405020304" pitchFamily="18" charset="0"/>
              </a:rPr>
              <a:t>分子轨道</a:t>
            </a:r>
          </a:p>
        </p:txBody>
      </p:sp>
      <p:sp>
        <p:nvSpPr>
          <p:cNvPr id="50187" name="Text Box 22">
            <a:extLst>
              <a:ext uri="{FF2B5EF4-FFF2-40B4-BE49-F238E27FC236}">
                <a16:creationId xmlns:a16="http://schemas.microsoft.com/office/drawing/2014/main" id="{BE40CE3A-FF19-25B4-72BA-F9FC37344113}"/>
              </a:ext>
            </a:extLst>
          </p:cNvPr>
          <p:cNvSpPr txBox="1">
            <a:spLocks noChangeArrowheads="1"/>
          </p:cNvSpPr>
          <p:nvPr/>
        </p:nvSpPr>
        <p:spPr bwMode="auto">
          <a:xfrm>
            <a:off x="7735888" y="3422650"/>
            <a:ext cx="4921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Times New Roman" panose="02020603050405020304" pitchFamily="18" charset="0"/>
              </a:rPr>
              <a:t>能量</a:t>
            </a:r>
          </a:p>
        </p:txBody>
      </p:sp>
      <p:sp>
        <p:nvSpPr>
          <p:cNvPr id="578583" name="Text Box 9">
            <a:extLst>
              <a:ext uri="{FF2B5EF4-FFF2-40B4-BE49-F238E27FC236}">
                <a16:creationId xmlns:a16="http://schemas.microsoft.com/office/drawing/2014/main" id="{07DF1A34-24C0-1711-643A-DEE98182132D}"/>
              </a:ext>
            </a:extLst>
          </p:cNvPr>
          <p:cNvSpPr txBox="1">
            <a:spLocks noChangeArrowheads="1"/>
          </p:cNvSpPr>
          <p:nvPr/>
        </p:nvSpPr>
        <p:spPr bwMode="auto">
          <a:xfrm>
            <a:off x="4157663" y="4695825"/>
            <a:ext cx="1296987" cy="596900"/>
          </a:xfrm>
          <a:prstGeom prst="rect">
            <a:avLst/>
          </a:prstGeom>
          <a:solidFill>
            <a:schemeClr val="bg1"/>
          </a:solidFill>
          <a:ln w="9525">
            <a:solidFill>
              <a:srgbClr val="CC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0"/>
              </a:spcBef>
              <a:buFontTx/>
              <a:buNone/>
            </a:pPr>
            <a:r>
              <a:rPr lang="zh-CN" altLang="en-US" sz="18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能量低</a:t>
            </a:r>
          </a:p>
          <a:p>
            <a:pPr eaLnBrk="1" hangingPunct="1">
              <a:lnSpc>
                <a:spcPct val="90000"/>
              </a:lnSpc>
              <a:spcBef>
                <a:spcPct val="0"/>
              </a:spcBef>
              <a:buFontTx/>
              <a:buNone/>
            </a:pPr>
            <a:r>
              <a:rPr lang="zh-CN" altLang="en-US" sz="18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电子共享</a:t>
            </a:r>
          </a:p>
        </p:txBody>
      </p:sp>
      <p:sp>
        <p:nvSpPr>
          <p:cNvPr id="578584" name="Text Box 9">
            <a:extLst>
              <a:ext uri="{FF2B5EF4-FFF2-40B4-BE49-F238E27FC236}">
                <a16:creationId xmlns:a16="http://schemas.microsoft.com/office/drawing/2014/main" id="{2610B1AC-0A1E-CA2D-DDDF-A5398DFB9709}"/>
              </a:ext>
            </a:extLst>
          </p:cNvPr>
          <p:cNvSpPr txBox="1">
            <a:spLocks noChangeArrowheads="1"/>
          </p:cNvSpPr>
          <p:nvPr/>
        </p:nvSpPr>
        <p:spPr bwMode="auto">
          <a:xfrm>
            <a:off x="4157663" y="2659063"/>
            <a:ext cx="1368425" cy="596900"/>
          </a:xfrm>
          <a:prstGeom prst="rect">
            <a:avLst/>
          </a:prstGeom>
          <a:solidFill>
            <a:schemeClr val="bg1"/>
          </a:solidFill>
          <a:ln w="9525">
            <a:solidFill>
              <a:srgbClr val="CC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0"/>
              </a:spcBef>
              <a:buFontTx/>
              <a:buNone/>
            </a:pPr>
            <a:r>
              <a:rPr lang="zh-CN" altLang="en-US" sz="18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能量高</a:t>
            </a:r>
          </a:p>
          <a:p>
            <a:pPr eaLnBrk="1" hangingPunct="1">
              <a:lnSpc>
                <a:spcPct val="90000"/>
              </a:lnSpc>
              <a:spcBef>
                <a:spcPct val="0"/>
              </a:spcBef>
              <a:buFontTx/>
              <a:buNone/>
            </a:pPr>
            <a:r>
              <a:rPr lang="zh-CN" altLang="en-US" sz="18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电子云排斥</a:t>
            </a:r>
          </a:p>
        </p:txBody>
      </p:sp>
      <p:sp>
        <p:nvSpPr>
          <p:cNvPr id="578586" name="Rectangle 26">
            <a:extLst>
              <a:ext uri="{FF2B5EF4-FFF2-40B4-BE49-F238E27FC236}">
                <a16:creationId xmlns:a16="http://schemas.microsoft.com/office/drawing/2014/main" id="{A8C3A63A-BF6B-4D2B-3395-952C4D1CDB1B}"/>
              </a:ext>
            </a:extLst>
          </p:cNvPr>
          <p:cNvSpPr>
            <a:spLocks noChangeArrowheads="1"/>
          </p:cNvSpPr>
          <p:nvPr/>
        </p:nvSpPr>
        <p:spPr bwMode="auto">
          <a:xfrm>
            <a:off x="558800" y="5395913"/>
            <a:ext cx="3240088" cy="10160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cs typeface="Times New Roman" panose="02020603050405020304" pitchFamily="18" charset="0"/>
              </a:rPr>
              <a:t>每个轨道可以容纳两个自旋方向相反的电子，</a:t>
            </a:r>
            <a:r>
              <a:rPr lang="zh-CN" altLang="en-US" sz="20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电子优先占据能量低的成键轨道</a:t>
            </a:r>
          </a:p>
        </p:txBody>
      </p:sp>
      <p:sp>
        <p:nvSpPr>
          <p:cNvPr id="50191" name="Rectangle 2">
            <a:extLst>
              <a:ext uri="{FF2B5EF4-FFF2-40B4-BE49-F238E27FC236}">
                <a16:creationId xmlns:a16="http://schemas.microsoft.com/office/drawing/2014/main" id="{A583C9CD-F9D9-0A01-7852-540D86B7EFB6}"/>
              </a:ext>
            </a:extLst>
          </p:cNvPr>
          <p:cNvSpPr>
            <a:spLocks noRot="1" noChangeArrowheads="1"/>
          </p:cNvSpPr>
          <p:nvPr/>
        </p:nvSpPr>
        <p:spPr bwMode="auto">
          <a:xfrm>
            <a:off x="107950" y="188913"/>
            <a:ext cx="8928100" cy="936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晶体结合的量子理论</a:t>
            </a:r>
            <a:r>
              <a:rPr lang="en-US" altLang="zh-CN"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分子轨道理论</a:t>
            </a:r>
          </a:p>
        </p:txBody>
      </p:sp>
      <p:sp>
        <p:nvSpPr>
          <p:cNvPr id="50192" name="灯片编号占位符 19">
            <a:extLst>
              <a:ext uri="{FF2B5EF4-FFF2-40B4-BE49-F238E27FC236}">
                <a16:creationId xmlns:a16="http://schemas.microsoft.com/office/drawing/2014/main" id="{F7C9CDE8-3F6A-C180-3A3C-68024FA90F4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B30DFDC-1B10-48BE-B476-BB396EBD23C1}"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29</a:t>
            </a:fld>
            <a:endParaRPr lang="en-US" altLang="zh-CN" sz="1200" b="1">
              <a:latin typeface="微软雅黑" panose="020B0503020204020204" pitchFamily="34" charset="-122"/>
              <a:ea typeface="微软雅黑" panose="020B0503020204020204" pitchFamily="34" charset="-122"/>
            </a:endParaRPr>
          </a:p>
        </p:txBody>
      </p:sp>
      <p:graphicFrame>
        <p:nvGraphicFramePr>
          <p:cNvPr id="50193" name="对象 1">
            <a:extLst>
              <a:ext uri="{FF2B5EF4-FFF2-40B4-BE49-F238E27FC236}">
                <a16:creationId xmlns:a16="http://schemas.microsoft.com/office/drawing/2014/main" id="{F66C08BD-00A3-5769-EDB2-CDEE31840C1A}"/>
              </a:ext>
            </a:extLst>
          </p:cNvPr>
          <p:cNvGraphicFramePr>
            <a:graphicFrameLocks noChangeAspect="1"/>
          </p:cNvGraphicFramePr>
          <p:nvPr/>
        </p:nvGraphicFramePr>
        <p:xfrm>
          <a:off x="4951413" y="4143375"/>
          <a:ext cx="2413000" cy="503238"/>
        </p:xfrm>
        <a:graphic>
          <a:graphicData uri="http://schemas.openxmlformats.org/presentationml/2006/ole">
            <mc:AlternateContent xmlns:mc="http://schemas.openxmlformats.org/markup-compatibility/2006">
              <mc:Choice xmlns:v="urn:schemas-microsoft-com:vml" Requires="v">
                <p:oleObj name="Equation" r:id="rId5" imgW="1218671" imgH="253890" progId="Equation.DSMT4">
                  <p:embed/>
                </p:oleObj>
              </mc:Choice>
              <mc:Fallback>
                <p:oleObj name="Equation" r:id="rId5" imgW="1218671" imgH="25389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413" y="4143375"/>
                        <a:ext cx="2413000" cy="50323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94" name="对象 2">
            <a:extLst>
              <a:ext uri="{FF2B5EF4-FFF2-40B4-BE49-F238E27FC236}">
                <a16:creationId xmlns:a16="http://schemas.microsoft.com/office/drawing/2014/main" id="{1CFFFC4A-E8E9-E82F-3A01-F1520D4F35A8}"/>
              </a:ext>
            </a:extLst>
          </p:cNvPr>
          <p:cNvGraphicFramePr>
            <a:graphicFrameLocks noChangeAspect="1"/>
          </p:cNvGraphicFramePr>
          <p:nvPr/>
        </p:nvGraphicFramePr>
        <p:xfrm>
          <a:off x="4892675" y="5862638"/>
          <a:ext cx="2574925" cy="536575"/>
        </p:xfrm>
        <a:graphic>
          <a:graphicData uri="http://schemas.openxmlformats.org/presentationml/2006/ole">
            <mc:AlternateContent xmlns:mc="http://schemas.openxmlformats.org/markup-compatibility/2006">
              <mc:Choice xmlns:v="urn:schemas-microsoft-com:vml" Requires="v">
                <p:oleObj name="Equation" r:id="rId7" imgW="1218671" imgH="253890" progId="Equation.DSMT4">
                  <p:embed/>
                </p:oleObj>
              </mc:Choice>
              <mc:Fallback>
                <p:oleObj name="Equation" r:id="rId7" imgW="1218671" imgH="253890" progId="Equation.DSMT4">
                  <p:embed/>
                  <p:pic>
                    <p:nvPicPr>
                      <p:cNvPr id="0"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2675" y="5862638"/>
                        <a:ext cx="2574925" cy="536575"/>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78583"/>
                                        </p:tgtEl>
                                        <p:attrNameLst>
                                          <p:attrName>style.visibility</p:attrName>
                                        </p:attrNameLst>
                                      </p:cBhvr>
                                      <p:to>
                                        <p:strVal val="visible"/>
                                      </p:to>
                                    </p:set>
                                    <p:animEffect transition="in" filter="dissolve">
                                      <p:cBhvr>
                                        <p:cTn id="7" dur="500"/>
                                        <p:tgtEl>
                                          <p:spTgt spid="5785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78584"/>
                                        </p:tgtEl>
                                        <p:attrNameLst>
                                          <p:attrName>style.visibility</p:attrName>
                                        </p:attrNameLst>
                                      </p:cBhvr>
                                      <p:to>
                                        <p:strVal val="visible"/>
                                      </p:to>
                                    </p:set>
                                    <p:animEffect transition="in" filter="dissolve">
                                      <p:cBhvr>
                                        <p:cTn id="12" dur="500"/>
                                        <p:tgtEl>
                                          <p:spTgt spid="5785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78586"/>
                                        </p:tgtEl>
                                        <p:attrNameLst>
                                          <p:attrName>style.visibility</p:attrName>
                                        </p:attrNameLst>
                                      </p:cBhvr>
                                      <p:to>
                                        <p:strVal val="visible"/>
                                      </p:to>
                                    </p:set>
                                    <p:animEffect transition="in" filter="dissolve">
                                      <p:cBhvr>
                                        <p:cTn id="17" dur="500"/>
                                        <p:tgtEl>
                                          <p:spTgt spid="578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83" grpId="0" animBg="1"/>
      <p:bldP spid="578584" grpId="0" animBg="1"/>
      <p:bldP spid="57858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FCC5258A-8A80-E85D-129D-5BDDA6123EC7}"/>
              </a:ext>
            </a:extLst>
          </p:cNvPr>
          <p:cNvSpPr>
            <a:spLocks noGrp="1"/>
          </p:cNvSpPr>
          <p:nvPr>
            <p:ph type="title"/>
          </p:nvPr>
        </p:nvSpPr>
        <p:spPr/>
        <p:txBody>
          <a:bodyPr/>
          <a:lstStyle/>
          <a:p>
            <a:r>
              <a:rPr lang="zh-CN" altLang="en-US" b="1">
                <a:solidFill>
                  <a:srgbClr val="7030A0"/>
                </a:solidFill>
              </a:rPr>
              <a:t>晶面间距计算</a:t>
            </a:r>
            <a:endParaRPr lang="zh-TW" altLang="en-US" b="1">
              <a:solidFill>
                <a:srgbClr val="7030A0"/>
              </a:solidFill>
            </a:endParaRPr>
          </a:p>
        </p:txBody>
      </p:sp>
      <p:sp>
        <p:nvSpPr>
          <p:cNvPr id="17411" name="內容版面配置區 2">
            <a:extLst>
              <a:ext uri="{FF2B5EF4-FFF2-40B4-BE49-F238E27FC236}">
                <a16:creationId xmlns:a16="http://schemas.microsoft.com/office/drawing/2014/main" id="{86E50DC7-9577-1A64-FA58-A30F2B2517FC}"/>
              </a:ext>
            </a:extLst>
          </p:cNvPr>
          <p:cNvSpPr>
            <a:spLocks noGrp="1"/>
          </p:cNvSpPr>
          <p:nvPr>
            <p:ph idx="1"/>
          </p:nvPr>
        </p:nvSpPr>
        <p:spPr>
          <a:xfrm>
            <a:off x="628650" y="1268413"/>
            <a:ext cx="4973638" cy="5314950"/>
          </a:xfrm>
        </p:spPr>
        <p:txBody>
          <a:bodyPr/>
          <a:lstStyle/>
          <a:p>
            <a:r>
              <a:rPr lang="zh-CN" altLang="zh-TW">
                <a:latin typeface="Times New Roman" panose="02020603050405020304" pitchFamily="18" charset="0"/>
                <a:ea typeface="微软雅黑" panose="020B0503020204020204" pitchFamily="34" charset="-122"/>
                <a:cs typeface="Times New Roman" panose="02020603050405020304" pitchFamily="18" charset="0"/>
              </a:rPr>
              <a:t>倒格矢长度法：</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lvl="1"/>
            <a:r>
              <a:rPr lang="zh-CN" altLang="zh-TW">
                <a:latin typeface="Times New Roman" panose="02020603050405020304" pitchFamily="18" charset="0"/>
                <a:ea typeface="微软雅黑" panose="020B0503020204020204" pitchFamily="34" charset="-122"/>
                <a:cs typeface="Times New Roman" panose="02020603050405020304" pitchFamily="18" charset="0"/>
              </a:rPr>
              <a:t>先求晶面的晶面指数，再求该指数对应的倒格矢长度，用</a:t>
            </a:r>
            <a:r>
              <a:rPr lang="en-US" altLang="zh-TW">
                <a:latin typeface="Times New Roman" panose="02020603050405020304" pitchFamily="18" charset="0"/>
                <a:ea typeface="微软雅黑" panose="020B0503020204020204" pitchFamily="34" charset="-122"/>
                <a:cs typeface="Times New Roman" panose="02020603050405020304" pitchFamily="18" charset="0"/>
              </a:rPr>
              <a:t>2</a:t>
            </a:r>
            <a:r>
              <a:rPr lang="en-US" altLang="zh-TW" i="1">
                <a:latin typeface="Times New Roman" panose="02020603050405020304" pitchFamily="18" charset="0"/>
                <a:ea typeface="微软雅黑" panose="020B0503020204020204" pitchFamily="34" charset="-122"/>
                <a:cs typeface="Times New Roman" panose="02020603050405020304" pitchFamily="18" charset="0"/>
              </a:rPr>
              <a:t>π</a:t>
            </a:r>
            <a:r>
              <a:rPr lang="en-US" altLang="zh-TW">
                <a:latin typeface="Times New Roman" panose="02020603050405020304" pitchFamily="18" charset="0"/>
                <a:ea typeface="微软雅黑" panose="020B0503020204020204" pitchFamily="34" charset="-122"/>
                <a:cs typeface="Times New Roman" panose="02020603050405020304" pitchFamily="18" charset="0"/>
              </a:rPr>
              <a:t>/</a:t>
            </a:r>
            <a:r>
              <a:rPr lang="zh-CN" altLang="zh-TW" b="1">
                <a:latin typeface="Times New Roman" panose="02020603050405020304" pitchFamily="18" charset="0"/>
                <a:ea typeface="微软雅黑" panose="020B0503020204020204" pitchFamily="34" charset="-122"/>
                <a:cs typeface="Times New Roman" panose="02020603050405020304" pitchFamily="18" charset="0"/>
              </a:rPr>
              <a:t>倒格矢长度</a:t>
            </a:r>
            <a:r>
              <a:rPr lang="zh-CN" altLang="zh-TW">
                <a:latin typeface="Times New Roman" panose="02020603050405020304" pitchFamily="18" charset="0"/>
                <a:ea typeface="微软雅黑" panose="020B0503020204020204" pitchFamily="34" charset="-122"/>
                <a:cs typeface="Times New Roman" panose="02020603050405020304" pitchFamily="18" charset="0"/>
              </a:rPr>
              <a:t>即面间距</a:t>
            </a: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lvl="1"/>
            <a:r>
              <a:rPr lang="zh-CN" altLang="en-US">
                <a:latin typeface="Times New Roman" panose="02020603050405020304" pitchFamily="18" charset="0"/>
                <a:ea typeface="微软雅黑" panose="020B0503020204020204" pitchFamily="34" charset="-122"/>
                <a:cs typeface="Times New Roman" panose="02020603050405020304" pitchFamily="18" charset="0"/>
              </a:rPr>
              <a:t>对简单立方晶体，取边长为</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a:latin typeface="Times New Roman" panose="02020603050405020304" pitchFamily="18" charset="0"/>
                <a:ea typeface="微软雅黑" panose="020B0503020204020204" pitchFamily="34" charset="-122"/>
                <a:cs typeface="Times New Roman" panose="02020603050405020304" pitchFamily="18" charset="0"/>
              </a:rPr>
              <a:t>，则有倒格矢基矢长度为</a:t>
            </a:r>
            <a:r>
              <a:rPr lang="en-US" altLang="zh-CN">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π</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a:latin typeface="Times New Roman" panose="02020603050405020304" pitchFamily="18" charset="0"/>
                <a:ea typeface="微软雅黑" panose="020B0503020204020204" pitchFamily="34" charset="-122"/>
                <a:cs typeface="Times New Roman" panose="02020603050405020304" pitchFamily="18" charset="0"/>
              </a:rPr>
              <a:t>，故：</a:t>
            </a:r>
          </a:p>
          <a:p>
            <a:pPr lvl="1"/>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7412" name="组合 2">
            <a:extLst>
              <a:ext uri="{FF2B5EF4-FFF2-40B4-BE49-F238E27FC236}">
                <a16:creationId xmlns:a16="http://schemas.microsoft.com/office/drawing/2014/main" id="{8BDB408F-0FB8-1840-EC17-ED621B74CCDD}"/>
              </a:ext>
            </a:extLst>
          </p:cNvPr>
          <p:cNvGrpSpPr>
            <a:grpSpLocks/>
          </p:cNvGrpSpPr>
          <p:nvPr/>
        </p:nvGrpSpPr>
        <p:grpSpPr bwMode="auto">
          <a:xfrm>
            <a:off x="5715000" y="2424113"/>
            <a:ext cx="2978150" cy="3001962"/>
            <a:chOff x="5119750" y="1629226"/>
            <a:chExt cx="3971862" cy="4001238"/>
          </a:xfrm>
        </p:grpSpPr>
        <p:sp>
          <p:nvSpPr>
            <p:cNvPr id="6" name="Oval 7">
              <a:extLst>
                <a:ext uri="{FF2B5EF4-FFF2-40B4-BE49-F238E27FC236}">
                  <a16:creationId xmlns:a16="http://schemas.microsoft.com/office/drawing/2014/main" id="{C048D2FC-73E3-D9B4-8541-461EB75BFDAD}"/>
                </a:ext>
              </a:extLst>
            </p:cNvPr>
            <p:cNvSpPr>
              <a:spLocks noChangeArrowheads="1"/>
            </p:cNvSpPr>
            <p:nvPr/>
          </p:nvSpPr>
          <p:spPr bwMode="auto">
            <a:xfrm>
              <a:off x="8270139" y="3893280"/>
              <a:ext cx="218072" cy="215826"/>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endParaRPr lang="zh-CN" altLang="en-US" sz="135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Rectangle 8">
              <a:extLst>
                <a:ext uri="{FF2B5EF4-FFF2-40B4-BE49-F238E27FC236}">
                  <a16:creationId xmlns:a16="http://schemas.microsoft.com/office/drawing/2014/main" id="{EED09B2D-C4A4-C3F7-8785-C0E3FFB79E3D}"/>
                </a:ext>
              </a:extLst>
            </p:cNvPr>
            <p:cNvSpPr>
              <a:spLocks noChangeArrowheads="1"/>
            </p:cNvSpPr>
            <p:nvPr/>
          </p:nvSpPr>
          <p:spPr bwMode="auto">
            <a:xfrm>
              <a:off x="5291244" y="2276703"/>
              <a:ext cx="1871602" cy="575535"/>
            </a:xfrm>
            <a:prstGeom prst="rect">
              <a:avLst/>
            </a:prstGeom>
            <a:solidFill>
              <a:srgbClr val="FFFF99"/>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endParaRPr lang="zh-CN" altLang="en-US" sz="135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417" name="Line 9">
              <a:extLst>
                <a:ext uri="{FF2B5EF4-FFF2-40B4-BE49-F238E27FC236}">
                  <a16:creationId xmlns:a16="http://schemas.microsoft.com/office/drawing/2014/main" id="{D5C9521C-84E6-4EA9-FBB0-62BE2942894B}"/>
                </a:ext>
              </a:extLst>
            </p:cNvPr>
            <p:cNvSpPr>
              <a:spLocks noChangeShapeType="1"/>
            </p:cNvSpPr>
            <p:nvPr/>
          </p:nvSpPr>
          <p:spPr bwMode="auto">
            <a:xfrm flipV="1">
              <a:off x="5751513" y="2244725"/>
              <a:ext cx="2657475" cy="215265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7418" name="Line 10">
              <a:extLst>
                <a:ext uri="{FF2B5EF4-FFF2-40B4-BE49-F238E27FC236}">
                  <a16:creationId xmlns:a16="http://schemas.microsoft.com/office/drawing/2014/main" id="{D79F2F32-7584-45F6-2567-59016BAA0CA9}"/>
                </a:ext>
              </a:extLst>
            </p:cNvPr>
            <p:cNvSpPr>
              <a:spLocks noChangeShapeType="1"/>
            </p:cNvSpPr>
            <p:nvPr/>
          </p:nvSpPr>
          <p:spPr bwMode="auto">
            <a:xfrm flipV="1">
              <a:off x="5780088" y="4005263"/>
              <a:ext cx="2606675" cy="446087"/>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7419" name="Line 11">
              <a:extLst>
                <a:ext uri="{FF2B5EF4-FFF2-40B4-BE49-F238E27FC236}">
                  <a16:creationId xmlns:a16="http://schemas.microsoft.com/office/drawing/2014/main" id="{E6D5EC8A-ECF5-5158-2A45-72B295EFF096}"/>
                </a:ext>
              </a:extLst>
            </p:cNvPr>
            <p:cNvSpPr>
              <a:spLocks noChangeShapeType="1"/>
            </p:cNvSpPr>
            <p:nvPr/>
          </p:nvSpPr>
          <p:spPr bwMode="auto">
            <a:xfrm>
              <a:off x="5842000" y="4506913"/>
              <a:ext cx="2638425" cy="23336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1" name="Oval 12">
              <a:extLst>
                <a:ext uri="{FF2B5EF4-FFF2-40B4-BE49-F238E27FC236}">
                  <a16:creationId xmlns:a16="http://schemas.microsoft.com/office/drawing/2014/main" id="{4ADE314D-2863-C7DC-3239-BD0B24ABB90B}"/>
                </a:ext>
              </a:extLst>
            </p:cNvPr>
            <p:cNvSpPr>
              <a:spLocks noChangeArrowheads="1"/>
            </p:cNvSpPr>
            <p:nvPr/>
          </p:nvSpPr>
          <p:spPr bwMode="auto">
            <a:xfrm>
              <a:off x="5585533" y="4382061"/>
              <a:ext cx="218072" cy="215826"/>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endParaRPr lang="zh-CN" altLang="en-US" sz="135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Oval 13">
              <a:extLst>
                <a:ext uri="{FF2B5EF4-FFF2-40B4-BE49-F238E27FC236}">
                  <a16:creationId xmlns:a16="http://schemas.microsoft.com/office/drawing/2014/main" id="{2E659C62-6FE3-513D-841C-7C4CC7712FAE}"/>
                </a:ext>
              </a:extLst>
            </p:cNvPr>
            <p:cNvSpPr>
              <a:spLocks noChangeArrowheads="1"/>
            </p:cNvSpPr>
            <p:nvPr/>
          </p:nvSpPr>
          <p:spPr bwMode="auto">
            <a:xfrm>
              <a:off x="8365414" y="2092616"/>
              <a:ext cx="207485" cy="20313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endParaRPr lang="zh-CN" altLang="en-US" sz="135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Oval 14">
              <a:extLst>
                <a:ext uri="{FF2B5EF4-FFF2-40B4-BE49-F238E27FC236}">
                  <a16:creationId xmlns:a16="http://schemas.microsoft.com/office/drawing/2014/main" id="{84D4570C-3841-7AC5-68F5-058AD8704CB8}"/>
                </a:ext>
              </a:extLst>
            </p:cNvPr>
            <p:cNvSpPr>
              <a:spLocks noChangeArrowheads="1"/>
            </p:cNvSpPr>
            <p:nvPr/>
          </p:nvSpPr>
          <p:spPr bwMode="auto">
            <a:xfrm>
              <a:off x="8467039" y="4638090"/>
              <a:ext cx="207485" cy="190434"/>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endParaRPr lang="zh-CN" altLang="en-US" sz="135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Object 2">
              <a:extLst>
                <a:ext uri="{FF2B5EF4-FFF2-40B4-BE49-F238E27FC236}">
                  <a16:creationId xmlns:a16="http://schemas.microsoft.com/office/drawing/2014/main" id="{5B335A85-D519-95CC-B352-1AC4CEF049E9}"/>
                </a:ext>
              </a:extLst>
            </p:cNvPr>
            <p:cNvSpPr txBox="1">
              <a:spLocks noRot="1" noChangeAspect="1" noMove="1" noResize="1" noEditPoints="1" noAdjustHandles="1" noChangeArrowheads="1" noChangeShapeType="1" noTextEdit="1"/>
            </p:cNvSpPr>
            <p:nvPr/>
          </p:nvSpPr>
          <p:spPr bwMode="auto">
            <a:xfrm>
              <a:off x="8674100" y="4796964"/>
              <a:ext cx="417512" cy="512850"/>
            </a:xfrm>
            <a:prstGeom prst="rect">
              <a:avLst/>
            </a:prstGeom>
            <a:blipFill>
              <a:blip r:embed="rId2"/>
              <a:stretch>
                <a:fillRect r="-21569"/>
              </a:stretch>
            </a:blipFill>
            <a:ln>
              <a:noFill/>
            </a:ln>
          </p:spPr>
          <p:txBody>
            <a:bodyPr/>
            <a:lstStyle/>
            <a:p>
              <a:pPr>
                <a:defRPr/>
              </a:pPr>
              <a:r>
                <a:rPr lang="zh-CN" altLang="en-US">
                  <a:noFill/>
                </a:rPr>
                <a:t> </a:t>
              </a:r>
            </a:p>
          </p:txBody>
        </p:sp>
        <p:sp>
          <p:nvSpPr>
            <p:cNvPr id="15" name="Object 3">
              <a:extLst>
                <a:ext uri="{FF2B5EF4-FFF2-40B4-BE49-F238E27FC236}">
                  <a16:creationId xmlns:a16="http://schemas.microsoft.com/office/drawing/2014/main" id="{6F19947A-AB9D-369A-FF76-DAD720B4CF76}"/>
                </a:ext>
              </a:extLst>
            </p:cNvPr>
            <p:cNvSpPr txBox="1">
              <a:spLocks noRot="1" noChangeAspect="1" noMove="1" noResize="1" noEditPoints="1" noAdjustHandles="1" noChangeArrowheads="1" noChangeShapeType="1" noTextEdit="1"/>
            </p:cNvSpPr>
            <p:nvPr/>
          </p:nvSpPr>
          <p:spPr bwMode="auto">
            <a:xfrm>
              <a:off x="8466390" y="1629226"/>
              <a:ext cx="498503" cy="558655"/>
            </a:xfrm>
            <a:prstGeom prst="rect">
              <a:avLst/>
            </a:prstGeom>
            <a:blipFill>
              <a:blip r:embed="rId3"/>
              <a:stretch>
                <a:fillRect r="-3226"/>
              </a:stretch>
            </a:blipFill>
            <a:ln>
              <a:noFill/>
            </a:ln>
          </p:spPr>
          <p:txBody>
            <a:bodyPr/>
            <a:lstStyle/>
            <a:p>
              <a:pPr>
                <a:defRPr/>
              </a:pPr>
              <a:r>
                <a:rPr lang="zh-CN" altLang="en-US">
                  <a:noFill/>
                </a:rPr>
                <a:t> </a:t>
              </a:r>
            </a:p>
          </p:txBody>
        </p:sp>
        <p:sp>
          <p:nvSpPr>
            <p:cNvPr id="16" name="Object 4">
              <a:extLst>
                <a:ext uri="{FF2B5EF4-FFF2-40B4-BE49-F238E27FC236}">
                  <a16:creationId xmlns:a16="http://schemas.microsoft.com/office/drawing/2014/main" id="{55C4C917-1989-A8D7-EFDF-CC5FFA1FE9F0}"/>
                </a:ext>
              </a:extLst>
            </p:cNvPr>
            <p:cNvSpPr txBox="1">
              <a:spLocks noRot="1" noChangeAspect="1" noMove="1" noResize="1" noEditPoints="1" noAdjustHandles="1" noChangeArrowheads="1" noChangeShapeType="1" noTextEdit="1"/>
            </p:cNvSpPr>
            <p:nvPr/>
          </p:nvSpPr>
          <p:spPr bwMode="auto">
            <a:xfrm>
              <a:off x="8532440" y="3631889"/>
              <a:ext cx="528638" cy="565007"/>
            </a:xfrm>
            <a:prstGeom prst="rect">
              <a:avLst/>
            </a:prstGeom>
            <a:blipFill>
              <a:blip r:embed="rId4"/>
              <a:stretch>
                <a:fillRect/>
              </a:stretch>
            </a:blipFill>
            <a:ln>
              <a:noFill/>
            </a:ln>
          </p:spPr>
          <p:txBody>
            <a:bodyPr/>
            <a:lstStyle/>
            <a:p>
              <a:pPr>
                <a:defRPr/>
              </a:pPr>
              <a:r>
                <a:rPr lang="zh-CN" altLang="en-US">
                  <a:noFill/>
                </a:rPr>
                <a:t> </a:t>
              </a:r>
            </a:p>
          </p:txBody>
        </p:sp>
        <p:sp>
          <p:nvSpPr>
            <p:cNvPr id="17426" name="Line 18">
              <a:extLst>
                <a:ext uri="{FF2B5EF4-FFF2-40B4-BE49-F238E27FC236}">
                  <a16:creationId xmlns:a16="http://schemas.microsoft.com/office/drawing/2014/main" id="{5C3A689C-DA1B-CE83-1A57-DF484FF6AF38}"/>
                </a:ext>
              </a:extLst>
            </p:cNvPr>
            <p:cNvSpPr>
              <a:spLocks noChangeShapeType="1"/>
            </p:cNvSpPr>
            <p:nvPr/>
          </p:nvSpPr>
          <p:spPr bwMode="auto">
            <a:xfrm flipV="1">
              <a:off x="5741988" y="3576638"/>
              <a:ext cx="1019175" cy="82708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7427" name="Line 19">
              <a:extLst>
                <a:ext uri="{FF2B5EF4-FFF2-40B4-BE49-F238E27FC236}">
                  <a16:creationId xmlns:a16="http://schemas.microsoft.com/office/drawing/2014/main" id="{3DC95EC3-23BC-D79A-64E6-B07E5316DE41}"/>
                </a:ext>
              </a:extLst>
            </p:cNvPr>
            <p:cNvSpPr>
              <a:spLocks noChangeShapeType="1"/>
            </p:cNvSpPr>
            <p:nvPr/>
          </p:nvSpPr>
          <p:spPr bwMode="auto">
            <a:xfrm>
              <a:off x="5815013" y="4500563"/>
              <a:ext cx="771525" cy="682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type="triangle" w="med" len="med"/>
                </a14:hiddenLine>
              </a:ext>
            </a:extLst>
          </p:spPr>
          <p:txBody>
            <a:bodyPr/>
            <a:lstStyle/>
            <a:p>
              <a:endParaRPr lang="zh-TW" altLang="en-US"/>
            </a:p>
          </p:txBody>
        </p:sp>
        <p:sp>
          <p:nvSpPr>
            <p:cNvPr id="17428" name="Line 20">
              <a:extLst>
                <a:ext uri="{FF2B5EF4-FFF2-40B4-BE49-F238E27FC236}">
                  <a16:creationId xmlns:a16="http://schemas.microsoft.com/office/drawing/2014/main" id="{BA2EAD40-CE92-5F89-DB1D-FD7A81B4E13D}"/>
                </a:ext>
              </a:extLst>
            </p:cNvPr>
            <p:cNvSpPr>
              <a:spLocks noChangeShapeType="1"/>
            </p:cNvSpPr>
            <p:nvPr/>
          </p:nvSpPr>
          <p:spPr bwMode="auto">
            <a:xfrm flipV="1">
              <a:off x="5807075" y="4224338"/>
              <a:ext cx="1377950" cy="20637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7429" name="Freeform 21">
              <a:extLst>
                <a:ext uri="{FF2B5EF4-FFF2-40B4-BE49-F238E27FC236}">
                  <a16:creationId xmlns:a16="http://schemas.microsoft.com/office/drawing/2014/main" id="{DCDAEF7A-8F5E-6D40-B5CF-A813360C3EA3}"/>
                </a:ext>
              </a:extLst>
            </p:cNvPr>
            <p:cNvSpPr>
              <a:spLocks/>
            </p:cNvSpPr>
            <p:nvPr/>
          </p:nvSpPr>
          <p:spPr bwMode="auto">
            <a:xfrm>
              <a:off x="6569075" y="3586163"/>
              <a:ext cx="631825" cy="987425"/>
            </a:xfrm>
            <a:custGeom>
              <a:avLst/>
              <a:gdLst>
                <a:gd name="T0" fmla="*/ 2147483646 w 288"/>
                <a:gd name="T1" fmla="*/ 0 h 524"/>
                <a:gd name="T2" fmla="*/ 0 w 288"/>
                <a:gd name="T3" fmla="*/ 2147483646 h 524"/>
                <a:gd name="T4" fmla="*/ 2147483646 w 288"/>
                <a:gd name="T5" fmla="*/ 2147483646 h 524"/>
                <a:gd name="T6" fmla="*/ 2147483646 w 288"/>
                <a:gd name="T7" fmla="*/ 0 h 524"/>
                <a:gd name="T8" fmla="*/ 0 60000 65536"/>
                <a:gd name="T9" fmla="*/ 0 60000 65536"/>
                <a:gd name="T10" fmla="*/ 0 60000 65536"/>
                <a:gd name="T11" fmla="*/ 0 60000 65536"/>
                <a:gd name="T12" fmla="*/ 0 w 288"/>
                <a:gd name="T13" fmla="*/ 0 h 524"/>
                <a:gd name="T14" fmla="*/ 288 w 288"/>
                <a:gd name="T15" fmla="*/ 524 h 524"/>
              </a:gdLst>
              <a:ahLst/>
              <a:cxnLst>
                <a:cxn ang="T8">
                  <a:pos x="T0" y="T1"/>
                </a:cxn>
                <a:cxn ang="T9">
                  <a:pos x="T2" y="T3"/>
                </a:cxn>
                <a:cxn ang="T10">
                  <a:pos x="T4" y="T5"/>
                </a:cxn>
                <a:cxn ang="T11">
                  <a:pos x="T6" y="T7"/>
                </a:cxn>
              </a:cxnLst>
              <a:rect l="T12" t="T13" r="T14" b="T15"/>
              <a:pathLst>
                <a:path w="288" h="524">
                  <a:moveTo>
                    <a:pt x="84" y="0"/>
                  </a:moveTo>
                  <a:lnTo>
                    <a:pt x="0" y="524"/>
                  </a:lnTo>
                  <a:lnTo>
                    <a:pt x="288" y="340"/>
                  </a:lnTo>
                  <a:lnTo>
                    <a:pt x="84" y="0"/>
                  </a:lnTo>
                  <a:close/>
                </a:path>
              </a:pathLst>
            </a:custGeom>
            <a:solidFill>
              <a:srgbClr val="FF99FF">
                <a:alpha val="50195"/>
              </a:srgbClr>
            </a:solidFill>
            <a:ln w="9525">
              <a:solidFill>
                <a:schemeClr val="tx1"/>
              </a:solidFill>
              <a:round/>
              <a:headEnd/>
              <a:tailEnd/>
            </a:ln>
          </p:spPr>
          <p:txBody>
            <a:bodyPr/>
            <a:lstStyle/>
            <a:p>
              <a:endParaRPr lang="zh-TW" altLang="en-US"/>
            </a:p>
          </p:txBody>
        </p:sp>
        <p:sp>
          <p:nvSpPr>
            <p:cNvPr id="17430" name="Text Box 22">
              <a:extLst>
                <a:ext uri="{FF2B5EF4-FFF2-40B4-BE49-F238E27FC236}">
                  <a16:creationId xmlns:a16="http://schemas.microsoft.com/office/drawing/2014/main" id="{CD56E333-7E43-5C17-14B5-F71438B66C63}"/>
                </a:ext>
              </a:extLst>
            </p:cNvPr>
            <p:cNvSpPr txBox="1">
              <a:spLocks noChangeArrowheads="1"/>
            </p:cNvSpPr>
            <p:nvPr/>
          </p:nvSpPr>
          <p:spPr bwMode="auto">
            <a:xfrm>
              <a:off x="5308599" y="2276872"/>
              <a:ext cx="1939102" cy="49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1800" b="1">
                  <a:latin typeface="Times New Roman" panose="02020603050405020304" pitchFamily="18" charset="0"/>
                  <a:ea typeface="微软雅黑" panose="020B0503020204020204" pitchFamily="34" charset="-122"/>
                  <a:cs typeface="Times New Roman" panose="02020603050405020304" pitchFamily="18" charset="0"/>
                </a:rPr>
                <a:t>晶面</a:t>
              </a:r>
              <a:r>
                <a:rPr kumimoji="1" lang="en-US" altLang="zh-CN" sz="1800" b="1">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1800" b="1" i="1">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1800" b="1" i="1" baseline="-25000">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1800" b="1" i="1">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1800" b="1" i="1" baseline="-25000">
                  <a:latin typeface="Times New Roman" panose="02020603050405020304" pitchFamily="18" charset="0"/>
                  <a:ea typeface="微软雅黑" panose="020B0503020204020204" pitchFamily="34" charset="-122"/>
                  <a:cs typeface="Times New Roman" panose="02020603050405020304" pitchFamily="18" charset="0"/>
                </a:rPr>
                <a:t>2 </a:t>
              </a:r>
              <a:r>
                <a:rPr kumimoji="1" lang="en-US" altLang="zh-CN" sz="1800" b="1" i="1">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1800" b="1" i="1" baseline="-25000">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1800" b="1">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7431" name="Line 23">
              <a:extLst>
                <a:ext uri="{FF2B5EF4-FFF2-40B4-BE49-F238E27FC236}">
                  <a16:creationId xmlns:a16="http://schemas.microsoft.com/office/drawing/2014/main" id="{967B0F77-CBA4-C5FA-7147-73A8A7105BFE}"/>
                </a:ext>
              </a:extLst>
            </p:cNvPr>
            <p:cNvSpPr>
              <a:spLocks noChangeShapeType="1"/>
            </p:cNvSpPr>
            <p:nvPr/>
          </p:nvSpPr>
          <p:spPr bwMode="auto">
            <a:xfrm>
              <a:off x="6837363" y="2914650"/>
              <a:ext cx="12700" cy="11144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Object 5">
              <a:extLst>
                <a:ext uri="{FF2B5EF4-FFF2-40B4-BE49-F238E27FC236}">
                  <a16:creationId xmlns:a16="http://schemas.microsoft.com/office/drawing/2014/main" id="{94082D82-D02A-2F76-1BE9-DE575BA5A201}"/>
                </a:ext>
              </a:extLst>
            </p:cNvPr>
            <p:cNvSpPr txBox="1">
              <a:spLocks noRot="1" noChangeAspect="1" noMove="1" noResize="1" noEditPoints="1" noAdjustHandles="1" noChangeArrowheads="1" noChangeShapeType="1" noTextEdit="1"/>
            </p:cNvSpPr>
            <p:nvPr/>
          </p:nvSpPr>
          <p:spPr bwMode="auto">
            <a:xfrm>
              <a:off x="5824538" y="2960964"/>
              <a:ext cx="579437" cy="1034789"/>
            </a:xfrm>
            <a:prstGeom prst="rect">
              <a:avLst/>
            </a:prstGeom>
            <a:blipFill>
              <a:blip r:embed="rId5"/>
              <a:stretch>
                <a:fillRect/>
              </a:stretch>
            </a:blipFill>
            <a:ln>
              <a:noFill/>
            </a:ln>
          </p:spPr>
          <p:txBody>
            <a:bodyPr/>
            <a:lstStyle/>
            <a:p>
              <a:pPr>
                <a:defRPr/>
              </a:pPr>
              <a:r>
                <a:rPr lang="zh-CN" altLang="en-US">
                  <a:noFill/>
                </a:rPr>
                <a:t> </a:t>
              </a:r>
            </a:p>
          </p:txBody>
        </p:sp>
        <p:sp>
          <p:nvSpPr>
            <p:cNvPr id="24" name="Object 6">
              <a:extLst>
                <a:ext uri="{FF2B5EF4-FFF2-40B4-BE49-F238E27FC236}">
                  <a16:creationId xmlns:a16="http://schemas.microsoft.com/office/drawing/2014/main" id="{120D39DF-3EA0-501A-E48C-B3A1DE2B4E52}"/>
                </a:ext>
              </a:extLst>
            </p:cNvPr>
            <p:cNvSpPr txBox="1">
              <a:spLocks noRot="1" noChangeAspect="1" noMove="1" noResize="1" noEditPoints="1" noAdjustHandles="1" noChangeArrowheads="1" noChangeShapeType="1" noTextEdit="1"/>
            </p:cNvSpPr>
            <p:nvPr/>
          </p:nvSpPr>
          <p:spPr bwMode="auto">
            <a:xfrm>
              <a:off x="5119750" y="3298844"/>
              <a:ext cx="601697" cy="1071286"/>
            </a:xfrm>
            <a:prstGeom prst="rect">
              <a:avLst/>
            </a:prstGeom>
            <a:blipFill>
              <a:blip r:embed="rId6"/>
              <a:stretch>
                <a:fillRect/>
              </a:stretch>
            </a:blipFill>
            <a:ln>
              <a:noFill/>
            </a:ln>
          </p:spPr>
          <p:txBody>
            <a:bodyPr/>
            <a:lstStyle/>
            <a:p>
              <a:pPr>
                <a:defRPr/>
              </a:pPr>
              <a:r>
                <a:rPr lang="zh-CN" altLang="en-US">
                  <a:noFill/>
                </a:rPr>
                <a:t> </a:t>
              </a:r>
            </a:p>
          </p:txBody>
        </p:sp>
        <p:sp>
          <p:nvSpPr>
            <p:cNvPr id="17434" name="Line 26">
              <a:extLst>
                <a:ext uri="{FF2B5EF4-FFF2-40B4-BE49-F238E27FC236}">
                  <a16:creationId xmlns:a16="http://schemas.microsoft.com/office/drawing/2014/main" id="{964C27AB-52D5-25EA-6B51-06837D032864}"/>
                </a:ext>
              </a:extLst>
            </p:cNvPr>
            <p:cNvSpPr>
              <a:spLocks noChangeShapeType="1"/>
            </p:cNvSpPr>
            <p:nvPr/>
          </p:nvSpPr>
          <p:spPr bwMode="auto">
            <a:xfrm>
              <a:off x="5707063" y="3940174"/>
              <a:ext cx="803048" cy="376174"/>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435" name="Line 27">
              <a:extLst>
                <a:ext uri="{FF2B5EF4-FFF2-40B4-BE49-F238E27FC236}">
                  <a16:creationId xmlns:a16="http://schemas.microsoft.com/office/drawing/2014/main" id="{2560267D-7DF2-CEAA-CE36-288152F3EF98}"/>
                </a:ext>
              </a:extLst>
            </p:cNvPr>
            <p:cNvSpPr>
              <a:spLocks noChangeShapeType="1"/>
            </p:cNvSpPr>
            <p:nvPr/>
          </p:nvSpPr>
          <p:spPr bwMode="auto">
            <a:xfrm>
              <a:off x="5794375" y="4497388"/>
              <a:ext cx="792163" cy="7143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7436" name="Line 28">
              <a:extLst>
                <a:ext uri="{FF2B5EF4-FFF2-40B4-BE49-F238E27FC236}">
                  <a16:creationId xmlns:a16="http://schemas.microsoft.com/office/drawing/2014/main" id="{92E9B39B-7F0E-B16D-34A7-1932F425F33B}"/>
                </a:ext>
              </a:extLst>
            </p:cNvPr>
            <p:cNvSpPr>
              <a:spLocks noChangeShapeType="1"/>
            </p:cNvSpPr>
            <p:nvPr/>
          </p:nvSpPr>
          <p:spPr bwMode="auto">
            <a:xfrm flipV="1">
              <a:off x="5722938" y="4148138"/>
              <a:ext cx="935037" cy="36036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437" name="Line 29">
              <a:extLst>
                <a:ext uri="{FF2B5EF4-FFF2-40B4-BE49-F238E27FC236}">
                  <a16:creationId xmlns:a16="http://schemas.microsoft.com/office/drawing/2014/main" id="{699FF019-834D-23C7-FE56-8F0D06307AA1}"/>
                </a:ext>
              </a:extLst>
            </p:cNvPr>
            <p:cNvSpPr>
              <a:spLocks noChangeShapeType="1"/>
            </p:cNvSpPr>
            <p:nvPr/>
          </p:nvSpPr>
          <p:spPr bwMode="auto">
            <a:xfrm flipV="1">
              <a:off x="6875463" y="3573463"/>
              <a:ext cx="1366837" cy="50323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9" name="Object 7">
              <a:extLst>
                <a:ext uri="{FF2B5EF4-FFF2-40B4-BE49-F238E27FC236}">
                  <a16:creationId xmlns:a16="http://schemas.microsoft.com/office/drawing/2014/main" id="{24E8F8F2-BFC6-977B-ED2E-98E5E7577191}"/>
                </a:ext>
              </a:extLst>
            </p:cNvPr>
            <p:cNvSpPr txBox="1">
              <a:spLocks noRot="1" noChangeAspect="1" noMove="1" noResize="1" noEditPoints="1" noAdjustHandles="1" noChangeArrowheads="1" noChangeShapeType="1" noTextEdit="1"/>
            </p:cNvSpPr>
            <p:nvPr/>
          </p:nvSpPr>
          <p:spPr bwMode="auto">
            <a:xfrm>
              <a:off x="7781999" y="2996952"/>
              <a:ext cx="606425" cy="631201"/>
            </a:xfrm>
            <a:prstGeom prst="rect">
              <a:avLst/>
            </a:prstGeom>
            <a:blipFill>
              <a:blip r:embed="rId7"/>
              <a:stretch>
                <a:fillRect t="-17949" r="-21333"/>
              </a:stretch>
            </a:blipFill>
            <a:ln>
              <a:noFill/>
            </a:ln>
          </p:spPr>
          <p:txBody>
            <a:bodyPr/>
            <a:lstStyle/>
            <a:p>
              <a:pPr>
                <a:defRPr/>
              </a:pPr>
              <a:r>
                <a:rPr lang="zh-CN" altLang="en-US">
                  <a:noFill/>
                </a:rPr>
                <a:t> </a:t>
              </a:r>
            </a:p>
          </p:txBody>
        </p:sp>
        <p:sp>
          <p:nvSpPr>
            <p:cNvPr id="30" name="Object 9">
              <a:extLst>
                <a:ext uri="{FF2B5EF4-FFF2-40B4-BE49-F238E27FC236}">
                  <a16:creationId xmlns:a16="http://schemas.microsoft.com/office/drawing/2014/main" id="{F74065F3-0842-FDD4-EAB0-E82AD5A1C20E}"/>
                </a:ext>
              </a:extLst>
            </p:cNvPr>
            <p:cNvSpPr txBox="1">
              <a:spLocks noRot="1" noChangeAspect="1" noMove="1" noResize="1" noEditPoints="1" noAdjustHandles="1" noChangeArrowheads="1" noChangeShapeType="1" noTextEdit="1"/>
            </p:cNvSpPr>
            <p:nvPr/>
          </p:nvSpPr>
          <p:spPr bwMode="auto">
            <a:xfrm>
              <a:off x="5980113" y="4581391"/>
              <a:ext cx="549275" cy="1049073"/>
            </a:xfrm>
            <a:prstGeom prst="rect">
              <a:avLst/>
            </a:prstGeom>
            <a:blipFill>
              <a:blip r:embed="rId8"/>
              <a:stretch>
                <a:fillRect/>
              </a:stretch>
            </a:blipFill>
            <a:ln>
              <a:noFill/>
            </a:ln>
          </p:spPr>
          <p:txBody>
            <a:bodyPr/>
            <a:lstStyle/>
            <a:p>
              <a:pPr>
                <a:defRPr/>
              </a:pPr>
              <a:r>
                <a:rPr lang="zh-CN" altLang="en-US">
                  <a:noFill/>
                </a:rPr>
                <a:t> </a:t>
              </a:r>
            </a:p>
          </p:txBody>
        </p:sp>
      </p:grpSp>
      <p:graphicFrame>
        <p:nvGraphicFramePr>
          <p:cNvPr id="17413" name="物件 52">
            <a:extLst>
              <a:ext uri="{FF2B5EF4-FFF2-40B4-BE49-F238E27FC236}">
                <a16:creationId xmlns:a16="http://schemas.microsoft.com/office/drawing/2014/main" id="{A524F207-776C-3FC6-27D3-7DE3AB5107B1}"/>
              </a:ext>
            </a:extLst>
          </p:cNvPr>
          <p:cNvGraphicFramePr>
            <a:graphicFrameLocks noChangeAspect="1"/>
          </p:cNvGraphicFramePr>
          <p:nvPr/>
        </p:nvGraphicFramePr>
        <p:xfrm>
          <a:off x="1520825" y="4953000"/>
          <a:ext cx="4138613" cy="1033463"/>
        </p:xfrm>
        <a:graphic>
          <a:graphicData uri="http://schemas.openxmlformats.org/presentationml/2006/ole">
            <mc:AlternateContent xmlns:mc="http://schemas.openxmlformats.org/markup-compatibility/2006">
              <mc:Choice xmlns:v="urn:schemas-microsoft-com:vml" Requires="v">
                <p:oleObj r:id="rId9" imgW="1916868" imgH="482391" progId="Equation.DSMT4">
                  <p:embed/>
                </p:oleObj>
              </mc:Choice>
              <mc:Fallback>
                <p:oleObj r:id="rId9" imgW="1916868" imgH="482391" progId="Equation.DSMT4">
                  <p:embed/>
                  <p:pic>
                    <p:nvPicPr>
                      <p:cNvPr id="0" name="物件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0825" y="4953000"/>
                        <a:ext cx="413861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投影片編號版面配置區 3">
            <a:extLst>
              <a:ext uri="{FF2B5EF4-FFF2-40B4-BE49-F238E27FC236}">
                <a16:creationId xmlns:a16="http://schemas.microsoft.com/office/drawing/2014/main" id="{14C2C70F-5D8C-A82B-8718-95A3BA5D35B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06D6885-C80C-4BA8-91BC-6EA92FFA9297}" type="slidenum">
              <a:rPr lang="zh-TW" altLang="en-US" sz="1200" smtClean="0">
                <a:latin typeface="Arial" panose="020B0604020202020204" pitchFamily="34" charset="0"/>
                <a:ea typeface="楷体_GB2312" pitchFamily="49" charset="-122"/>
              </a:rPr>
              <a:pPr>
                <a:spcBef>
                  <a:spcPct val="0"/>
                </a:spcBef>
                <a:buFontTx/>
                <a:buNone/>
              </a:pPr>
              <a:t>3</a:t>
            </a:fld>
            <a:endParaRPr lang="zh-TW" altLang="en-US" sz="1200">
              <a:latin typeface="Arial" panose="020B0604020202020204" pitchFamily="34" charset="0"/>
              <a:ea typeface="楷体_GB2312"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8" name="Rectangle 3">
            <a:extLst>
              <a:ext uri="{FF2B5EF4-FFF2-40B4-BE49-F238E27FC236}">
                <a16:creationId xmlns:a16="http://schemas.microsoft.com/office/drawing/2014/main" id="{28E87E86-3D0A-588F-4A84-3A60EC617B44}"/>
              </a:ext>
            </a:extLst>
          </p:cNvPr>
          <p:cNvSpPr>
            <a:spLocks noGrp="1" noRot="1"/>
          </p:cNvSpPr>
          <p:nvPr>
            <p:ph type="body" idx="4294967295"/>
          </p:nvPr>
        </p:nvSpPr>
        <p:spPr>
          <a:xfrm>
            <a:off x="971550" y="5300663"/>
            <a:ext cx="7205663" cy="906462"/>
          </a:xfrm>
        </p:spPr>
        <p:txBody>
          <a:bodyPr/>
          <a:lstStyle/>
          <a:p>
            <a:pPr lvl="1" eaLnBrk="1" hangingPunct="1">
              <a:buFont typeface="Wingdings" panose="05000000000000000000" pitchFamily="2" charset="2"/>
              <a:buNone/>
            </a:pP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介于</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之间时，结合性质为部分离子，</a:t>
            </a:r>
          </a:p>
          <a:p>
            <a:pPr lvl="1" eaLnBrk="1" hangingPunct="1">
              <a:buFont typeface="Wingdings" panose="05000000000000000000" pitchFamily="2" charset="2"/>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部分共价。</a:t>
            </a:r>
            <a:r>
              <a:rPr lang="en-US" altLang="zh-CN" sz="2400" b="1" i="1">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baseline="-2500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越大，离子性成分越强。</a:t>
            </a:r>
          </a:p>
        </p:txBody>
      </p:sp>
      <p:sp>
        <p:nvSpPr>
          <p:cNvPr id="51203" name="Text Box 9">
            <a:extLst>
              <a:ext uri="{FF2B5EF4-FFF2-40B4-BE49-F238E27FC236}">
                <a16:creationId xmlns:a16="http://schemas.microsoft.com/office/drawing/2014/main" id="{9015CC4C-A7FB-D999-9F57-3A77E86EF1FD}"/>
              </a:ext>
            </a:extLst>
          </p:cNvPr>
          <p:cNvSpPr txBox="1">
            <a:spLocks noChangeArrowheads="1"/>
          </p:cNvSpPr>
          <p:nvPr/>
        </p:nvSpPr>
        <p:spPr bwMode="auto">
          <a:xfrm>
            <a:off x="3706813" y="277813"/>
            <a:ext cx="17240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336666"/>
              </a:buClr>
              <a:buSzPct val="70000"/>
              <a:buFont typeface="Wingdings" panose="05000000000000000000" pitchFamily="2" charset="2"/>
              <a:buNone/>
            </a:pPr>
            <a:r>
              <a:rPr lang="zh-CN" altLang="en-US"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电离度</a:t>
            </a:r>
            <a:endParaRPr lang="zh-CN" altLang="en-US" sz="44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1204" name="Object 5">
            <a:extLst>
              <a:ext uri="{FF2B5EF4-FFF2-40B4-BE49-F238E27FC236}">
                <a16:creationId xmlns:a16="http://schemas.microsoft.com/office/drawing/2014/main" id="{23B5B3C7-CDC9-7243-BAE1-722BB02ABE41}"/>
              </a:ext>
            </a:extLst>
          </p:cNvPr>
          <p:cNvGraphicFramePr>
            <a:graphicFrameLocks noChangeAspect="1"/>
          </p:cNvGraphicFramePr>
          <p:nvPr/>
        </p:nvGraphicFramePr>
        <p:xfrm>
          <a:off x="2760663" y="1181100"/>
          <a:ext cx="3600450" cy="1270000"/>
        </p:xfrm>
        <a:graphic>
          <a:graphicData uri="http://schemas.openxmlformats.org/presentationml/2006/ole">
            <mc:AlternateContent xmlns:mc="http://schemas.openxmlformats.org/markup-compatibility/2006">
              <mc:Choice xmlns:v="urn:schemas-microsoft-com:vml" Requires="v">
                <p:oleObj name="公式" r:id="rId2" imgW="1295400" imgH="457200" progId="Equation.3">
                  <p:embed/>
                </p:oleObj>
              </mc:Choice>
              <mc:Fallback>
                <p:oleObj name="公式" r:id="rId2" imgW="1295400" imgH="4572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663" y="1181100"/>
                        <a:ext cx="36004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5" name="Rectangle 13">
            <a:extLst>
              <a:ext uri="{FF2B5EF4-FFF2-40B4-BE49-F238E27FC236}">
                <a16:creationId xmlns:a16="http://schemas.microsoft.com/office/drawing/2014/main" id="{95559322-7904-D9EE-D4D1-36C7D8A64EAB}"/>
              </a:ext>
            </a:extLst>
          </p:cNvPr>
          <p:cNvSpPr>
            <a:spLocks noChangeArrowheads="1"/>
          </p:cNvSpPr>
          <p:nvPr/>
        </p:nvSpPr>
        <p:spPr bwMode="auto">
          <a:xfrm>
            <a:off x="2544763" y="1038225"/>
            <a:ext cx="4105275" cy="15113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79254" name="Group 22">
            <a:extLst>
              <a:ext uri="{FF2B5EF4-FFF2-40B4-BE49-F238E27FC236}">
                <a16:creationId xmlns:a16="http://schemas.microsoft.com/office/drawing/2014/main" id="{F94869F9-DE21-10F8-DBFB-78ACE2E5C76E}"/>
              </a:ext>
            </a:extLst>
          </p:cNvPr>
          <p:cNvGrpSpPr>
            <a:grpSpLocks/>
          </p:cNvGrpSpPr>
          <p:nvPr/>
        </p:nvGrpSpPr>
        <p:grpSpPr bwMode="auto">
          <a:xfrm>
            <a:off x="4860925" y="3325813"/>
            <a:ext cx="2130425" cy="523875"/>
            <a:chOff x="3107" y="1969"/>
            <a:chExt cx="1342" cy="330"/>
          </a:xfrm>
        </p:grpSpPr>
        <p:sp>
          <p:nvSpPr>
            <p:cNvPr id="51219" name="AutoShape 18">
              <a:extLst>
                <a:ext uri="{FF2B5EF4-FFF2-40B4-BE49-F238E27FC236}">
                  <a16:creationId xmlns:a16="http://schemas.microsoft.com/office/drawing/2014/main" id="{5E54F053-5ECA-C84F-AF6F-5E19FBB67261}"/>
                </a:ext>
              </a:extLst>
            </p:cNvPr>
            <p:cNvSpPr>
              <a:spLocks noChangeArrowheads="1"/>
            </p:cNvSpPr>
            <p:nvPr/>
          </p:nvSpPr>
          <p:spPr bwMode="auto">
            <a:xfrm>
              <a:off x="3107" y="2052"/>
              <a:ext cx="499" cy="226"/>
            </a:xfrm>
            <a:prstGeom prst="rightArrow">
              <a:avLst>
                <a:gd name="adj1" fmla="val 50000"/>
                <a:gd name="adj2" fmla="val 55199"/>
              </a:avLst>
            </a:prstGeom>
            <a:gradFill rotWithShape="1">
              <a:gsLst>
                <a:gs pos="0">
                  <a:srgbClr val="8FBCE9"/>
                </a:gs>
                <a:gs pos="100000">
                  <a:srgbClr val="0066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20" name="Text Box 20">
              <a:extLst>
                <a:ext uri="{FF2B5EF4-FFF2-40B4-BE49-F238E27FC236}">
                  <a16:creationId xmlns:a16="http://schemas.microsoft.com/office/drawing/2014/main" id="{E2F40A27-2AB4-C6B5-2C40-B1D00F46EB30}"/>
                </a:ext>
              </a:extLst>
            </p:cNvPr>
            <p:cNvSpPr txBox="1">
              <a:spLocks noChangeArrowheads="1"/>
            </p:cNvSpPr>
            <p:nvPr/>
          </p:nvSpPr>
          <p:spPr bwMode="auto">
            <a:xfrm>
              <a:off x="3651" y="1969"/>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离子键</a:t>
              </a:r>
            </a:p>
          </p:txBody>
        </p:sp>
      </p:grpSp>
      <p:grpSp>
        <p:nvGrpSpPr>
          <p:cNvPr id="479262" name="Group 30">
            <a:extLst>
              <a:ext uri="{FF2B5EF4-FFF2-40B4-BE49-F238E27FC236}">
                <a16:creationId xmlns:a16="http://schemas.microsoft.com/office/drawing/2014/main" id="{E95E1404-C160-4124-0C3A-2E2C74E3DC30}"/>
              </a:ext>
            </a:extLst>
          </p:cNvPr>
          <p:cNvGrpSpPr>
            <a:grpSpLocks/>
          </p:cNvGrpSpPr>
          <p:nvPr/>
        </p:nvGrpSpPr>
        <p:grpSpPr bwMode="auto">
          <a:xfrm>
            <a:off x="6732588" y="4416425"/>
            <a:ext cx="2130425" cy="523875"/>
            <a:chOff x="3090" y="2556"/>
            <a:chExt cx="1342" cy="330"/>
          </a:xfrm>
        </p:grpSpPr>
        <p:sp>
          <p:nvSpPr>
            <p:cNvPr id="51217" name="AutoShape 21">
              <a:extLst>
                <a:ext uri="{FF2B5EF4-FFF2-40B4-BE49-F238E27FC236}">
                  <a16:creationId xmlns:a16="http://schemas.microsoft.com/office/drawing/2014/main" id="{854EE7AB-0791-1825-8325-78FE76B20655}"/>
                </a:ext>
              </a:extLst>
            </p:cNvPr>
            <p:cNvSpPr>
              <a:spLocks noChangeArrowheads="1"/>
            </p:cNvSpPr>
            <p:nvPr/>
          </p:nvSpPr>
          <p:spPr bwMode="auto">
            <a:xfrm>
              <a:off x="3090" y="2646"/>
              <a:ext cx="499" cy="226"/>
            </a:xfrm>
            <a:prstGeom prst="rightArrow">
              <a:avLst>
                <a:gd name="adj1" fmla="val 50000"/>
                <a:gd name="adj2" fmla="val 55199"/>
              </a:avLst>
            </a:prstGeom>
            <a:gradFill rotWithShape="1">
              <a:gsLst>
                <a:gs pos="0">
                  <a:srgbClr val="FFC2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18" name="Text Box 23">
              <a:extLst>
                <a:ext uri="{FF2B5EF4-FFF2-40B4-BE49-F238E27FC236}">
                  <a16:creationId xmlns:a16="http://schemas.microsoft.com/office/drawing/2014/main" id="{AD412E77-247A-B0EC-3E11-0DC14737F0DA}"/>
                </a:ext>
              </a:extLst>
            </p:cNvPr>
            <p:cNvSpPr txBox="1">
              <a:spLocks noChangeArrowheads="1"/>
            </p:cNvSpPr>
            <p:nvPr/>
          </p:nvSpPr>
          <p:spPr bwMode="auto">
            <a:xfrm>
              <a:off x="3634" y="255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共价键</a:t>
              </a:r>
            </a:p>
          </p:txBody>
        </p:sp>
      </p:grpSp>
      <p:grpSp>
        <p:nvGrpSpPr>
          <p:cNvPr id="479260" name="Group 28">
            <a:extLst>
              <a:ext uri="{FF2B5EF4-FFF2-40B4-BE49-F238E27FC236}">
                <a16:creationId xmlns:a16="http://schemas.microsoft.com/office/drawing/2014/main" id="{F3BDA2DA-C86C-43CC-0FD5-9AC2FF911956}"/>
              </a:ext>
            </a:extLst>
          </p:cNvPr>
          <p:cNvGrpSpPr>
            <a:grpSpLocks/>
          </p:cNvGrpSpPr>
          <p:nvPr/>
        </p:nvGrpSpPr>
        <p:grpSpPr bwMode="auto">
          <a:xfrm>
            <a:off x="695325" y="2852738"/>
            <a:ext cx="7778750" cy="1131887"/>
            <a:chOff x="664" y="1898"/>
            <a:chExt cx="4900" cy="713"/>
          </a:xfrm>
        </p:grpSpPr>
        <p:graphicFrame>
          <p:nvGraphicFramePr>
            <p:cNvPr id="51214" name="Object 5">
              <a:extLst>
                <a:ext uri="{FF2B5EF4-FFF2-40B4-BE49-F238E27FC236}">
                  <a16:creationId xmlns:a16="http://schemas.microsoft.com/office/drawing/2014/main" id="{EF8543DB-F885-7C26-289A-2DC425B01FF2}"/>
                </a:ext>
              </a:extLst>
            </p:cNvPr>
            <p:cNvGraphicFramePr>
              <a:graphicFrameLocks noChangeAspect="1"/>
            </p:cNvGraphicFramePr>
            <p:nvPr/>
          </p:nvGraphicFramePr>
          <p:xfrm>
            <a:off x="793" y="1898"/>
            <a:ext cx="1177" cy="342"/>
          </p:xfrm>
          <a:graphic>
            <a:graphicData uri="http://schemas.openxmlformats.org/presentationml/2006/ole">
              <mc:AlternateContent xmlns:mc="http://schemas.openxmlformats.org/markup-compatibility/2006">
                <mc:Choice xmlns:v="urn:schemas-microsoft-com:vml" Requires="v">
                  <p:oleObj name="公式" r:id="rId4" imgW="787400" imgH="228600" progId="Equation.3">
                    <p:embed/>
                  </p:oleObj>
                </mc:Choice>
                <mc:Fallback>
                  <p:oleObj name="公式" r:id="rId4" imgW="7874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 y="1898"/>
                          <a:ext cx="117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15" name="Text Box 16">
              <a:extLst>
                <a:ext uri="{FF2B5EF4-FFF2-40B4-BE49-F238E27FC236}">
                  <a16:creationId xmlns:a16="http://schemas.microsoft.com/office/drawing/2014/main" id="{8553DE50-5E86-34A1-AE75-C645A4863EE1}"/>
                </a:ext>
              </a:extLst>
            </p:cNvPr>
            <p:cNvSpPr txBox="1">
              <a:spLocks noChangeArrowheads="1"/>
            </p:cNvSpPr>
            <p:nvPr/>
          </p:nvSpPr>
          <p:spPr bwMode="auto">
            <a:xfrm>
              <a:off x="2245" y="1979"/>
              <a:ext cx="331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原子的价电子完全转移到 </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a:t>
              </a:r>
            </a:p>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离子结合</a:t>
              </a:r>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1216" name="Object 5">
              <a:extLst>
                <a:ext uri="{FF2B5EF4-FFF2-40B4-BE49-F238E27FC236}">
                  <a16:creationId xmlns:a16="http://schemas.microsoft.com/office/drawing/2014/main" id="{202BD8A2-F5CE-72A6-571F-EBE8C561322D}"/>
                </a:ext>
              </a:extLst>
            </p:cNvPr>
            <p:cNvGraphicFramePr>
              <a:graphicFrameLocks noChangeAspect="1"/>
            </p:cNvGraphicFramePr>
            <p:nvPr>
              <p:extLst>
                <p:ext uri="{D42A27DB-BD31-4B8C-83A1-F6EECF244321}">
                  <p14:modId xmlns:p14="http://schemas.microsoft.com/office/powerpoint/2010/main" val="1479485001"/>
                </p:ext>
              </p:extLst>
            </p:nvPr>
          </p:nvGraphicFramePr>
          <p:xfrm>
            <a:off x="664" y="2222"/>
            <a:ext cx="1523" cy="389"/>
          </p:xfrm>
          <a:graphic>
            <a:graphicData uri="http://schemas.openxmlformats.org/presentationml/2006/ole">
              <mc:AlternateContent xmlns:mc="http://schemas.openxmlformats.org/markup-compatibility/2006">
                <mc:Choice xmlns:v="urn:schemas-microsoft-com:vml" Requires="v">
                  <p:oleObj name="Equation" r:id="rId6" imgW="977760" imgH="253800" progId="Equation.DSMT4">
                    <p:embed/>
                  </p:oleObj>
                </mc:Choice>
                <mc:Fallback>
                  <p:oleObj name="Equation" r:id="rId6" imgW="977760" imgH="253800" progId="Equation.DSMT4">
                    <p:embed/>
                    <p:pic>
                      <p:nvPicPr>
                        <p:cNvPr id="0" name="Object 5"/>
                        <p:cNvPicPr>
                          <a:picLocks noChangeAspect="1" noChangeArrowheads="1"/>
                        </p:cNvPicPr>
                        <p:nvPr/>
                      </p:nvPicPr>
                      <p:blipFill>
                        <a:blip r:embed="rId7"/>
                        <a:srcRect/>
                        <a:stretch>
                          <a:fillRect/>
                        </a:stretch>
                      </p:blipFill>
                      <p:spPr bwMode="auto">
                        <a:xfrm>
                          <a:off x="664" y="2222"/>
                          <a:ext cx="1523"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79263" name="Group 31">
            <a:extLst>
              <a:ext uri="{FF2B5EF4-FFF2-40B4-BE49-F238E27FC236}">
                <a16:creationId xmlns:a16="http://schemas.microsoft.com/office/drawing/2014/main" id="{B9999E0B-C513-1266-F648-BA9117EFBEC8}"/>
              </a:ext>
            </a:extLst>
          </p:cNvPr>
          <p:cNvGrpSpPr>
            <a:grpSpLocks/>
          </p:cNvGrpSpPr>
          <p:nvPr/>
        </p:nvGrpSpPr>
        <p:grpSpPr bwMode="auto">
          <a:xfrm>
            <a:off x="509588" y="4060827"/>
            <a:ext cx="7042150" cy="1069976"/>
            <a:chOff x="547" y="2601"/>
            <a:chExt cx="4436" cy="674"/>
          </a:xfrm>
        </p:grpSpPr>
        <p:graphicFrame>
          <p:nvGraphicFramePr>
            <p:cNvPr id="51211" name="Object 5">
              <a:extLst>
                <a:ext uri="{FF2B5EF4-FFF2-40B4-BE49-F238E27FC236}">
                  <a16:creationId xmlns:a16="http://schemas.microsoft.com/office/drawing/2014/main" id="{284BB0C4-B80F-1EB1-C5B5-AD6AE6326B5B}"/>
                </a:ext>
              </a:extLst>
            </p:cNvPr>
            <p:cNvGraphicFramePr>
              <a:graphicFrameLocks noChangeAspect="1"/>
            </p:cNvGraphicFramePr>
            <p:nvPr/>
          </p:nvGraphicFramePr>
          <p:xfrm>
            <a:off x="822" y="2601"/>
            <a:ext cx="1179" cy="342"/>
          </p:xfrm>
          <a:graphic>
            <a:graphicData uri="http://schemas.openxmlformats.org/presentationml/2006/ole">
              <mc:AlternateContent xmlns:mc="http://schemas.openxmlformats.org/markup-compatibility/2006">
                <mc:Choice xmlns:v="urn:schemas-microsoft-com:vml" Requires="v">
                  <p:oleObj name="公式" r:id="rId8" imgW="787400" imgH="228600" progId="Equation.3">
                    <p:embed/>
                  </p:oleObj>
                </mc:Choice>
                <mc:Fallback>
                  <p:oleObj name="公式" r:id="rId8" imgW="787400" imgH="2286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2" y="2601"/>
                          <a:ext cx="1179"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12" name="Text Box 17">
              <a:extLst>
                <a:ext uri="{FF2B5EF4-FFF2-40B4-BE49-F238E27FC236}">
                  <a16:creationId xmlns:a16="http://schemas.microsoft.com/office/drawing/2014/main" id="{C5A6D829-A516-CC8A-0C9A-1D8B16102FB5}"/>
                </a:ext>
              </a:extLst>
            </p:cNvPr>
            <p:cNvSpPr txBox="1">
              <a:spLocks noChangeArrowheads="1"/>
            </p:cNvSpPr>
            <p:nvPr/>
          </p:nvSpPr>
          <p:spPr bwMode="auto">
            <a:xfrm>
              <a:off x="2245" y="2632"/>
              <a:ext cx="273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原子的价电子均匀分布</a:t>
              </a:r>
            </a:p>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两个原子共享所有价电子</a:t>
              </a:r>
            </a:p>
          </p:txBody>
        </p:sp>
        <p:graphicFrame>
          <p:nvGraphicFramePr>
            <p:cNvPr id="51213" name="Object 29">
              <a:extLst>
                <a:ext uri="{FF2B5EF4-FFF2-40B4-BE49-F238E27FC236}">
                  <a16:creationId xmlns:a16="http://schemas.microsoft.com/office/drawing/2014/main" id="{F8BDC29C-2F61-F3F7-9DAF-4F98AEC349D5}"/>
                </a:ext>
              </a:extLst>
            </p:cNvPr>
            <p:cNvGraphicFramePr>
              <a:graphicFrameLocks noChangeAspect="1"/>
            </p:cNvGraphicFramePr>
            <p:nvPr>
              <p:extLst>
                <p:ext uri="{D42A27DB-BD31-4B8C-83A1-F6EECF244321}">
                  <p14:modId xmlns:p14="http://schemas.microsoft.com/office/powerpoint/2010/main" val="193952403"/>
                </p:ext>
              </p:extLst>
            </p:nvPr>
          </p:nvGraphicFramePr>
          <p:xfrm>
            <a:off x="547" y="2915"/>
            <a:ext cx="1694" cy="360"/>
          </p:xfrm>
          <a:graphic>
            <a:graphicData uri="http://schemas.openxmlformats.org/presentationml/2006/ole">
              <mc:AlternateContent xmlns:mc="http://schemas.openxmlformats.org/markup-compatibility/2006">
                <mc:Choice xmlns:v="urn:schemas-microsoft-com:vml" Requires="v">
                  <p:oleObj name="Equation" r:id="rId10" imgW="1193760" imgH="253800" progId="Equation.DSMT4">
                    <p:embed/>
                  </p:oleObj>
                </mc:Choice>
                <mc:Fallback>
                  <p:oleObj name="Equation" r:id="rId10" imgW="1193760" imgH="253800" progId="Equation.DSMT4">
                    <p:embed/>
                    <p:pic>
                      <p:nvPicPr>
                        <p:cNvPr id="0" name="Object 29"/>
                        <p:cNvPicPr>
                          <a:picLocks noChangeAspect="1" noChangeArrowheads="1"/>
                        </p:cNvPicPr>
                        <p:nvPr/>
                      </p:nvPicPr>
                      <p:blipFill>
                        <a:blip r:embed="rId11"/>
                        <a:srcRect/>
                        <a:stretch>
                          <a:fillRect/>
                        </a:stretch>
                      </p:blipFill>
                      <p:spPr bwMode="auto">
                        <a:xfrm>
                          <a:off x="547" y="2915"/>
                          <a:ext cx="1694" cy="360"/>
                        </a:xfrm>
                        <a:prstGeom prst="rect">
                          <a:avLst/>
                        </a:prstGeom>
                        <a:noFill/>
                        <a:ln>
                          <a:noFill/>
                        </a:ln>
                        <a:effectLst/>
                      </p:spPr>
                    </p:pic>
                  </p:oleObj>
                </mc:Fallback>
              </mc:AlternateContent>
            </a:graphicData>
          </a:graphic>
        </p:graphicFrame>
      </p:grpSp>
      <p:sp>
        <p:nvSpPr>
          <p:cNvPr id="51210" name="灯片编号占位符 3">
            <a:extLst>
              <a:ext uri="{FF2B5EF4-FFF2-40B4-BE49-F238E27FC236}">
                <a16:creationId xmlns:a16="http://schemas.microsoft.com/office/drawing/2014/main" id="{3ABF34AD-D998-45E9-0B63-30EFAE35A07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AFF6BB7-3F0B-4BAC-98C8-BEEE840EB45F}"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30</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79260"/>
                                        </p:tgtEl>
                                        <p:attrNameLst>
                                          <p:attrName>style.visibility</p:attrName>
                                        </p:attrNameLst>
                                      </p:cBhvr>
                                      <p:to>
                                        <p:strVal val="visible"/>
                                      </p:to>
                                    </p:set>
                                    <p:animEffect transition="in" filter="dissolve">
                                      <p:cBhvr>
                                        <p:cTn id="7" dur="500"/>
                                        <p:tgtEl>
                                          <p:spTgt spid="4792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479254"/>
                                        </p:tgtEl>
                                        <p:attrNameLst>
                                          <p:attrName>style.visibility</p:attrName>
                                        </p:attrNameLst>
                                      </p:cBhvr>
                                      <p:to>
                                        <p:strVal val="visible"/>
                                      </p:to>
                                    </p:set>
                                    <p:animEffect transition="in" filter="slide(fromLeft)">
                                      <p:cBhvr>
                                        <p:cTn id="12" dur="500"/>
                                        <p:tgtEl>
                                          <p:spTgt spid="4792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79263"/>
                                        </p:tgtEl>
                                        <p:attrNameLst>
                                          <p:attrName>style.visibility</p:attrName>
                                        </p:attrNameLst>
                                      </p:cBhvr>
                                      <p:to>
                                        <p:strVal val="visible"/>
                                      </p:to>
                                    </p:set>
                                    <p:animEffect transition="in" filter="dissolve">
                                      <p:cBhvr>
                                        <p:cTn id="17" dur="500"/>
                                        <p:tgtEl>
                                          <p:spTgt spid="4792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479262"/>
                                        </p:tgtEl>
                                        <p:attrNameLst>
                                          <p:attrName>style.visibility</p:attrName>
                                        </p:attrNameLst>
                                      </p:cBhvr>
                                      <p:to>
                                        <p:strVal val="visible"/>
                                      </p:to>
                                    </p:set>
                                    <p:animEffect transition="in" filter="slide(fromLeft)">
                                      <p:cBhvr>
                                        <p:cTn id="22" dur="500"/>
                                        <p:tgtEl>
                                          <p:spTgt spid="479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479238">
                                            <p:txEl>
                                              <p:pRg st="0" end="0"/>
                                            </p:txEl>
                                          </p:spTgt>
                                        </p:tgtEl>
                                        <p:attrNameLst>
                                          <p:attrName>style.visibility</p:attrName>
                                        </p:attrNameLst>
                                      </p:cBhvr>
                                      <p:to>
                                        <p:strVal val="visible"/>
                                      </p:to>
                                    </p:set>
                                    <p:animEffect transition="in" filter="slide(fromBottom)">
                                      <p:cBhvr>
                                        <p:cTn id="27" dur="500"/>
                                        <p:tgtEl>
                                          <p:spTgt spid="479238">
                                            <p:txEl>
                                              <p:pRg st="0" end="0"/>
                                            </p:txEl>
                                          </p:spTgt>
                                        </p:tgtEl>
                                      </p:cBhvr>
                                    </p:animEffect>
                                  </p:childTnLst>
                                </p:cTn>
                              </p:par>
                              <p:par>
                                <p:cTn id="28" presetID="12" presetClass="entr" presetSubtype="4" fill="hold" nodeType="withEffect">
                                  <p:stCondLst>
                                    <p:cond delay="0"/>
                                  </p:stCondLst>
                                  <p:childTnLst>
                                    <p:set>
                                      <p:cBhvr>
                                        <p:cTn id="29" dur="1" fill="hold">
                                          <p:stCondLst>
                                            <p:cond delay="0"/>
                                          </p:stCondLst>
                                        </p:cTn>
                                        <p:tgtEl>
                                          <p:spTgt spid="479238">
                                            <p:txEl>
                                              <p:pRg st="1" end="1"/>
                                            </p:txEl>
                                          </p:spTgt>
                                        </p:tgtEl>
                                        <p:attrNameLst>
                                          <p:attrName>style.visibility</p:attrName>
                                        </p:attrNameLst>
                                      </p:cBhvr>
                                      <p:to>
                                        <p:strVal val="visible"/>
                                      </p:to>
                                    </p:set>
                                    <p:animEffect transition="in" filter="slide(fromBottom)">
                                      <p:cBhvr>
                                        <p:cTn id="30" dur="500"/>
                                        <p:tgtEl>
                                          <p:spTgt spid="4792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7367" name="Group 135">
            <a:extLst>
              <a:ext uri="{FF2B5EF4-FFF2-40B4-BE49-F238E27FC236}">
                <a16:creationId xmlns:a16="http://schemas.microsoft.com/office/drawing/2014/main" id="{15BB30CF-D557-2806-B1BA-667B71622D6C}"/>
              </a:ext>
            </a:extLst>
          </p:cNvPr>
          <p:cNvGraphicFramePr>
            <a:graphicFrameLocks noGrp="1"/>
          </p:cNvGraphicFramePr>
          <p:nvPr/>
        </p:nvGraphicFramePr>
        <p:xfrm>
          <a:off x="590550" y="3355975"/>
          <a:ext cx="8208963" cy="1512888"/>
        </p:xfrm>
        <a:graphic>
          <a:graphicData uri="http://schemas.openxmlformats.org/drawingml/2006/table">
            <a:tbl>
              <a:tblPr/>
              <a:tblGrid>
                <a:gridCol w="1349375">
                  <a:extLst>
                    <a:ext uri="{9D8B030D-6E8A-4147-A177-3AD203B41FA5}">
                      <a16:colId xmlns:a16="http://schemas.microsoft.com/office/drawing/2014/main" val="20000"/>
                    </a:ext>
                  </a:extLst>
                </a:gridCol>
                <a:gridCol w="83978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9787">
                  <a:extLst>
                    <a:ext uri="{9D8B030D-6E8A-4147-A177-3AD203B41FA5}">
                      <a16:colId xmlns:a16="http://schemas.microsoft.com/office/drawing/2014/main" val="20003"/>
                    </a:ext>
                  </a:extLst>
                </a:gridCol>
                <a:gridCol w="839788">
                  <a:extLst>
                    <a:ext uri="{9D8B030D-6E8A-4147-A177-3AD203B41FA5}">
                      <a16:colId xmlns:a16="http://schemas.microsoft.com/office/drawing/2014/main" val="20004"/>
                    </a:ext>
                  </a:extLst>
                </a:gridCol>
                <a:gridCol w="981075">
                  <a:extLst>
                    <a:ext uri="{9D8B030D-6E8A-4147-A177-3AD203B41FA5}">
                      <a16:colId xmlns:a16="http://schemas.microsoft.com/office/drawing/2014/main" val="20005"/>
                    </a:ext>
                  </a:extLst>
                </a:gridCol>
                <a:gridCol w="792162">
                  <a:extLst>
                    <a:ext uri="{9D8B030D-6E8A-4147-A177-3AD203B41FA5}">
                      <a16:colId xmlns:a16="http://schemas.microsoft.com/office/drawing/2014/main" val="20006"/>
                    </a:ext>
                  </a:extLst>
                </a:gridCol>
                <a:gridCol w="865188">
                  <a:extLst>
                    <a:ext uri="{9D8B030D-6E8A-4147-A177-3AD203B41FA5}">
                      <a16:colId xmlns:a16="http://schemas.microsoft.com/office/drawing/2014/main" val="20007"/>
                    </a:ext>
                  </a:extLst>
                </a:gridCol>
                <a:gridCol w="863600">
                  <a:extLst>
                    <a:ext uri="{9D8B030D-6E8A-4147-A177-3AD203B41FA5}">
                      <a16:colId xmlns:a16="http://schemas.microsoft.com/office/drawing/2014/main" val="20008"/>
                    </a:ext>
                  </a:extLst>
                </a:gridCol>
              </a:tblGrid>
              <a:tr h="792163">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0725">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2258" name="Text Box 114">
            <a:extLst>
              <a:ext uri="{FF2B5EF4-FFF2-40B4-BE49-F238E27FC236}">
                <a16:creationId xmlns:a16="http://schemas.microsoft.com/office/drawing/2014/main" id="{8AA2BCD8-3188-C6A5-FBD3-B4B9D2E365C4}"/>
              </a:ext>
            </a:extLst>
          </p:cNvPr>
          <p:cNvSpPr txBox="1">
            <a:spLocks noChangeArrowheads="1"/>
          </p:cNvSpPr>
          <p:nvPr/>
        </p:nvSpPr>
        <p:spPr bwMode="auto">
          <a:xfrm>
            <a:off x="950913" y="3500438"/>
            <a:ext cx="9064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晶体</a:t>
            </a:r>
          </a:p>
        </p:txBody>
      </p:sp>
      <p:sp>
        <p:nvSpPr>
          <p:cNvPr id="52259" name="Text Box 115">
            <a:extLst>
              <a:ext uri="{FF2B5EF4-FFF2-40B4-BE49-F238E27FC236}">
                <a16:creationId xmlns:a16="http://schemas.microsoft.com/office/drawing/2014/main" id="{15A55067-8AD0-5BBB-E4FB-A080D8538ECC}"/>
              </a:ext>
            </a:extLst>
          </p:cNvPr>
          <p:cNvSpPr txBox="1">
            <a:spLocks noChangeArrowheads="1"/>
          </p:cNvSpPr>
          <p:nvPr/>
        </p:nvSpPr>
        <p:spPr bwMode="auto">
          <a:xfrm>
            <a:off x="2174875" y="3551238"/>
            <a:ext cx="4079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52260" name="Text Box 116">
            <a:extLst>
              <a:ext uri="{FF2B5EF4-FFF2-40B4-BE49-F238E27FC236}">
                <a16:creationId xmlns:a16="http://schemas.microsoft.com/office/drawing/2014/main" id="{ABA8A182-8E95-A263-019E-20D8ECE48297}"/>
              </a:ext>
            </a:extLst>
          </p:cNvPr>
          <p:cNvSpPr txBox="1">
            <a:spLocks noChangeArrowheads="1"/>
          </p:cNvSpPr>
          <p:nvPr/>
        </p:nvSpPr>
        <p:spPr bwMode="auto">
          <a:xfrm>
            <a:off x="2967038" y="3551238"/>
            <a:ext cx="4413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a:t>
            </a:r>
          </a:p>
        </p:txBody>
      </p:sp>
      <p:sp>
        <p:nvSpPr>
          <p:cNvPr id="52261" name="Text Box 117">
            <a:extLst>
              <a:ext uri="{FF2B5EF4-FFF2-40B4-BE49-F238E27FC236}">
                <a16:creationId xmlns:a16="http://schemas.microsoft.com/office/drawing/2014/main" id="{BCB33C98-CD88-E404-D156-996A34196CEA}"/>
              </a:ext>
            </a:extLst>
          </p:cNvPr>
          <p:cNvSpPr txBox="1">
            <a:spLocks noChangeArrowheads="1"/>
          </p:cNvSpPr>
          <p:nvPr/>
        </p:nvSpPr>
        <p:spPr bwMode="auto">
          <a:xfrm>
            <a:off x="3730625" y="3551238"/>
            <a:ext cx="5603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Ge</a:t>
            </a:r>
          </a:p>
        </p:txBody>
      </p:sp>
      <p:sp>
        <p:nvSpPr>
          <p:cNvPr id="52262" name="Text Box 119">
            <a:extLst>
              <a:ext uri="{FF2B5EF4-FFF2-40B4-BE49-F238E27FC236}">
                <a16:creationId xmlns:a16="http://schemas.microsoft.com/office/drawing/2014/main" id="{8B43EDE2-4F3D-D7A3-4C95-639E10A3C9F7}"/>
              </a:ext>
            </a:extLst>
          </p:cNvPr>
          <p:cNvSpPr txBox="1">
            <a:spLocks noChangeArrowheads="1"/>
          </p:cNvSpPr>
          <p:nvPr/>
        </p:nvSpPr>
        <p:spPr bwMode="auto">
          <a:xfrm>
            <a:off x="4478338" y="3551238"/>
            <a:ext cx="6683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SiC</a:t>
            </a:r>
          </a:p>
        </p:txBody>
      </p:sp>
      <p:sp>
        <p:nvSpPr>
          <p:cNvPr id="52263" name="Text Box 120">
            <a:extLst>
              <a:ext uri="{FF2B5EF4-FFF2-40B4-BE49-F238E27FC236}">
                <a16:creationId xmlns:a16="http://schemas.microsoft.com/office/drawing/2014/main" id="{B5543A23-E67C-719D-D636-42495CA141A2}"/>
              </a:ext>
            </a:extLst>
          </p:cNvPr>
          <p:cNvSpPr txBox="1">
            <a:spLocks noChangeArrowheads="1"/>
          </p:cNvSpPr>
          <p:nvPr/>
        </p:nvSpPr>
        <p:spPr bwMode="auto">
          <a:xfrm>
            <a:off x="5270500" y="3551238"/>
            <a:ext cx="9207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GaAs</a:t>
            </a:r>
          </a:p>
        </p:txBody>
      </p:sp>
      <p:sp>
        <p:nvSpPr>
          <p:cNvPr id="52264" name="Text Box 122">
            <a:extLst>
              <a:ext uri="{FF2B5EF4-FFF2-40B4-BE49-F238E27FC236}">
                <a16:creationId xmlns:a16="http://schemas.microsoft.com/office/drawing/2014/main" id="{398DF8DA-80B3-3B8A-1BEE-8512FDD4FADE}"/>
              </a:ext>
            </a:extLst>
          </p:cNvPr>
          <p:cNvSpPr txBox="1">
            <a:spLocks noChangeArrowheads="1"/>
          </p:cNvSpPr>
          <p:nvPr/>
        </p:nvSpPr>
        <p:spPr bwMode="auto">
          <a:xfrm>
            <a:off x="6332538" y="3551238"/>
            <a:ext cx="6873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InP</a:t>
            </a:r>
          </a:p>
        </p:txBody>
      </p:sp>
      <p:sp>
        <p:nvSpPr>
          <p:cNvPr id="52265" name="Text Box 124">
            <a:extLst>
              <a:ext uri="{FF2B5EF4-FFF2-40B4-BE49-F238E27FC236}">
                <a16:creationId xmlns:a16="http://schemas.microsoft.com/office/drawing/2014/main" id="{D1E9E3C6-D939-DC1B-6276-80D139814A72}"/>
              </a:ext>
            </a:extLst>
          </p:cNvPr>
          <p:cNvSpPr txBox="1">
            <a:spLocks noChangeArrowheads="1"/>
          </p:cNvSpPr>
          <p:nvPr/>
        </p:nvSpPr>
        <p:spPr bwMode="auto">
          <a:xfrm>
            <a:off x="7070725" y="3551238"/>
            <a:ext cx="8001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GaN</a:t>
            </a:r>
          </a:p>
        </p:txBody>
      </p:sp>
      <p:sp>
        <p:nvSpPr>
          <p:cNvPr id="52266" name="Text Box 126">
            <a:extLst>
              <a:ext uri="{FF2B5EF4-FFF2-40B4-BE49-F238E27FC236}">
                <a16:creationId xmlns:a16="http://schemas.microsoft.com/office/drawing/2014/main" id="{55FCC2DC-1696-BDFB-8DBF-353FC2162F47}"/>
              </a:ext>
            </a:extLst>
          </p:cNvPr>
          <p:cNvSpPr txBox="1">
            <a:spLocks noChangeArrowheads="1"/>
          </p:cNvSpPr>
          <p:nvPr/>
        </p:nvSpPr>
        <p:spPr bwMode="auto">
          <a:xfrm>
            <a:off x="7935913" y="3563938"/>
            <a:ext cx="8001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ZnO</a:t>
            </a:r>
          </a:p>
        </p:txBody>
      </p:sp>
      <p:sp>
        <p:nvSpPr>
          <p:cNvPr id="52267" name="Text Box 129">
            <a:extLst>
              <a:ext uri="{FF2B5EF4-FFF2-40B4-BE49-F238E27FC236}">
                <a16:creationId xmlns:a16="http://schemas.microsoft.com/office/drawing/2014/main" id="{E85FF1B3-1CCC-E229-3E8A-8CE1B9CA2EA4}"/>
              </a:ext>
            </a:extLst>
          </p:cNvPr>
          <p:cNvSpPr txBox="1">
            <a:spLocks noChangeArrowheads="1"/>
          </p:cNvSpPr>
          <p:nvPr/>
        </p:nvSpPr>
        <p:spPr bwMode="auto">
          <a:xfrm>
            <a:off x="561975" y="4267200"/>
            <a:ext cx="13858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电离度</a:t>
            </a:r>
            <a:r>
              <a:rPr lang="en-US" altLang="zh-CN" sz="26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600" b="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a:t>
            </a:r>
          </a:p>
        </p:txBody>
      </p:sp>
      <p:sp>
        <p:nvSpPr>
          <p:cNvPr id="52268" name="Text Box 131">
            <a:extLst>
              <a:ext uri="{FF2B5EF4-FFF2-40B4-BE49-F238E27FC236}">
                <a16:creationId xmlns:a16="http://schemas.microsoft.com/office/drawing/2014/main" id="{A3A11426-E7B2-DA43-306C-C4466F8F7683}"/>
              </a:ext>
            </a:extLst>
          </p:cNvPr>
          <p:cNvSpPr txBox="1">
            <a:spLocks noChangeArrowheads="1"/>
          </p:cNvSpPr>
          <p:nvPr/>
        </p:nvSpPr>
        <p:spPr bwMode="auto">
          <a:xfrm>
            <a:off x="2173288" y="4327525"/>
            <a:ext cx="3381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52269" name="Text Box 132">
            <a:extLst>
              <a:ext uri="{FF2B5EF4-FFF2-40B4-BE49-F238E27FC236}">
                <a16:creationId xmlns:a16="http://schemas.microsoft.com/office/drawing/2014/main" id="{00E888E8-C8B2-C3D4-3F81-013BBB6B8DD3}"/>
              </a:ext>
            </a:extLst>
          </p:cNvPr>
          <p:cNvSpPr txBox="1">
            <a:spLocks noChangeArrowheads="1"/>
          </p:cNvSpPr>
          <p:nvPr/>
        </p:nvSpPr>
        <p:spPr bwMode="auto">
          <a:xfrm>
            <a:off x="3022600" y="4329113"/>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52270" name="Text Box 133">
            <a:extLst>
              <a:ext uri="{FF2B5EF4-FFF2-40B4-BE49-F238E27FC236}">
                <a16:creationId xmlns:a16="http://schemas.microsoft.com/office/drawing/2014/main" id="{4775C3BE-BAA0-F64E-D523-A7E28BF7A480}"/>
              </a:ext>
            </a:extLst>
          </p:cNvPr>
          <p:cNvSpPr txBox="1">
            <a:spLocks noChangeArrowheads="1"/>
          </p:cNvSpPr>
          <p:nvPr/>
        </p:nvSpPr>
        <p:spPr bwMode="auto">
          <a:xfrm>
            <a:off x="3857625" y="4329113"/>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52271" name="Text Box 134">
            <a:extLst>
              <a:ext uri="{FF2B5EF4-FFF2-40B4-BE49-F238E27FC236}">
                <a16:creationId xmlns:a16="http://schemas.microsoft.com/office/drawing/2014/main" id="{F144DDA6-8527-4E2D-2EF3-38893B6CBD30}"/>
              </a:ext>
            </a:extLst>
          </p:cNvPr>
          <p:cNvSpPr txBox="1">
            <a:spLocks noChangeArrowheads="1"/>
          </p:cNvSpPr>
          <p:nvPr/>
        </p:nvSpPr>
        <p:spPr bwMode="auto">
          <a:xfrm>
            <a:off x="4422775" y="4329113"/>
            <a:ext cx="8778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0.177</a:t>
            </a:r>
          </a:p>
        </p:txBody>
      </p:sp>
      <p:sp>
        <p:nvSpPr>
          <p:cNvPr id="52272" name="Text Box 136">
            <a:extLst>
              <a:ext uri="{FF2B5EF4-FFF2-40B4-BE49-F238E27FC236}">
                <a16:creationId xmlns:a16="http://schemas.microsoft.com/office/drawing/2014/main" id="{672C9670-3CA6-4108-1997-3FD9EC06E030}"/>
              </a:ext>
            </a:extLst>
          </p:cNvPr>
          <p:cNvSpPr txBox="1">
            <a:spLocks noChangeArrowheads="1"/>
          </p:cNvSpPr>
          <p:nvPr/>
        </p:nvSpPr>
        <p:spPr bwMode="auto">
          <a:xfrm>
            <a:off x="5400675" y="4306888"/>
            <a:ext cx="8778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0.310</a:t>
            </a:r>
          </a:p>
        </p:txBody>
      </p:sp>
      <p:sp>
        <p:nvSpPr>
          <p:cNvPr id="52273" name="Text Box 137">
            <a:extLst>
              <a:ext uri="{FF2B5EF4-FFF2-40B4-BE49-F238E27FC236}">
                <a16:creationId xmlns:a16="http://schemas.microsoft.com/office/drawing/2014/main" id="{B24A2238-3BAE-443F-E4A8-330B7CC97E4B}"/>
              </a:ext>
            </a:extLst>
          </p:cNvPr>
          <p:cNvSpPr txBox="1">
            <a:spLocks noChangeArrowheads="1"/>
          </p:cNvSpPr>
          <p:nvPr/>
        </p:nvSpPr>
        <p:spPr bwMode="auto">
          <a:xfrm>
            <a:off x="6237288" y="4306888"/>
            <a:ext cx="8778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0.421</a:t>
            </a:r>
          </a:p>
        </p:txBody>
      </p:sp>
      <p:sp>
        <p:nvSpPr>
          <p:cNvPr id="52274" name="Text Box 138">
            <a:extLst>
              <a:ext uri="{FF2B5EF4-FFF2-40B4-BE49-F238E27FC236}">
                <a16:creationId xmlns:a16="http://schemas.microsoft.com/office/drawing/2014/main" id="{A8805E49-5F2C-2566-7E34-3252A6DA0C03}"/>
              </a:ext>
            </a:extLst>
          </p:cNvPr>
          <p:cNvSpPr txBox="1">
            <a:spLocks noChangeArrowheads="1"/>
          </p:cNvSpPr>
          <p:nvPr/>
        </p:nvSpPr>
        <p:spPr bwMode="auto">
          <a:xfrm>
            <a:off x="7056438" y="4306888"/>
            <a:ext cx="8778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0.500</a:t>
            </a:r>
          </a:p>
        </p:txBody>
      </p:sp>
      <p:sp>
        <p:nvSpPr>
          <p:cNvPr id="52275" name="Text Box 139">
            <a:extLst>
              <a:ext uri="{FF2B5EF4-FFF2-40B4-BE49-F238E27FC236}">
                <a16:creationId xmlns:a16="http://schemas.microsoft.com/office/drawing/2014/main" id="{B133E57F-D4EE-7262-E453-86A049E25ECF}"/>
              </a:ext>
            </a:extLst>
          </p:cNvPr>
          <p:cNvSpPr txBox="1">
            <a:spLocks noChangeArrowheads="1"/>
          </p:cNvSpPr>
          <p:nvPr/>
        </p:nvSpPr>
        <p:spPr bwMode="auto">
          <a:xfrm>
            <a:off x="7950200" y="4306888"/>
            <a:ext cx="8778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0.616</a:t>
            </a:r>
          </a:p>
        </p:txBody>
      </p:sp>
      <p:sp>
        <p:nvSpPr>
          <p:cNvPr id="52276" name="Text Box 142">
            <a:extLst>
              <a:ext uri="{FF2B5EF4-FFF2-40B4-BE49-F238E27FC236}">
                <a16:creationId xmlns:a16="http://schemas.microsoft.com/office/drawing/2014/main" id="{FA521C99-EDD7-3848-1704-82F3E89FBDE4}"/>
              </a:ext>
            </a:extLst>
          </p:cNvPr>
          <p:cNvSpPr txBox="1">
            <a:spLocks noChangeArrowheads="1"/>
          </p:cNvSpPr>
          <p:nvPr/>
        </p:nvSpPr>
        <p:spPr bwMode="auto">
          <a:xfrm>
            <a:off x="1547813" y="576263"/>
            <a:ext cx="17240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336666"/>
              </a:buClr>
              <a:buSzPct val="70000"/>
              <a:buFont typeface="Wingdings" panose="05000000000000000000" pitchFamily="2" charset="2"/>
              <a:buNone/>
            </a:pPr>
            <a:r>
              <a:rPr lang="zh-CN" altLang="en-US"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电离度</a:t>
            </a:r>
            <a:endParaRPr lang="zh-CN" altLang="en-US" sz="44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2277" name="Object 5">
            <a:extLst>
              <a:ext uri="{FF2B5EF4-FFF2-40B4-BE49-F238E27FC236}">
                <a16:creationId xmlns:a16="http://schemas.microsoft.com/office/drawing/2014/main" id="{22BA243A-B08B-EBDD-CB5B-EF2DA16B5F2F}"/>
              </a:ext>
            </a:extLst>
          </p:cNvPr>
          <p:cNvGraphicFramePr>
            <a:graphicFrameLocks noChangeAspect="1"/>
          </p:cNvGraphicFramePr>
          <p:nvPr/>
        </p:nvGraphicFramePr>
        <p:xfrm>
          <a:off x="3635375" y="1268413"/>
          <a:ext cx="3600450" cy="1270000"/>
        </p:xfrm>
        <a:graphic>
          <a:graphicData uri="http://schemas.openxmlformats.org/presentationml/2006/ole">
            <mc:AlternateContent xmlns:mc="http://schemas.openxmlformats.org/markup-compatibility/2006">
              <mc:Choice xmlns:v="urn:schemas-microsoft-com:vml" Requires="v">
                <p:oleObj name="公式" r:id="rId2" imgW="1295400" imgH="457200" progId="Equation.3">
                  <p:embed/>
                </p:oleObj>
              </mc:Choice>
              <mc:Fallback>
                <p:oleObj name="公式" r:id="rId2" imgW="1295400" imgH="4572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268413"/>
                        <a:ext cx="36004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78" name="Rectangle 144">
            <a:extLst>
              <a:ext uri="{FF2B5EF4-FFF2-40B4-BE49-F238E27FC236}">
                <a16:creationId xmlns:a16="http://schemas.microsoft.com/office/drawing/2014/main" id="{21719853-BF77-E816-B2B4-5D6068F209D8}"/>
              </a:ext>
            </a:extLst>
          </p:cNvPr>
          <p:cNvSpPr>
            <a:spLocks noChangeArrowheads="1"/>
          </p:cNvSpPr>
          <p:nvPr/>
        </p:nvSpPr>
        <p:spPr bwMode="auto">
          <a:xfrm>
            <a:off x="3419475" y="1125538"/>
            <a:ext cx="4105275" cy="15113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279" name="Text Box 145">
            <a:extLst>
              <a:ext uri="{FF2B5EF4-FFF2-40B4-BE49-F238E27FC236}">
                <a16:creationId xmlns:a16="http://schemas.microsoft.com/office/drawing/2014/main" id="{BE12F691-14FC-BCB9-FB54-D13D97CCA63C}"/>
              </a:ext>
            </a:extLst>
          </p:cNvPr>
          <p:cNvSpPr txBox="1">
            <a:spLocks noChangeArrowheads="1"/>
          </p:cNvSpPr>
          <p:nvPr/>
        </p:nvSpPr>
        <p:spPr bwMode="auto">
          <a:xfrm>
            <a:off x="1535113" y="4968875"/>
            <a:ext cx="16271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共价结合</a:t>
            </a:r>
          </a:p>
        </p:txBody>
      </p:sp>
      <p:sp>
        <p:nvSpPr>
          <p:cNvPr id="52280" name="Text Box 146">
            <a:extLst>
              <a:ext uri="{FF2B5EF4-FFF2-40B4-BE49-F238E27FC236}">
                <a16:creationId xmlns:a16="http://schemas.microsoft.com/office/drawing/2014/main" id="{72866D8A-6849-6828-E478-05485F1757E6}"/>
              </a:ext>
            </a:extLst>
          </p:cNvPr>
          <p:cNvSpPr txBox="1">
            <a:spLocks noChangeArrowheads="1"/>
          </p:cNvSpPr>
          <p:nvPr/>
        </p:nvSpPr>
        <p:spPr bwMode="auto">
          <a:xfrm>
            <a:off x="7510463" y="4994275"/>
            <a:ext cx="1627187"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离子结合</a:t>
            </a:r>
          </a:p>
        </p:txBody>
      </p:sp>
      <p:sp>
        <p:nvSpPr>
          <p:cNvPr id="52281" name="Line 147">
            <a:extLst>
              <a:ext uri="{FF2B5EF4-FFF2-40B4-BE49-F238E27FC236}">
                <a16:creationId xmlns:a16="http://schemas.microsoft.com/office/drawing/2014/main" id="{1108F24B-1524-80A9-BEBE-21FF93BADE0F}"/>
              </a:ext>
            </a:extLst>
          </p:cNvPr>
          <p:cNvSpPr>
            <a:spLocks noChangeShapeType="1"/>
          </p:cNvSpPr>
          <p:nvPr/>
        </p:nvSpPr>
        <p:spPr bwMode="auto">
          <a:xfrm>
            <a:off x="3203575" y="5229225"/>
            <a:ext cx="4321175"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2282" name="灯片编号占位符 3">
            <a:extLst>
              <a:ext uri="{FF2B5EF4-FFF2-40B4-BE49-F238E27FC236}">
                <a16:creationId xmlns:a16="http://schemas.microsoft.com/office/drawing/2014/main" id="{C910F006-5651-E885-9C04-6A347C101D9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F2189BA-0414-4301-AE19-8A01A1770A2B}"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31</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40">
            <a:extLst>
              <a:ext uri="{FF2B5EF4-FFF2-40B4-BE49-F238E27FC236}">
                <a16:creationId xmlns:a16="http://schemas.microsoft.com/office/drawing/2014/main" id="{D4F99018-56BF-C248-15CC-43C37C783C95}"/>
              </a:ext>
            </a:extLst>
          </p:cNvPr>
          <p:cNvSpPr>
            <a:spLocks noChangeArrowheads="1"/>
          </p:cNvSpPr>
          <p:nvPr/>
        </p:nvSpPr>
        <p:spPr bwMode="auto">
          <a:xfrm>
            <a:off x="323850" y="5373688"/>
            <a:ext cx="1973263" cy="523875"/>
          </a:xfrm>
          <a:prstGeom prst="rect">
            <a:avLst/>
          </a:prstGeom>
          <a:solidFill>
            <a:srgbClr val="FFFF6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251" name="矩形 39">
            <a:extLst>
              <a:ext uri="{FF2B5EF4-FFF2-40B4-BE49-F238E27FC236}">
                <a16:creationId xmlns:a16="http://schemas.microsoft.com/office/drawing/2014/main" id="{7546F73F-B6C4-4EC8-0BFA-D47AE02AF30E}"/>
              </a:ext>
            </a:extLst>
          </p:cNvPr>
          <p:cNvSpPr>
            <a:spLocks noChangeArrowheads="1"/>
          </p:cNvSpPr>
          <p:nvPr/>
        </p:nvSpPr>
        <p:spPr bwMode="auto">
          <a:xfrm>
            <a:off x="323850" y="3068638"/>
            <a:ext cx="1973263" cy="525462"/>
          </a:xfrm>
          <a:prstGeom prst="rect">
            <a:avLst/>
          </a:prstGeom>
          <a:solidFill>
            <a:srgbClr val="FFFF66"/>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252" name="Rectangle 44">
            <a:extLst>
              <a:ext uri="{FF2B5EF4-FFF2-40B4-BE49-F238E27FC236}">
                <a16:creationId xmlns:a16="http://schemas.microsoft.com/office/drawing/2014/main" id="{40E44CA5-789F-E60E-E9BB-09C15FE9D6DA}"/>
              </a:ext>
            </a:extLst>
          </p:cNvPr>
          <p:cNvSpPr>
            <a:spLocks noChangeArrowheads="1"/>
          </p:cNvSpPr>
          <p:nvPr/>
        </p:nvSpPr>
        <p:spPr bwMode="auto">
          <a:xfrm>
            <a:off x="7524750" y="1412875"/>
            <a:ext cx="1619250" cy="10080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253" name="Rectangle 43">
            <a:extLst>
              <a:ext uri="{FF2B5EF4-FFF2-40B4-BE49-F238E27FC236}">
                <a16:creationId xmlns:a16="http://schemas.microsoft.com/office/drawing/2014/main" id="{1640BAD8-8715-B76E-B587-610FBDF580F3}"/>
              </a:ext>
            </a:extLst>
          </p:cNvPr>
          <p:cNvSpPr>
            <a:spLocks noChangeArrowheads="1"/>
          </p:cNvSpPr>
          <p:nvPr/>
        </p:nvSpPr>
        <p:spPr bwMode="auto">
          <a:xfrm>
            <a:off x="1547813" y="1484313"/>
            <a:ext cx="1008062" cy="10080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3254" name="Object 6">
            <a:extLst>
              <a:ext uri="{FF2B5EF4-FFF2-40B4-BE49-F238E27FC236}">
                <a16:creationId xmlns:a16="http://schemas.microsoft.com/office/drawing/2014/main" id="{3F07D3C1-8D2B-588D-6E51-BBFC603ACBB2}"/>
              </a:ext>
            </a:extLst>
          </p:cNvPr>
          <p:cNvGraphicFramePr>
            <a:graphicFrameLocks noChangeAspect="1"/>
          </p:cNvGraphicFramePr>
          <p:nvPr/>
        </p:nvGraphicFramePr>
        <p:xfrm>
          <a:off x="377825" y="1427163"/>
          <a:ext cx="8597900" cy="1055687"/>
        </p:xfrm>
        <a:graphic>
          <a:graphicData uri="http://schemas.openxmlformats.org/presentationml/2006/ole">
            <mc:AlternateContent xmlns:mc="http://schemas.openxmlformats.org/markup-compatibility/2006">
              <mc:Choice xmlns:v="urn:schemas-microsoft-com:vml" Requires="v">
                <p:oleObj name="Equation" r:id="rId2" imgW="3695700" imgH="457200" progId="Equation.DSMT4">
                  <p:embed/>
                </p:oleObj>
              </mc:Choice>
              <mc:Fallback>
                <p:oleObj name="Equation" r:id="rId2" imgW="3695700" imgH="457200" progId="Equation.DSMT4">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1427163"/>
                        <a:ext cx="859790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5" name="Text Box 8">
            <a:extLst>
              <a:ext uri="{FF2B5EF4-FFF2-40B4-BE49-F238E27FC236}">
                <a16:creationId xmlns:a16="http://schemas.microsoft.com/office/drawing/2014/main" id="{A8873A53-5164-D94A-B564-909AB07A3CB0}"/>
              </a:ext>
            </a:extLst>
          </p:cNvPr>
          <p:cNvSpPr txBox="1">
            <a:spLocks noChangeArrowheads="1"/>
          </p:cNvSpPr>
          <p:nvPr/>
        </p:nvSpPr>
        <p:spPr bwMode="auto">
          <a:xfrm>
            <a:off x="1384300" y="530225"/>
            <a:ext cx="711835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成键时系统的各种相互作用能</a:t>
            </a:r>
          </a:p>
        </p:txBody>
      </p:sp>
      <p:sp>
        <p:nvSpPr>
          <p:cNvPr id="53256" name="Text Box 12">
            <a:extLst>
              <a:ext uri="{FF2B5EF4-FFF2-40B4-BE49-F238E27FC236}">
                <a16:creationId xmlns:a16="http://schemas.microsoft.com/office/drawing/2014/main" id="{3F17C28A-5D69-2CD6-52C4-5516C51C93B5}"/>
              </a:ext>
            </a:extLst>
          </p:cNvPr>
          <p:cNvSpPr txBox="1">
            <a:spLocks noChangeArrowheads="1"/>
          </p:cNvSpPr>
          <p:nvPr/>
        </p:nvSpPr>
        <p:spPr bwMode="auto">
          <a:xfrm>
            <a:off x="3243263" y="2546350"/>
            <a:ext cx="1422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库仑吸引</a:t>
            </a:r>
          </a:p>
        </p:txBody>
      </p:sp>
      <p:sp>
        <p:nvSpPr>
          <p:cNvPr id="53257" name="Text Box 13">
            <a:extLst>
              <a:ext uri="{FF2B5EF4-FFF2-40B4-BE49-F238E27FC236}">
                <a16:creationId xmlns:a16="http://schemas.microsoft.com/office/drawing/2014/main" id="{5EC3A89A-1DFD-8EC3-8BBB-2E55D62CD7F3}"/>
              </a:ext>
            </a:extLst>
          </p:cNvPr>
          <p:cNvSpPr txBox="1">
            <a:spLocks noChangeArrowheads="1"/>
          </p:cNvSpPr>
          <p:nvPr/>
        </p:nvSpPr>
        <p:spPr bwMode="auto">
          <a:xfrm>
            <a:off x="5326063" y="2554288"/>
            <a:ext cx="17319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交换势吸引</a:t>
            </a:r>
          </a:p>
        </p:txBody>
      </p:sp>
      <p:sp>
        <p:nvSpPr>
          <p:cNvPr id="53258" name="Text Box 14">
            <a:extLst>
              <a:ext uri="{FF2B5EF4-FFF2-40B4-BE49-F238E27FC236}">
                <a16:creationId xmlns:a16="http://schemas.microsoft.com/office/drawing/2014/main" id="{0EA65667-E95B-9702-E76E-E23C2C0826E5}"/>
              </a:ext>
            </a:extLst>
          </p:cNvPr>
          <p:cNvSpPr txBox="1">
            <a:spLocks noChangeArrowheads="1"/>
          </p:cNvSpPr>
          <p:nvPr/>
        </p:nvSpPr>
        <p:spPr bwMode="auto">
          <a:xfrm>
            <a:off x="1341438" y="2546350"/>
            <a:ext cx="1422400"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库仑排斥</a:t>
            </a:r>
          </a:p>
        </p:txBody>
      </p:sp>
      <p:sp>
        <p:nvSpPr>
          <p:cNvPr id="53259" name="Text Box 15">
            <a:extLst>
              <a:ext uri="{FF2B5EF4-FFF2-40B4-BE49-F238E27FC236}">
                <a16:creationId xmlns:a16="http://schemas.microsoft.com/office/drawing/2014/main" id="{C507666F-741F-F41A-CB7D-9A669F16401C}"/>
              </a:ext>
            </a:extLst>
          </p:cNvPr>
          <p:cNvSpPr txBox="1">
            <a:spLocks noChangeArrowheads="1"/>
          </p:cNvSpPr>
          <p:nvPr/>
        </p:nvSpPr>
        <p:spPr bwMode="auto">
          <a:xfrm>
            <a:off x="7413625" y="2540000"/>
            <a:ext cx="1731963"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交换势排斥</a:t>
            </a:r>
          </a:p>
        </p:txBody>
      </p:sp>
      <p:sp>
        <p:nvSpPr>
          <p:cNvPr id="53260" name="Rectangle 35">
            <a:extLst>
              <a:ext uri="{FF2B5EF4-FFF2-40B4-BE49-F238E27FC236}">
                <a16:creationId xmlns:a16="http://schemas.microsoft.com/office/drawing/2014/main" id="{D8E67C10-0F8A-2946-6091-9A6532441A92}"/>
              </a:ext>
            </a:extLst>
          </p:cNvPr>
          <p:cNvSpPr>
            <a:spLocks noChangeArrowheads="1"/>
          </p:cNvSpPr>
          <p:nvPr/>
        </p:nvSpPr>
        <p:spPr bwMode="auto">
          <a:xfrm>
            <a:off x="2843213" y="1412875"/>
            <a:ext cx="2016125" cy="1079500"/>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261" name="Rectangle 36">
            <a:extLst>
              <a:ext uri="{FF2B5EF4-FFF2-40B4-BE49-F238E27FC236}">
                <a16:creationId xmlns:a16="http://schemas.microsoft.com/office/drawing/2014/main" id="{392C2FAE-BE47-6749-8F43-BB2EC3D11F69}"/>
              </a:ext>
            </a:extLst>
          </p:cNvPr>
          <p:cNvSpPr>
            <a:spLocks noChangeArrowheads="1"/>
          </p:cNvSpPr>
          <p:nvPr/>
        </p:nvSpPr>
        <p:spPr bwMode="auto">
          <a:xfrm>
            <a:off x="5076825" y="1412875"/>
            <a:ext cx="2232025" cy="1079500"/>
          </a:xfrm>
          <a:prstGeom prst="rect">
            <a:avLst/>
          </a:prstGeom>
          <a:noFill/>
          <a:ln w="5715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262" name="灯片编号占位符 3">
            <a:extLst>
              <a:ext uri="{FF2B5EF4-FFF2-40B4-BE49-F238E27FC236}">
                <a16:creationId xmlns:a16="http://schemas.microsoft.com/office/drawing/2014/main" id="{9ED62F92-7983-CDA3-0A50-937A6C49B1C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7021135-20F0-408F-B878-95C7C0FE8B08}"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32</a:t>
            </a:fld>
            <a:endParaRPr lang="en-US" altLang="zh-CN" sz="1200" b="1">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C04E737B-E7DF-7C7B-51FC-7082A763D10F}"/>
              </a:ext>
            </a:extLst>
          </p:cNvPr>
          <p:cNvSpPr/>
          <p:nvPr/>
        </p:nvSpPr>
        <p:spPr>
          <a:xfrm>
            <a:off x="323850" y="3098800"/>
            <a:ext cx="8478838" cy="3354388"/>
          </a:xfrm>
          <a:prstGeom prst="rect">
            <a:avLst/>
          </a:prstGeom>
        </p:spPr>
        <p:txBody>
          <a:bodyPr>
            <a:spAutoFit/>
          </a:bodyPr>
          <a:lstStyle/>
          <a:p>
            <a:pPr>
              <a:spcBef>
                <a:spcPts val="900"/>
              </a:spcBef>
              <a:spcAft>
                <a:spcPts val="0"/>
              </a:spcAft>
              <a:defRPr/>
            </a:pP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库仑排斥能：来自分子中原子核之间的库仑排斥能；</a:t>
            </a:r>
          </a:p>
          <a:p>
            <a:pPr>
              <a:spcBef>
                <a:spcPts val="900"/>
              </a:spcBef>
              <a:spcAft>
                <a:spcPts val="0"/>
              </a:spcAft>
              <a:defRPr/>
            </a:pPr>
            <a:r>
              <a:rPr lang="zh-CN" altLang="zh-CN" sz="2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库仑吸引能：</a:t>
            </a: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由于</a:t>
            </a:r>
            <a:r>
              <a:rPr lang="en-US" altLang="zh-CN" sz="2600" b="1" i="1" kern="100" dirty="0">
                <a:latin typeface="Symbol" panose="05050102010706020507" pitchFamily="18" charset="2"/>
                <a:ea typeface="微软雅黑" panose="020B0503020204020204" pitchFamily="34" charset="-122"/>
                <a:cs typeface="Times New Roman" panose="02020603050405020304" pitchFamily="18" charset="0"/>
              </a:rPr>
              <a:t>l</a:t>
            </a:r>
            <a:r>
              <a:rPr lang="en-US" altLang="zh-CN" sz="2600" b="1" kern="100" dirty="0">
                <a:latin typeface="Symbol" panose="05050102010706020507" pitchFamily="18" charset="2"/>
                <a:ea typeface="微软雅黑" panose="020B0503020204020204" pitchFamily="34" charset="-122"/>
                <a:cs typeface="Times New Roman" panose="02020603050405020304" pitchFamily="18" charset="0"/>
              </a:rPr>
              <a:t> </a:t>
            </a: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不等于</a:t>
            </a:r>
            <a:r>
              <a:rPr lang="en-US"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引起离子性所产生的正负离子间的库仑吸引能；</a:t>
            </a:r>
          </a:p>
          <a:p>
            <a:pPr>
              <a:spcBef>
                <a:spcPts val="900"/>
              </a:spcBef>
              <a:spcAft>
                <a:spcPts val="0"/>
              </a:spcAft>
              <a:defRPr/>
            </a:pPr>
            <a:r>
              <a:rPr lang="zh-CN" altLang="zh-CN" sz="2600" b="1" kern="100"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交换势吸引能：</a:t>
            </a: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由于自旋反平行的电子配对，这些电子与两个原子核之间的吸引能；</a:t>
            </a:r>
          </a:p>
          <a:p>
            <a:pPr>
              <a:spcBef>
                <a:spcPts val="900"/>
              </a:spcBef>
              <a:spcAft>
                <a:spcPts val="0"/>
              </a:spcAft>
              <a:defRPr/>
            </a:pP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交换势排斥：</a:t>
            </a:r>
            <a:r>
              <a:rPr lang="en-US"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根据泡利不相容原理，满壳电子结构的电子云交叠时产生非常强烈的排斥能。</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ext Box 8">
            <a:extLst>
              <a:ext uri="{FF2B5EF4-FFF2-40B4-BE49-F238E27FC236}">
                <a16:creationId xmlns:a16="http://schemas.microsoft.com/office/drawing/2014/main" id="{2B3A1288-EDC5-4030-BCFC-8DF72F143D80}"/>
              </a:ext>
            </a:extLst>
          </p:cNvPr>
          <p:cNvSpPr txBox="1">
            <a:spLocks noChangeArrowheads="1"/>
          </p:cNvSpPr>
          <p:nvPr/>
        </p:nvSpPr>
        <p:spPr bwMode="auto">
          <a:xfrm>
            <a:off x="1384300" y="530225"/>
            <a:ext cx="711835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成键时系统的各种相互作用能</a:t>
            </a:r>
          </a:p>
        </p:txBody>
      </p:sp>
      <p:sp>
        <p:nvSpPr>
          <p:cNvPr id="54278" name="Text Box 12">
            <a:extLst>
              <a:ext uri="{FF2B5EF4-FFF2-40B4-BE49-F238E27FC236}">
                <a16:creationId xmlns:a16="http://schemas.microsoft.com/office/drawing/2014/main" id="{8F852416-D828-06CF-D180-BF6F4D84540D}"/>
              </a:ext>
            </a:extLst>
          </p:cNvPr>
          <p:cNvSpPr txBox="1">
            <a:spLocks noChangeArrowheads="1"/>
          </p:cNvSpPr>
          <p:nvPr/>
        </p:nvSpPr>
        <p:spPr bwMode="auto">
          <a:xfrm>
            <a:off x="3203575" y="2544763"/>
            <a:ext cx="14224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库仑吸引</a:t>
            </a:r>
          </a:p>
        </p:txBody>
      </p:sp>
      <p:sp>
        <p:nvSpPr>
          <p:cNvPr id="54279" name="Text Box 13">
            <a:extLst>
              <a:ext uri="{FF2B5EF4-FFF2-40B4-BE49-F238E27FC236}">
                <a16:creationId xmlns:a16="http://schemas.microsoft.com/office/drawing/2014/main" id="{25EA4D01-13AE-93C9-EB6A-843F95EEBC60}"/>
              </a:ext>
            </a:extLst>
          </p:cNvPr>
          <p:cNvSpPr txBox="1">
            <a:spLocks noChangeArrowheads="1"/>
          </p:cNvSpPr>
          <p:nvPr/>
        </p:nvSpPr>
        <p:spPr bwMode="auto">
          <a:xfrm>
            <a:off x="5360988" y="2544763"/>
            <a:ext cx="17319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交换势吸引</a:t>
            </a:r>
          </a:p>
        </p:txBody>
      </p:sp>
      <p:sp>
        <p:nvSpPr>
          <p:cNvPr id="54280" name="Text Box 14">
            <a:extLst>
              <a:ext uri="{FF2B5EF4-FFF2-40B4-BE49-F238E27FC236}">
                <a16:creationId xmlns:a16="http://schemas.microsoft.com/office/drawing/2014/main" id="{836A05CD-A893-27A3-3458-0E32E48ACC49}"/>
              </a:ext>
            </a:extLst>
          </p:cNvPr>
          <p:cNvSpPr txBox="1">
            <a:spLocks noChangeArrowheads="1"/>
          </p:cNvSpPr>
          <p:nvPr/>
        </p:nvSpPr>
        <p:spPr bwMode="auto">
          <a:xfrm>
            <a:off x="1331913" y="2544763"/>
            <a:ext cx="1422400"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库仑排斥</a:t>
            </a:r>
          </a:p>
        </p:txBody>
      </p:sp>
      <p:sp>
        <p:nvSpPr>
          <p:cNvPr id="54281" name="Text Box 15">
            <a:extLst>
              <a:ext uri="{FF2B5EF4-FFF2-40B4-BE49-F238E27FC236}">
                <a16:creationId xmlns:a16="http://schemas.microsoft.com/office/drawing/2014/main" id="{F6435F8C-4110-2D57-60FB-459A32B91BB6}"/>
              </a:ext>
            </a:extLst>
          </p:cNvPr>
          <p:cNvSpPr txBox="1">
            <a:spLocks noChangeArrowheads="1"/>
          </p:cNvSpPr>
          <p:nvPr/>
        </p:nvSpPr>
        <p:spPr bwMode="auto">
          <a:xfrm>
            <a:off x="7380288" y="2540000"/>
            <a:ext cx="1731962"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交换势排斥</a:t>
            </a:r>
          </a:p>
        </p:txBody>
      </p:sp>
      <p:grpSp>
        <p:nvGrpSpPr>
          <p:cNvPr id="868381" name="Group 29">
            <a:extLst>
              <a:ext uri="{FF2B5EF4-FFF2-40B4-BE49-F238E27FC236}">
                <a16:creationId xmlns:a16="http://schemas.microsoft.com/office/drawing/2014/main" id="{E68D584D-2733-92CC-9CE9-F9170DA7D681}"/>
              </a:ext>
            </a:extLst>
          </p:cNvPr>
          <p:cNvGrpSpPr>
            <a:grpSpLocks/>
          </p:cNvGrpSpPr>
          <p:nvPr/>
        </p:nvGrpSpPr>
        <p:grpSpPr bwMode="auto">
          <a:xfrm>
            <a:off x="1690030" y="5716308"/>
            <a:ext cx="6009346" cy="583054"/>
            <a:chOff x="1289" y="3600"/>
            <a:chExt cx="2923" cy="397"/>
          </a:xfrm>
        </p:grpSpPr>
        <p:sp>
          <p:nvSpPr>
            <p:cNvPr id="54307" name="Text Box 30">
              <a:extLst>
                <a:ext uri="{FF2B5EF4-FFF2-40B4-BE49-F238E27FC236}">
                  <a16:creationId xmlns:a16="http://schemas.microsoft.com/office/drawing/2014/main" id="{8F55CC52-2DB5-D848-7FCA-2C145B83ECE3}"/>
                </a:ext>
              </a:extLst>
            </p:cNvPr>
            <p:cNvSpPr txBox="1">
              <a:spLocks noChangeArrowheads="1"/>
            </p:cNvSpPr>
            <p:nvPr/>
          </p:nvSpPr>
          <p:spPr bwMode="auto">
            <a:xfrm>
              <a:off x="1289" y="3660"/>
              <a:ext cx="2923" cy="314"/>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相互重叠是共价键成键的基本原因</a:t>
              </a:r>
            </a:p>
          </p:txBody>
        </p:sp>
        <p:graphicFrame>
          <p:nvGraphicFramePr>
            <p:cNvPr id="54308" name="Object 7">
              <a:extLst>
                <a:ext uri="{FF2B5EF4-FFF2-40B4-BE49-F238E27FC236}">
                  <a16:creationId xmlns:a16="http://schemas.microsoft.com/office/drawing/2014/main" id="{6A6231ED-D344-A0C3-0F15-86C70F5D0706}"/>
                </a:ext>
              </a:extLst>
            </p:cNvPr>
            <p:cNvGraphicFramePr>
              <a:graphicFrameLocks noChangeAspect="1"/>
            </p:cNvGraphicFramePr>
            <p:nvPr>
              <p:extLst>
                <p:ext uri="{D42A27DB-BD31-4B8C-83A1-F6EECF244321}">
                  <p14:modId xmlns:p14="http://schemas.microsoft.com/office/powerpoint/2010/main" val="4269183138"/>
                </p:ext>
              </p:extLst>
            </p:nvPr>
          </p:nvGraphicFramePr>
          <p:xfrm>
            <a:off x="1325" y="3600"/>
            <a:ext cx="589" cy="397"/>
          </p:xfrm>
          <a:graphic>
            <a:graphicData uri="http://schemas.openxmlformats.org/presentationml/2006/ole">
              <mc:AlternateContent xmlns:mc="http://schemas.openxmlformats.org/markup-compatibility/2006">
                <mc:Choice xmlns:v="urn:schemas-microsoft-com:vml" Requires="v">
                  <p:oleObj name="Equation" r:id="rId3" imgW="419040" imgH="228600" progId="Equation.DSMT4">
                    <p:embed/>
                  </p:oleObj>
                </mc:Choice>
                <mc:Fallback>
                  <p:oleObj name="Equation" r:id="rId3" imgW="419040" imgH="228600" progId="Equation.DSMT4">
                    <p:embed/>
                    <p:pic>
                      <p:nvPicPr>
                        <p:cNvPr id="0" name="Object 7"/>
                        <p:cNvPicPr>
                          <a:picLocks noChangeAspect="1" noChangeArrowheads="1"/>
                        </p:cNvPicPr>
                        <p:nvPr/>
                      </p:nvPicPr>
                      <p:blipFill>
                        <a:blip r:embed="rId4"/>
                        <a:srcRect/>
                        <a:stretch>
                          <a:fillRect/>
                        </a:stretch>
                      </p:blipFill>
                      <p:spPr bwMode="auto">
                        <a:xfrm>
                          <a:off x="1325" y="3600"/>
                          <a:ext cx="589" cy="397"/>
                        </a:xfrm>
                        <a:prstGeom prst="rect">
                          <a:avLst/>
                        </a:prstGeom>
                        <a:noFill/>
                        <a:ln>
                          <a:noFill/>
                        </a:ln>
                      </p:spPr>
                    </p:pic>
                  </p:oleObj>
                </mc:Fallback>
              </mc:AlternateContent>
            </a:graphicData>
          </a:graphic>
        </p:graphicFrame>
      </p:grpSp>
      <p:sp>
        <p:nvSpPr>
          <p:cNvPr id="868385" name="Text Box 33">
            <a:extLst>
              <a:ext uri="{FF2B5EF4-FFF2-40B4-BE49-F238E27FC236}">
                <a16:creationId xmlns:a16="http://schemas.microsoft.com/office/drawing/2014/main" id="{696CE1D7-57EB-C855-B599-C3BA30FFB14F}"/>
              </a:ext>
            </a:extLst>
          </p:cNvPr>
          <p:cNvSpPr txBox="1">
            <a:spLocks noChangeArrowheads="1"/>
          </p:cNvSpPr>
          <p:nvPr/>
        </p:nvSpPr>
        <p:spPr bwMode="auto">
          <a:xfrm>
            <a:off x="217488" y="5157788"/>
            <a:ext cx="8713787" cy="4603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原子核（离子实）对电子的库仑吸引是离子键成键的基本原因          </a:t>
            </a:r>
          </a:p>
        </p:txBody>
      </p:sp>
      <p:grpSp>
        <p:nvGrpSpPr>
          <p:cNvPr id="868399" name="Group 47">
            <a:extLst>
              <a:ext uri="{FF2B5EF4-FFF2-40B4-BE49-F238E27FC236}">
                <a16:creationId xmlns:a16="http://schemas.microsoft.com/office/drawing/2014/main" id="{81537E20-3487-AE5B-96B1-C6674063020D}"/>
              </a:ext>
            </a:extLst>
          </p:cNvPr>
          <p:cNvGrpSpPr>
            <a:grpSpLocks/>
          </p:cNvGrpSpPr>
          <p:nvPr/>
        </p:nvGrpSpPr>
        <p:grpSpPr bwMode="auto">
          <a:xfrm>
            <a:off x="250825" y="4221163"/>
            <a:ext cx="8353425" cy="574675"/>
            <a:chOff x="158" y="2659"/>
            <a:chExt cx="5262" cy="362"/>
          </a:xfrm>
        </p:grpSpPr>
        <p:sp>
          <p:nvSpPr>
            <p:cNvPr id="54302" name="Text Box 18">
              <a:extLst>
                <a:ext uri="{FF2B5EF4-FFF2-40B4-BE49-F238E27FC236}">
                  <a16:creationId xmlns:a16="http://schemas.microsoft.com/office/drawing/2014/main" id="{491396B4-50B8-977D-E3AF-853541BBE344}"/>
                </a:ext>
              </a:extLst>
            </p:cNvPr>
            <p:cNvSpPr txBox="1">
              <a:spLocks noChangeArrowheads="1"/>
            </p:cNvSpPr>
            <p:nvPr/>
          </p:nvSpPr>
          <p:spPr bwMode="auto">
            <a:xfrm>
              <a:off x="158" y="2659"/>
              <a:ext cx="70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共价键</a:t>
              </a:r>
            </a:p>
          </p:txBody>
        </p:sp>
        <p:sp>
          <p:nvSpPr>
            <p:cNvPr id="54303" name="Oval 22">
              <a:extLst>
                <a:ext uri="{FF2B5EF4-FFF2-40B4-BE49-F238E27FC236}">
                  <a16:creationId xmlns:a16="http://schemas.microsoft.com/office/drawing/2014/main" id="{863788DB-1E79-5A64-6802-893D47604A83}"/>
                </a:ext>
              </a:extLst>
            </p:cNvPr>
            <p:cNvSpPr>
              <a:spLocks noChangeArrowheads="1"/>
            </p:cNvSpPr>
            <p:nvPr/>
          </p:nvSpPr>
          <p:spPr bwMode="auto">
            <a:xfrm>
              <a:off x="1065" y="2704"/>
              <a:ext cx="227" cy="227"/>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304" name="Oval 23">
              <a:extLst>
                <a:ext uri="{FF2B5EF4-FFF2-40B4-BE49-F238E27FC236}">
                  <a16:creationId xmlns:a16="http://schemas.microsoft.com/office/drawing/2014/main" id="{92FA2E0F-245D-9B83-4442-CEAF8A426F3B}"/>
                </a:ext>
              </a:extLst>
            </p:cNvPr>
            <p:cNvSpPr>
              <a:spLocks noChangeArrowheads="1"/>
            </p:cNvSpPr>
            <p:nvPr/>
          </p:nvSpPr>
          <p:spPr bwMode="auto">
            <a:xfrm>
              <a:off x="5057" y="2750"/>
              <a:ext cx="136" cy="136"/>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305" name="Oval 24">
              <a:extLst>
                <a:ext uri="{FF2B5EF4-FFF2-40B4-BE49-F238E27FC236}">
                  <a16:creationId xmlns:a16="http://schemas.microsoft.com/office/drawing/2014/main" id="{E4C19A18-F200-7E02-4C10-2004087F34D2}"/>
                </a:ext>
              </a:extLst>
            </p:cNvPr>
            <p:cNvSpPr>
              <a:spLocks noChangeArrowheads="1"/>
            </p:cNvSpPr>
            <p:nvPr/>
          </p:nvSpPr>
          <p:spPr bwMode="auto">
            <a:xfrm>
              <a:off x="3469" y="2703"/>
              <a:ext cx="227" cy="22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306" name="Line 39">
              <a:extLst>
                <a:ext uri="{FF2B5EF4-FFF2-40B4-BE49-F238E27FC236}">
                  <a16:creationId xmlns:a16="http://schemas.microsoft.com/office/drawing/2014/main" id="{3E07260E-806E-3D00-00AF-027B3BE0F5D1}"/>
                </a:ext>
              </a:extLst>
            </p:cNvPr>
            <p:cNvSpPr>
              <a:spLocks noChangeShapeType="1"/>
            </p:cNvSpPr>
            <p:nvPr/>
          </p:nvSpPr>
          <p:spPr bwMode="auto">
            <a:xfrm>
              <a:off x="158" y="3021"/>
              <a:ext cx="5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868397" name="Group 45">
            <a:extLst>
              <a:ext uri="{FF2B5EF4-FFF2-40B4-BE49-F238E27FC236}">
                <a16:creationId xmlns:a16="http://schemas.microsoft.com/office/drawing/2014/main" id="{FB48DA00-7870-2B03-5391-58ADEEC07A07}"/>
              </a:ext>
            </a:extLst>
          </p:cNvPr>
          <p:cNvGrpSpPr>
            <a:grpSpLocks/>
          </p:cNvGrpSpPr>
          <p:nvPr/>
        </p:nvGrpSpPr>
        <p:grpSpPr bwMode="auto">
          <a:xfrm>
            <a:off x="250825" y="3644900"/>
            <a:ext cx="8353425" cy="576263"/>
            <a:chOff x="158" y="2296"/>
            <a:chExt cx="5262" cy="363"/>
          </a:xfrm>
        </p:grpSpPr>
        <p:sp>
          <p:nvSpPr>
            <p:cNvPr id="54295" name="Oval 25">
              <a:extLst>
                <a:ext uri="{FF2B5EF4-FFF2-40B4-BE49-F238E27FC236}">
                  <a16:creationId xmlns:a16="http://schemas.microsoft.com/office/drawing/2014/main" id="{F192846C-2E3B-339C-AD38-5A3EAB32B58B}"/>
                </a:ext>
              </a:extLst>
            </p:cNvPr>
            <p:cNvSpPr>
              <a:spLocks noChangeArrowheads="1"/>
            </p:cNvSpPr>
            <p:nvPr/>
          </p:nvSpPr>
          <p:spPr bwMode="auto">
            <a:xfrm>
              <a:off x="1065" y="2341"/>
              <a:ext cx="227" cy="227"/>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296" name="Oval 26">
              <a:extLst>
                <a:ext uri="{FF2B5EF4-FFF2-40B4-BE49-F238E27FC236}">
                  <a16:creationId xmlns:a16="http://schemas.microsoft.com/office/drawing/2014/main" id="{DDA662DB-08DC-35C9-B9CC-6DA791627D4D}"/>
                </a:ext>
              </a:extLst>
            </p:cNvPr>
            <p:cNvSpPr>
              <a:spLocks noChangeArrowheads="1"/>
            </p:cNvSpPr>
            <p:nvPr/>
          </p:nvSpPr>
          <p:spPr bwMode="auto">
            <a:xfrm>
              <a:off x="5012" y="2341"/>
              <a:ext cx="227" cy="227"/>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297" name="Oval 27">
              <a:extLst>
                <a:ext uri="{FF2B5EF4-FFF2-40B4-BE49-F238E27FC236}">
                  <a16:creationId xmlns:a16="http://schemas.microsoft.com/office/drawing/2014/main" id="{CA8F2B74-8487-E33F-84A2-6E8808AB389E}"/>
                </a:ext>
              </a:extLst>
            </p:cNvPr>
            <p:cNvSpPr>
              <a:spLocks noChangeArrowheads="1"/>
            </p:cNvSpPr>
            <p:nvPr/>
          </p:nvSpPr>
          <p:spPr bwMode="auto">
            <a:xfrm>
              <a:off x="2245" y="2341"/>
              <a:ext cx="227" cy="22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298" name="Oval 28">
              <a:extLst>
                <a:ext uri="{FF2B5EF4-FFF2-40B4-BE49-F238E27FC236}">
                  <a16:creationId xmlns:a16="http://schemas.microsoft.com/office/drawing/2014/main" id="{937F0969-C0CB-E9CB-C4DD-4C7556FC3D5D}"/>
                </a:ext>
              </a:extLst>
            </p:cNvPr>
            <p:cNvSpPr>
              <a:spLocks noChangeArrowheads="1"/>
            </p:cNvSpPr>
            <p:nvPr/>
          </p:nvSpPr>
          <p:spPr bwMode="auto">
            <a:xfrm>
              <a:off x="3469" y="2341"/>
              <a:ext cx="227" cy="22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299" name="Line 38">
              <a:extLst>
                <a:ext uri="{FF2B5EF4-FFF2-40B4-BE49-F238E27FC236}">
                  <a16:creationId xmlns:a16="http://schemas.microsoft.com/office/drawing/2014/main" id="{E88A4237-5D2E-AD6F-E171-9B19D0562E85}"/>
                </a:ext>
              </a:extLst>
            </p:cNvPr>
            <p:cNvSpPr>
              <a:spLocks noChangeShapeType="1"/>
            </p:cNvSpPr>
            <p:nvPr/>
          </p:nvSpPr>
          <p:spPr bwMode="auto">
            <a:xfrm>
              <a:off x="158" y="2296"/>
              <a:ext cx="5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4300" name="Line 40">
              <a:extLst>
                <a:ext uri="{FF2B5EF4-FFF2-40B4-BE49-F238E27FC236}">
                  <a16:creationId xmlns:a16="http://schemas.microsoft.com/office/drawing/2014/main" id="{302BF664-07FF-D1A4-F3B6-1F18E40C35BA}"/>
                </a:ext>
              </a:extLst>
            </p:cNvPr>
            <p:cNvSpPr>
              <a:spLocks noChangeShapeType="1"/>
            </p:cNvSpPr>
            <p:nvPr/>
          </p:nvSpPr>
          <p:spPr bwMode="auto">
            <a:xfrm>
              <a:off x="158" y="2659"/>
              <a:ext cx="5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4301" name="Text Box 41">
              <a:extLst>
                <a:ext uri="{FF2B5EF4-FFF2-40B4-BE49-F238E27FC236}">
                  <a16:creationId xmlns:a16="http://schemas.microsoft.com/office/drawing/2014/main" id="{057EAD24-55A3-2776-2355-B948D72AB582}"/>
                </a:ext>
              </a:extLst>
            </p:cNvPr>
            <p:cNvSpPr txBox="1">
              <a:spLocks noChangeArrowheads="1"/>
            </p:cNvSpPr>
            <p:nvPr/>
          </p:nvSpPr>
          <p:spPr bwMode="auto">
            <a:xfrm>
              <a:off x="158" y="2296"/>
              <a:ext cx="70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混合键</a:t>
              </a:r>
            </a:p>
          </p:txBody>
        </p:sp>
      </p:grpSp>
      <p:grpSp>
        <p:nvGrpSpPr>
          <p:cNvPr id="868398" name="Group 46">
            <a:extLst>
              <a:ext uri="{FF2B5EF4-FFF2-40B4-BE49-F238E27FC236}">
                <a16:creationId xmlns:a16="http://schemas.microsoft.com/office/drawing/2014/main" id="{EF745F19-0B6C-B86A-B16B-D7798F0DA663}"/>
              </a:ext>
            </a:extLst>
          </p:cNvPr>
          <p:cNvGrpSpPr>
            <a:grpSpLocks/>
          </p:cNvGrpSpPr>
          <p:nvPr/>
        </p:nvGrpSpPr>
        <p:grpSpPr bwMode="auto">
          <a:xfrm>
            <a:off x="250825" y="3068638"/>
            <a:ext cx="8353425" cy="504825"/>
            <a:chOff x="158" y="1933"/>
            <a:chExt cx="5262" cy="318"/>
          </a:xfrm>
        </p:grpSpPr>
        <p:sp>
          <p:nvSpPr>
            <p:cNvPr id="54290" name="Text Box 17">
              <a:extLst>
                <a:ext uri="{FF2B5EF4-FFF2-40B4-BE49-F238E27FC236}">
                  <a16:creationId xmlns:a16="http://schemas.microsoft.com/office/drawing/2014/main" id="{F87850E0-6A64-2F55-8059-785E9F9C5B7D}"/>
                </a:ext>
              </a:extLst>
            </p:cNvPr>
            <p:cNvSpPr txBox="1">
              <a:spLocks noChangeArrowheads="1"/>
            </p:cNvSpPr>
            <p:nvPr/>
          </p:nvSpPr>
          <p:spPr bwMode="auto">
            <a:xfrm>
              <a:off x="158" y="1934"/>
              <a:ext cx="70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离子键</a:t>
              </a:r>
            </a:p>
          </p:txBody>
        </p:sp>
        <p:sp>
          <p:nvSpPr>
            <p:cNvPr id="54291" name="Oval 19">
              <a:extLst>
                <a:ext uri="{FF2B5EF4-FFF2-40B4-BE49-F238E27FC236}">
                  <a16:creationId xmlns:a16="http://schemas.microsoft.com/office/drawing/2014/main" id="{EDA3D218-E8D6-96BA-0BD9-F487FA773697}"/>
                </a:ext>
              </a:extLst>
            </p:cNvPr>
            <p:cNvSpPr>
              <a:spLocks noChangeArrowheads="1"/>
            </p:cNvSpPr>
            <p:nvPr/>
          </p:nvSpPr>
          <p:spPr bwMode="auto">
            <a:xfrm>
              <a:off x="1065" y="2024"/>
              <a:ext cx="227" cy="227"/>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292" name="Oval 20">
              <a:extLst>
                <a:ext uri="{FF2B5EF4-FFF2-40B4-BE49-F238E27FC236}">
                  <a16:creationId xmlns:a16="http://schemas.microsoft.com/office/drawing/2014/main" id="{448EAA3A-86DF-0151-20B4-EAB1BA748DE1}"/>
                </a:ext>
              </a:extLst>
            </p:cNvPr>
            <p:cNvSpPr>
              <a:spLocks noChangeArrowheads="1"/>
            </p:cNvSpPr>
            <p:nvPr/>
          </p:nvSpPr>
          <p:spPr bwMode="auto">
            <a:xfrm>
              <a:off x="2245" y="2024"/>
              <a:ext cx="227" cy="22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293" name="Oval 21">
              <a:extLst>
                <a:ext uri="{FF2B5EF4-FFF2-40B4-BE49-F238E27FC236}">
                  <a16:creationId xmlns:a16="http://schemas.microsoft.com/office/drawing/2014/main" id="{8E95807D-DF9A-0132-35C8-7B0B4A834539}"/>
                </a:ext>
              </a:extLst>
            </p:cNvPr>
            <p:cNvSpPr>
              <a:spLocks noChangeArrowheads="1"/>
            </p:cNvSpPr>
            <p:nvPr/>
          </p:nvSpPr>
          <p:spPr bwMode="auto">
            <a:xfrm>
              <a:off x="5012" y="2024"/>
              <a:ext cx="227" cy="227"/>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294" name="Line 42">
              <a:extLst>
                <a:ext uri="{FF2B5EF4-FFF2-40B4-BE49-F238E27FC236}">
                  <a16:creationId xmlns:a16="http://schemas.microsoft.com/office/drawing/2014/main" id="{A0B4AC2A-8AC1-8A0F-4211-2C4B90495544}"/>
                </a:ext>
              </a:extLst>
            </p:cNvPr>
            <p:cNvSpPr>
              <a:spLocks noChangeShapeType="1"/>
            </p:cNvSpPr>
            <p:nvPr/>
          </p:nvSpPr>
          <p:spPr bwMode="auto">
            <a:xfrm>
              <a:off x="158" y="1933"/>
              <a:ext cx="5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54289" name="灯片编号占位符 3">
            <a:extLst>
              <a:ext uri="{FF2B5EF4-FFF2-40B4-BE49-F238E27FC236}">
                <a16:creationId xmlns:a16="http://schemas.microsoft.com/office/drawing/2014/main" id="{4F8CE99A-573A-BA3A-9044-AAB1E931BB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CB3A96F-8FAF-4F7F-9B21-F6825ECBF23A}" type="slidenum">
              <a:rPr lang="en-US" altLang="zh-CN" sz="1200" smtClean="0">
                <a:latin typeface="Arial" panose="020B0604020202020204" pitchFamily="34" charset="0"/>
                <a:ea typeface="楷体_GB2312" pitchFamily="49" charset="-122"/>
              </a:rPr>
              <a:pPr>
                <a:spcBef>
                  <a:spcPct val="0"/>
                </a:spcBef>
                <a:buFontTx/>
                <a:buNone/>
              </a:pPr>
              <a:t>33</a:t>
            </a:fld>
            <a:endParaRPr lang="en-US" altLang="zh-CN" sz="1200">
              <a:latin typeface="Arial" panose="020B0604020202020204" pitchFamily="34" charset="0"/>
              <a:ea typeface="楷体_GB2312" pitchFamily="49" charset="-122"/>
            </a:endParaRPr>
          </a:p>
        </p:txBody>
      </p:sp>
      <p:sp>
        <p:nvSpPr>
          <p:cNvPr id="2" name="Rectangle 44">
            <a:extLst>
              <a:ext uri="{FF2B5EF4-FFF2-40B4-BE49-F238E27FC236}">
                <a16:creationId xmlns:a16="http://schemas.microsoft.com/office/drawing/2014/main" id="{F18E0237-A22E-ACC3-A0A6-C323ED6FF5CB}"/>
              </a:ext>
            </a:extLst>
          </p:cNvPr>
          <p:cNvSpPr>
            <a:spLocks noChangeArrowheads="1"/>
          </p:cNvSpPr>
          <p:nvPr/>
        </p:nvSpPr>
        <p:spPr bwMode="auto">
          <a:xfrm>
            <a:off x="7524750" y="1362546"/>
            <a:ext cx="1619250" cy="10080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43">
            <a:extLst>
              <a:ext uri="{FF2B5EF4-FFF2-40B4-BE49-F238E27FC236}">
                <a16:creationId xmlns:a16="http://schemas.microsoft.com/office/drawing/2014/main" id="{1658DB66-4FE7-8E4A-417E-A9B9A07EB336}"/>
              </a:ext>
            </a:extLst>
          </p:cNvPr>
          <p:cNvSpPr>
            <a:spLocks noChangeArrowheads="1"/>
          </p:cNvSpPr>
          <p:nvPr/>
        </p:nvSpPr>
        <p:spPr bwMode="auto">
          <a:xfrm>
            <a:off x="1691680" y="1434554"/>
            <a:ext cx="1008062" cy="10080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Object 6">
            <a:extLst>
              <a:ext uri="{FF2B5EF4-FFF2-40B4-BE49-F238E27FC236}">
                <a16:creationId xmlns:a16="http://schemas.microsoft.com/office/drawing/2014/main" id="{312D4A5E-C105-1EF6-1CA0-E986AD9745A3}"/>
              </a:ext>
            </a:extLst>
          </p:cNvPr>
          <p:cNvGraphicFramePr>
            <a:graphicFrameLocks noChangeAspect="1"/>
          </p:cNvGraphicFramePr>
          <p:nvPr>
            <p:extLst>
              <p:ext uri="{D42A27DB-BD31-4B8C-83A1-F6EECF244321}">
                <p14:modId xmlns:p14="http://schemas.microsoft.com/office/powerpoint/2010/main" val="3535458847"/>
              </p:ext>
            </p:extLst>
          </p:nvPr>
        </p:nvGraphicFramePr>
        <p:xfrm>
          <a:off x="422275" y="1340768"/>
          <a:ext cx="8509000" cy="1055687"/>
        </p:xfrm>
        <a:graphic>
          <a:graphicData uri="http://schemas.openxmlformats.org/presentationml/2006/ole">
            <mc:AlternateContent xmlns:mc="http://schemas.openxmlformats.org/markup-compatibility/2006">
              <mc:Choice xmlns:v="urn:schemas-microsoft-com:vml" Requires="v">
                <p:oleObj name="Equation" r:id="rId5" imgW="3657600" imgH="457200" progId="Equation.DSMT4">
                  <p:embed/>
                </p:oleObj>
              </mc:Choice>
              <mc:Fallback>
                <p:oleObj name="Equation" r:id="rId5" imgW="3657600" imgH="457200" progId="Equation.DSMT4">
                  <p:embed/>
                  <p:pic>
                    <p:nvPicPr>
                      <p:cNvPr id="54276" name="Object 6">
                        <a:extLst>
                          <a:ext uri="{FF2B5EF4-FFF2-40B4-BE49-F238E27FC236}">
                            <a16:creationId xmlns:a16="http://schemas.microsoft.com/office/drawing/2014/main" id="{BB7A42B4-FB98-DA57-721A-B0699235A650}"/>
                          </a:ext>
                        </a:extLst>
                      </p:cNvPr>
                      <p:cNvPicPr>
                        <a:picLocks noChangeAspect="1" noChangeArrowheads="1"/>
                      </p:cNvPicPr>
                      <p:nvPr/>
                    </p:nvPicPr>
                    <p:blipFill>
                      <a:blip r:embed="rId6"/>
                      <a:srcRect/>
                      <a:stretch>
                        <a:fillRect/>
                      </a:stretch>
                    </p:blipFill>
                    <p:spPr bwMode="auto">
                      <a:xfrm>
                        <a:off x="422275" y="1340768"/>
                        <a:ext cx="850900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35">
            <a:extLst>
              <a:ext uri="{FF2B5EF4-FFF2-40B4-BE49-F238E27FC236}">
                <a16:creationId xmlns:a16="http://schemas.microsoft.com/office/drawing/2014/main" id="{8E005346-9F8B-9B6B-3656-63DBE7921895}"/>
              </a:ext>
            </a:extLst>
          </p:cNvPr>
          <p:cNvSpPr>
            <a:spLocks noChangeArrowheads="1"/>
          </p:cNvSpPr>
          <p:nvPr/>
        </p:nvSpPr>
        <p:spPr bwMode="auto">
          <a:xfrm>
            <a:off x="2843213" y="1362546"/>
            <a:ext cx="2016125" cy="1079500"/>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Rectangle 36">
            <a:extLst>
              <a:ext uri="{FF2B5EF4-FFF2-40B4-BE49-F238E27FC236}">
                <a16:creationId xmlns:a16="http://schemas.microsoft.com/office/drawing/2014/main" id="{4558BDEF-222B-2138-44EE-8FD8F2ACB546}"/>
              </a:ext>
            </a:extLst>
          </p:cNvPr>
          <p:cNvSpPr>
            <a:spLocks noChangeArrowheads="1"/>
          </p:cNvSpPr>
          <p:nvPr/>
        </p:nvSpPr>
        <p:spPr bwMode="auto">
          <a:xfrm>
            <a:off x="5076825" y="1362546"/>
            <a:ext cx="2232025" cy="1079500"/>
          </a:xfrm>
          <a:prstGeom prst="rect">
            <a:avLst/>
          </a:prstGeom>
          <a:noFill/>
          <a:ln w="5715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68397"/>
                                        </p:tgtEl>
                                        <p:attrNameLst>
                                          <p:attrName>style.visibility</p:attrName>
                                        </p:attrNameLst>
                                      </p:cBhvr>
                                      <p:to>
                                        <p:strVal val="visible"/>
                                      </p:to>
                                    </p:set>
                                    <p:animEffect transition="in" filter="dissolve">
                                      <p:cBhvr>
                                        <p:cTn id="7" dur="500"/>
                                        <p:tgtEl>
                                          <p:spTgt spid="868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68398"/>
                                        </p:tgtEl>
                                        <p:attrNameLst>
                                          <p:attrName>style.visibility</p:attrName>
                                        </p:attrNameLst>
                                      </p:cBhvr>
                                      <p:to>
                                        <p:strVal val="visible"/>
                                      </p:to>
                                    </p:set>
                                    <p:animEffect transition="in" filter="dissolve">
                                      <p:cBhvr>
                                        <p:cTn id="12" dur="500"/>
                                        <p:tgtEl>
                                          <p:spTgt spid="8683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68399"/>
                                        </p:tgtEl>
                                        <p:attrNameLst>
                                          <p:attrName>style.visibility</p:attrName>
                                        </p:attrNameLst>
                                      </p:cBhvr>
                                      <p:to>
                                        <p:strVal val="visible"/>
                                      </p:to>
                                    </p:set>
                                    <p:animEffect transition="in" filter="dissolve">
                                      <p:cBhvr>
                                        <p:cTn id="17" dur="500"/>
                                        <p:tgtEl>
                                          <p:spTgt spid="8683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68385"/>
                                        </p:tgtEl>
                                        <p:attrNameLst>
                                          <p:attrName>style.visibility</p:attrName>
                                        </p:attrNameLst>
                                      </p:cBhvr>
                                      <p:to>
                                        <p:strVal val="visible"/>
                                      </p:to>
                                    </p:set>
                                    <p:animEffect transition="in" filter="dissolve">
                                      <p:cBhvr>
                                        <p:cTn id="22" dur="500"/>
                                        <p:tgtEl>
                                          <p:spTgt spid="8683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868381"/>
                                        </p:tgtEl>
                                        <p:attrNameLst>
                                          <p:attrName>style.visibility</p:attrName>
                                        </p:attrNameLst>
                                      </p:cBhvr>
                                      <p:to>
                                        <p:strVal val="visible"/>
                                      </p:to>
                                    </p:set>
                                    <p:animEffect transition="in" filter="slide(fromBottom)">
                                      <p:cBhvr>
                                        <p:cTn id="27" dur="500"/>
                                        <p:tgtEl>
                                          <p:spTgt spid="868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8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3459780E-9269-9330-8008-898253C2194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E4CF341-B71C-482C-8F1A-F823B675033F}"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34</a:t>
            </a:fld>
            <a:endParaRPr lang="en-US" altLang="zh-CN" sz="1200" b="1">
              <a:latin typeface="微软雅黑" panose="020B0503020204020204" pitchFamily="34" charset="-122"/>
              <a:ea typeface="微软雅黑" panose="020B0503020204020204" pitchFamily="34" charset="-122"/>
            </a:endParaRPr>
          </a:p>
        </p:txBody>
      </p:sp>
      <p:sp>
        <p:nvSpPr>
          <p:cNvPr id="56323" name="Rectangle 2">
            <a:extLst>
              <a:ext uri="{FF2B5EF4-FFF2-40B4-BE49-F238E27FC236}">
                <a16:creationId xmlns:a16="http://schemas.microsoft.com/office/drawing/2014/main" id="{AD28691E-4DAE-72C1-EA9F-89EF79C59CC3}"/>
              </a:ext>
            </a:extLst>
          </p:cNvPr>
          <p:cNvSpPr>
            <a:spLocks noGrp="1" noRot="1"/>
          </p:cNvSpPr>
          <p:nvPr>
            <p:ph type="title"/>
          </p:nvPr>
        </p:nvSpPr>
        <p:spPr/>
        <p:txBody>
          <a:bodyPr/>
          <a:lstStyle/>
          <a:p>
            <a:pPr eaLnBrk="1" hangingPunct="1"/>
            <a:r>
              <a:rPr lang="zh-CN" altLang="en-US" b="1">
                <a:solidFill>
                  <a:srgbClr val="7030A0"/>
                </a:solidFill>
                <a:cs typeface="Times New Roman" panose="02020603050405020304" pitchFamily="18" charset="0"/>
              </a:rPr>
              <a:t>第二章 固体的结合</a:t>
            </a:r>
          </a:p>
        </p:txBody>
      </p:sp>
      <p:sp>
        <p:nvSpPr>
          <p:cNvPr id="40966" name="Rectangle 3">
            <a:extLst>
              <a:ext uri="{FF2B5EF4-FFF2-40B4-BE49-F238E27FC236}">
                <a16:creationId xmlns:a16="http://schemas.microsoft.com/office/drawing/2014/main" id="{9A6DA363-438A-789C-0F82-92842032E00C}"/>
              </a:ext>
            </a:extLst>
          </p:cNvPr>
          <p:cNvSpPr>
            <a:spLocks noGrp="1" noRot="1" noChangeArrowheads="1"/>
          </p:cNvSpPr>
          <p:nvPr>
            <p:ph type="body" idx="1"/>
          </p:nvPr>
        </p:nvSpPr>
        <p:spPr/>
        <p:txBody>
          <a:bodyPr/>
          <a:lstStyle/>
          <a:p>
            <a:pPr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晶体结合的一般性规律</a:t>
            </a:r>
          </a:p>
          <a:p>
            <a:pPr lvl="1" eaLnBrk="1" hangingPunct="1">
              <a:lnSpc>
                <a:spcPct val="90000"/>
              </a:lnSpc>
              <a:buFont typeface="Arial" charset="0"/>
              <a:buChar cha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结合能，平衡距离</a:t>
            </a:r>
          </a:p>
          <a:p>
            <a:pPr marL="342900" lvl="1" indent="-342900" eaLnBrk="1" hangingPunct="1">
              <a:lnSpc>
                <a:spcPct val="90000"/>
              </a:lnSpc>
              <a:buFont typeface="Arial" charset="0"/>
              <a:buChar char="•"/>
              <a:defRPr/>
            </a:pPr>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2.2</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 晶体结合的量子理论</a:t>
            </a:r>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分子轨道法</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90000"/>
              </a:lnSpc>
              <a:buFont typeface="Arial" charset="0"/>
              <a:buChar char="•"/>
              <a:defRPr/>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2.3</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常见结合形式</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2.3.1 </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离子键</a:t>
            </a: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（教材</a:t>
            </a:r>
            <a:r>
              <a:rPr lang="en-US" altLang="zh-CN"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P44</a:t>
            </a: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2.3.2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共价键</a:t>
            </a: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2.3.3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金属键</a:t>
            </a: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2.3.4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范德华键和氢键</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5D55C5DA-9E6E-F4BC-67B5-83016A3C90BA}"/>
              </a:ext>
            </a:extLst>
          </p:cNvPr>
          <p:cNvSpPr>
            <a:spLocks noGrp="1" noRot="1"/>
          </p:cNvSpPr>
          <p:nvPr>
            <p:ph type="title" idx="4294967295"/>
          </p:nvPr>
        </p:nvSpPr>
        <p:spPr>
          <a:xfrm>
            <a:off x="1066800" y="188913"/>
            <a:ext cx="7010400" cy="1152525"/>
          </a:xfrm>
          <a:extLst>
            <a:ext uri="{909E8E84-426E-40DD-AFC4-6F175D3DCCD1}">
              <a14:hiddenFill xmlns:a14="http://schemas.microsoft.com/office/drawing/2010/main">
                <a:solidFill>
                  <a:srgbClr val="FF00FF"/>
                </a:solidFill>
              </a14:hiddenFill>
            </a:ext>
          </a:extLst>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离子晶体</a:t>
            </a:r>
            <a:endParaRPr lang="zh-CN" altLang="en-US"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347" name="Rectangle 6">
            <a:extLst>
              <a:ext uri="{FF2B5EF4-FFF2-40B4-BE49-F238E27FC236}">
                <a16:creationId xmlns:a16="http://schemas.microsoft.com/office/drawing/2014/main" id="{AE7FE4F1-ECD4-25F6-0A62-5ECB4E6E65DB}"/>
              </a:ext>
            </a:extLst>
          </p:cNvPr>
          <p:cNvSpPr>
            <a:spLocks noChangeArrowheads="1"/>
          </p:cNvSpPr>
          <p:nvPr/>
        </p:nvSpPr>
        <p:spPr bwMode="auto">
          <a:xfrm>
            <a:off x="0" y="312578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en-US" altLang="zh-CN" sz="1800" b="1">
              <a:solidFill>
                <a:srgbClr val="336666"/>
              </a:solidFill>
              <a:latin typeface="微软雅黑" panose="020B0503020204020204" pitchFamily="34" charset="-122"/>
              <a:ea typeface="微软雅黑" panose="020B0503020204020204" pitchFamily="34" charset="-122"/>
            </a:endParaRPr>
          </a:p>
        </p:txBody>
      </p:sp>
      <p:grpSp>
        <p:nvGrpSpPr>
          <p:cNvPr id="57348" name="Group 5">
            <a:extLst>
              <a:ext uri="{FF2B5EF4-FFF2-40B4-BE49-F238E27FC236}">
                <a16:creationId xmlns:a16="http://schemas.microsoft.com/office/drawing/2014/main" id="{4F292A8B-BB08-EA0B-0F85-8A8D5DF7C2C4}"/>
              </a:ext>
            </a:extLst>
          </p:cNvPr>
          <p:cNvGrpSpPr>
            <a:grpSpLocks/>
          </p:cNvGrpSpPr>
          <p:nvPr/>
        </p:nvGrpSpPr>
        <p:grpSpPr bwMode="auto">
          <a:xfrm>
            <a:off x="4905375" y="1773238"/>
            <a:ext cx="2130425" cy="523875"/>
            <a:chOff x="3107" y="1969"/>
            <a:chExt cx="1342" cy="330"/>
          </a:xfrm>
        </p:grpSpPr>
        <p:sp>
          <p:nvSpPr>
            <p:cNvPr id="57356" name="AutoShape 6">
              <a:extLst>
                <a:ext uri="{FF2B5EF4-FFF2-40B4-BE49-F238E27FC236}">
                  <a16:creationId xmlns:a16="http://schemas.microsoft.com/office/drawing/2014/main" id="{95617841-C0DD-DEF7-CEFA-77B969B9CE1F}"/>
                </a:ext>
              </a:extLst>
            </p:cNvPr>
            <p:cNvSpPr>
              <a:spLocks noChangeArrowheads="1"/>
            </p:cNvSpPr>
            <p:nvPr/>
          </p:nvSpPr>
          <p:spPr bwMode="auto">
            <a:xfrm>
              <a:off x="3107" y="2052"/>
              <a:ext cx="499" cy="226"/>
            </a:xfrm>
            <a:prstGeom prst="rightArrow">
              <a:avLst>
                <a:gd name="adj1" fmla="val 50000"/>
                <a:gd name="adj2" fmla="val 55199"/>
              </a:avLst>
            </a:prstGeom>
            <a:gradFill rotWithShape="1">
              <a:gsLst>
                <a:gs pos="0">
                  <a:srgbClr val="8FBCE9"/>
                </a:gs>
                <a:gs pos="100000">
                  <a:srgbClr val="0066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57357" name="Text Box 7">
              <a:extLst>
                <a:ext uri="{FF2B5EF4-FFF2-40B4-BE49-F238E27FC236}">
                  <a16:creationId xmlns:a16="http://schemas.microsoft.com/office/drawing/2014/main" id="{EE3F6B02-22F1-4FBB-4534-DA930873CC9E}"/>
                </a:ext>
              </a:extLst>
            </p:cNvPr>
            <p:cNvSpPr txBox="1">
              <a:spLocks noChangeArrowheads="1"/>
            </p:cNvSpPr>
            <p:nvPr/>
          </p:nvSpPr>
          <p:spPr bwMode="auto">
            <a:xfrm>
              <a:off x="3651" y="1969"/>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latin typeface="微软雅黑" panose="020B0503020204020204" pitchFamily="34" charset="-122"/>
                  <a:ea typeface="微软雅黑" panose="020B0503020204020204" pitchFamily="34" charset="-122"/>
                </a:rPr>
                <a:t>离子键</a:t>
              </a:r>
            </a:p>
          </p:txBody>
        </p:sp>
      </p:grpSp>
      <p:grpSp>
        <p:nvGrpSpPr>
          <p:cNvPr id="57349" name="Group 8">
            <a:extLst>
              <a:ext uri="{FF2B5EF4-FFF2-40B4-BE49-F238E27FC236}">
                <a16:creationId xmlns:a16="http://schemas.microsoft.com/office/drawing/2014/main" id="{7212E222-D3B0-B620-75F6-34B38FA10955}"/>
              </a:ext>
            </a:extLst>
          </p:cNvPr>
          <p:cNvGrpSpPr>
            <a:grpSpLocks/>
          </p:cNvGrpSpPr>
          <p:nvPr/>
        </p:nvGrpSpPr>
        <p:grpSpPr bwMode="auto">
          <a:xfrm>
            <a:off x="881063" y="1268413"/>
            <a:ext cx="7723188" cy="1131887"/>
            <a:chOff x="664" y="1898"/>
            <a:chExt cx="4865" cy="713"/>
          </a:xfrm>
        </p:grpSpPr>
        <p:graphicFrame>
          <p:nvGraphicFramePr>
            <p:cNvPr id="57353" name="Object 5">
              <a:extLst>
                <a:ext uri="{FF2B5EF4-FFF2-40B4-BE49-F238E27FC236}">
                  <a16:creationId xmlns:a16="http://schemas.microsoft.com/office/drawing/2014/main" id="{36625361-0DA0-92AC-5EA9-6244817D7746}"/>
                </a:ext>
              </a:extLst>
            </p:cNvPr>
            <p:cNvGraphicFramePr>
              <a:graphicFrameLocks noChangeAspect="1"/>
            </p:cNvGraphicFramePr>
            <p:nvPr/>
          </p:nvGraphicFramePr>
          <p:xfrm>
            <a:off x="793" y="1898"/>
            <a:ext cx="1177" cy="342"/>
          </p:xfrm>
          <a:graphic>
            <a:graphicData uri="http://schemas.openxmlformats.org/presentationml/2006/ole">
              <mc:AlternateContent xmlns:mc="http://schemas.openxmlformats.org/markup-compatibility/2006">
                <mc:Choice xmlns:v="urn:schemas-microsoft-com:vml" Requires="v">
                  <p:oleObj name="公式" r:id="rId2" imgW="787400" imgH="228600" progId="Equation.3">
                    <p:embed/>
                  </p:oleObj>
                </mc:Choice>
                <mc:Fallback>
                  <p:oleObj name="公式" r:id="rId2" imgW="787400" imgH="2286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898"/>
                          <a:ext cx="117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54" name="Text Box 10">
              <a:extLst>
                <a:ext uri="{FF2B5EF4-FFF2-40B4-BE49-F238E27FC236}">
                  <a16:creationId xmlns:a16="http://schemas.microsoft.com/office/drawing/2014/main" id="{C457EF6E-30F4-82A1-C095-BD83F57428DC}"/>
                </a:ext>
              </a:extLst>
            </p:cNvPr>
            <p:cNvSpPr txBox="1">
              <a:spLocks noChangeArrowheads="1"/>
            </p:cNvSpPr>
            <p:nvPr/>
          </p:nvSpPr>
          <p:spPr bwMode="auto">
            <a:xfrm>
              <a:off x="2210" y="1965"/>
              <a:ext cx="331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原子的价电子完全转移到 </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a:t>
              </a:r>
            </a:p>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离子结合</a:t>
              </a:r>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7355" name="Object 5">
              <a:extLst>
                <a:ext uri="{FF2B5EF4-FFF2-40B4-BE49-F238E27FC236}">
                  <a16:creationId xmlns:a16="http://schemas.microsoft.com/office/drawing/2014/main" id="{37FAFB50-BE8D-C73B-DA10-65DE64E5CF62}"/>
                </a:ext>
              </a:extLst>
            </p:cNvPr>
            <p:cNvGraphicFramePr>
              <a:graphicFrameLocks noChangeAspect="1"/>
            </p:cNvGraphicFramePr>
            <p:nvPr>
              <p:extLst>
                <p:ext uri="{D42A27DB-BD31-4B8C-83A1-F6EECF244321}">
                  <p14:modId xmlns:p14="http://schemas.microsoft.com/office/powerpoint/2010/main" val="3405147444"/>
                </p:ext>
              </p:extLst>
            </p:nvPr>
          </p:nvGraphicFramePr>
          <p:xfrm>
            <a:off x="664" y="2222"/>
            <a:ext cx="1523" cy="389"/>
          </p:xfrm>
          <a:graphic>
            <a:graphicData uri="http://schemas.openxmlformats.org/presentationml/2006/ole">
              <mc:AlternateContent xmlns:mc="http://schemas.openxmlformats.org/markup-compatibility/2006">
                <mc:Choice xmlns:v="urn:schemas-microsoft-com:vml" Requires="v">
                  <p:oleObj name="Equation" r:id="rId4" imgW="977760" imgH="253800" progId="Equation.DSMT4">
                    <p:embed/>
                  </p:oleObj>
                </mc:Choice>
                <mc:Fallback>
                  <p:oleObj name="Equation" r:id="rId4" imgW="977760" imgH="253800" progId="Equation.DSMT4">
                    <p:embed/>
                    <p:pic>
                      <p:nvPicPr>
                        <p:cNvPr id="0" name="Object 5"/>
                        <p:cNvPicPr>
                          <a:picLocks noChangeAspect="1" noChangeArrowheads="1"/>
                        </p:cNvPicPr>
                        <p:nvPr/>
                      </p:nvPicPr>
                      <p:blipFill>
                        <a:blip r:embed="rId5"/>
                        <a:srcRect/>
                        <a:stretch>
                          <a:fillRect/>
                        </a:stretch>
                      </p:blipFill>
                      <p:spPr bwMode="auto">
                        <a:xfrm>
                          <a:off x="664" y="2222"/>
                          <a:ext cx="1523"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57350" name="Picture 17">
            <a:extLst>
              <a:ext uri="{FF2B5EF4-FFF2-40B4-BE49-F238E27FC236}">
                <a16:creationId xmlns:a16="http://schemas.microsoft.com/office/drawing/2014/main" id="{B0D7F06B-C5C8-CFDC-2C8D-B0978C630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2573338"/>
            <a:ext cx="4324350" cy="349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1" name="Text Box 18">
            <a:extLst>
              <a:ext uri="{FF2B5EF4-FFF2-40B4-BE49-F238E27FC236}">
                <a16:creationId xmlns:a16="http://schemas.microsoft.com/office/drawing/2014/main" id="{685E72F1-03FD-16BA-DC78-FBE2E6649822}"/>
              </a:ext>
            </a:extLst>
          </p:cNvPr>
          <p:cNvSpPr txBox="1">
            <a:spLocks noChangeArrowheads="1"/>
          </p:cNvSpPr>
          <p:nvPr/>
        </p:nvSpPr>
        <p:spPr bwMode="auto">
          <a:xfrm>
            <a:off x="2173288" y="4087813"/>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CsCl</a:t>
            </a:r>
          </a:p>
        </p:txBody>
      </p:sp>
      <p:sp>
        <p:nvSpPr>
          <p:cNvPr id="57352" name="灯片编号占位符 3">
            <a:extLst>
              <a:ext uri="{FF2B5EF4-FFF2-40B4-BE49-F238E27FC236}">
                <a16:creationId xmlns:a16="http://schemas.microsoft.com/office/drawing/2014/main" id="{A869E817-48C1-647C-E56A-AA36FA656A3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02DABC7-93E2-4308-BC0B-9470BC89CB9C}"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35</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174A475-5E23-823E-CD42-C195A24C63EC}"/>
              </a:ext>
            </a:extLst>
          </p:cNvPr>
          <p:cNvSpPr>
            <a:spLocks noGrp="1" noRot="1"/>
          </p:cNvSpPr>
          <p:nvPr>
            <p:ph type="title" idx="4294967295"/>
          </p:nvPr>
        </p:nvSpPr>
        <p:spPr>
          <a:xfrm>
            <a:off x="1062038" y="187325"/>
            <a:ext cx="7010400" cy="1009650"/>
          </a:xfrm>
          <a:extLst>
            <a:ext uri="{909E8E84-426E-40DD-AFC4-6F175D3DCCD1}">
              <a14:hiddenFill xmlns:a14="http://schemas.microsoft.com/office/drawing/2010/main">
                <a:solidFill>
                  <a:srgbClr val="FF00FF"/>
                </a:solidFill>
              </a14:hiddenFill>
            </a:ext>
          </a:extLst>
        </p:spPr>
        <p:txBody>
          <a:bodyPr/>
          <a:lstStyle/>
          <a:p>
            <a:pPr eaLnBrk="1" hangingPunct="1"/>
            <a:r>
              <a:rPr lang="zh-CN" altLang="en-US"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离子晶体</a:t>
            </a:r>
          </a:p>
        </p:txBody>
      </p:sp>
      <p:sp>
        <p:nvSpPr>
          <p:cNvPr id="58371" name="Rectangle 6">
            <a:extLst>
              <a:ext uri="{FF2B5EF4-FFF2-40B4-BE49-F238E27FC236}">
                <a16:creationId xmlns:a16="http://schemas.microsoft.com/office/drawing/2014/main" id="{E810E0D9-131C-858A-80CF-F49685F1A72D}"/>
              </a:ext>
            </a:extLst>
          </p:cNvPr>
          <p:cNvSpPr>
            <a:spLocks noChangeArrowheads="1"/>
          </p:cNvSpPr>
          <p:nvPr/>
        </p:nvSpPr>
        <p:spPr bwMode="auto">
          <a:xfrm>
            <a:off x="2897188" y="31035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en-US" altLang="zh-CN" sz="1800" b="1">
              <a:solidFill>
                <a:srgbClr val="33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8372" name="Group 6">
            <a:extLst>
              <a:ext uri="{FF2B5EF4-FFF2-40B4-BE49-F238E27FC236}">
                <a16:creationId xmlns:a16="http://schemas.microsoft.com/office/drawing/2014/main" id="{D411B2B9-E639-867D-CF4F-9EA6D8A1FBE3}"/>
              </a:ext>
            </a:extLst>
          </p:cNvPr>
          <p:cNvGrpSpPr>
            <a:grpSpLocks/>
          </p:cNvGrpSpPr>
          <p:nvPr/>
        </p:nvGrpSpPr>
        <p:grpSpPr bwMode="auto">
          <a:xfrm>
            <a:off x="5435600" y="1830388"/>
            <a:ext cx="2130425" cy="523875"/>
            <a:chOff x="3107" y="1969"/>
            <a:chExt cx="1342" cy="330"/>
          </a:xfrm>
        </p:grpSpPr>
        <p:sp>
          <p:nvSpPr>
            <p:cNvPr id="58382" name="AutoShape 7">
              <a:extLst>
                <a:ext uri="{FF2B5EF4-FFF2-40B4-BE49-F238E27FC236}">
                  <a16:creationId xmlns:a16="http://schemas.microsoft.com/office/drawing/2014/main" id="{4F31A3FB-EC84-EE39-0222-AB848C6A62B9}"/>
                </a:ext>
              </a:extLst>
            </p:cNvPr>
            <p:cNvSpPr>
              <a:spLocks noChangeArrowheads="1"/>
            </p:cNvSpPr>
            <p:nvPr/>
          </p:nvSpPr>
          <p:spPr bwMode="auto">
            <a:xfrm>
              <a:off x="3107" y="2052"/>
              <a:ext cx="499" cy="226"/>
            </a:xfrm>
            <a:prstGeom prst="rightArrow">
              <a:avLst>
                <a:gd name="adj1" fmla="val 50000"/>
                <a:gd name="adj2" fmla="val 55199"/>
              </a:avLst>
            </a:prstGeom>
            <a:gradFill rotWithShape="1">
              <a:gsLst>
                <a:gs pos="0">
                  <a:srgbClr val="8FBCE9"/>
                </a:gs>
                <a:gs pos="100000">
                  <a:srgbClr val="0066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83" name="Text Box 8">
              <a:extLst>
                <a:ext uri="{FF2B5EF4-FFF2-40B4-BE49-F238E27FC236}">
                  <a16:creationId xmlns:a16="http://schemas.microsoft.com/office/drawing/2014/main" id="{95E508A4-08A5-5EF1-5656-EC3A14DF34BB}"/>
                </a:ext>
              </a:extLst>
            </p:cNvPr>
            <p:cNvSpPr txBox="1">
              <a:spLocks noChangeArrowheads="1"/>
            </p:cNvSpPr>
            <p:nvPr/>
          </p:nvSpPr>
          <p:spPr bwMode="auto">
            <a:xfrm>
              <a:off x="3651" y="1969"/>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离子键</a:t>
              </a:r>
            </a:p>
          </p:txBody>
        </p:sp>
      </p:grpSp>
      <p:pic>
        <p:nvPicPr>
          <p:cNvPr id="58374" name="Picture 14">
            <a:extLst>
              <a:ext uri="{FF2B5EF4-FFF2-40B4-BE49-F238E27FC236}">
                <a16:creationId xmlns:a16="http://schemas.microsoft.com/office/drawing/2014/main" id="{4E356587-D5BC-947C-32D7-E18A963F5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2382838"/>
            <a:ext cx="299085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15">
            <a:extLst>
              <a:ext uri="{FF2B5EF4-FFF2-40B4-BE49-F238E27FC236}">
                <a16:creationId xmlns:a16="http://schemas.microsoft.com/office/drawing/2014/main" id="{48479BF6-85EF-AC46-F525-F15AF8C6A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1412875"/>
            <a:ext cx="9334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6" name="Text Box 16">
            <a:extLst>
              <a:ext uri="{FF2B5EF4-FFF2-40B4-BE49-F238E27FC236}">
                <a16:creationId xmlns:a16="http://schemas.microsoft.com/office/drawing/2014/main" id="{6CF02661-AF0C-09A6-E108-B0B28453F205}"/>
              </a:ext>
            </a:extLst>
          </p:cNvPr>
          <p:cNvSpPr txBox="1">
            <a:spLocks noChangeArrowheads="1"/>
          </p:cNvSpPr>
          <p:nvPr/>
        </p:nvSpPr>
        <p:spPr bwMode="auto">
          <a:xfrm>
            <a:off x="2255838" y="3751263"/>
            <a:ext cx="8683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NaCl</a:t>
            </a:r>
          </a:p>
        </p:txBody>
      </p:sp>
      <p:sp>
        <p:nvSpPr>
          <p:cNvPr id="58377" name="Text Box 17">
            <a:extLst>
              <a:ext uri="{FF2B5EF4-FFF2-40B4-BE49-F238E27FC236}">
                <a16:creationId xmlns:a16="http://schemas.microsoft.com/office/drawing/2014/main" id="{3227F084-1631-F0B3-12C4-77E4D99C33B1}"/>
              </a:ext>
            </a:extLst>
          </p:cNvPr>
          <p:cNvSpPr txBox="1">
            <a:spLocks noChangeArrowheads="1"/>
          </p:cNvSpPr>
          <p:nvPr/>
        </p:nvSpPr>
        <p:spPr bwMode="auto">
          <a:xfrm>
            <a:off x="2705100" y="5372100"/>
            <a:ext cx="3724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1" eaLnBrk="1" hangingPunct="1">
              <a:spcBef>
                <a:spcPct val="0"/>
              </a:spcBef>
              <a:buFontTx/>
              <a:buNone/>
            </a:pP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阳离子：碱金属离子</a:t>
            </a:r>
          </a:p>
          <a:p>
            <a:pPr lvl="1" eaLnBrk="1" hangingPunct="1">
              <a:spcBef>
                <a:spcPct val="0"/>
              </a:spcBef>
              <a:buFontTx/>
              <a:buNone/>
            </a:pP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阴离子：卤族元素离子</a:t>
            </a:r>
          </a:p>
        </p:txBody>
      </p:sp>
      <p:sp>
        <p:nvSpPr>
          <p:cNvPr id="58378" name="灯片编号占位符 3">
            <a:extLst>
              <a:ext uri="{FF2B5EF4-FFF2-40B4-BE49-F238E27FC236}">
                <a16:creationId xmlns:a16="http://schemas.microsoft.com/office/drawing/2014/main" id="{B548F778-D59C-43B1-18D5-558D73F2EA3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5F765C6-FFE7-4E4D-B438-037A3A3CF82F}"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36</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Group 4">
            <a:extLst>
              <a:ext uri="{FF2B5EF4-FFF2-40B4-BE49-F238E27FC236}">
                <a16:creationId xmlns:a16="http://schemas.microsoft.com/office/drawing/2014/main" id="{2227C053-7415-0D57-29AB-38BADEE423FB}"/>
              </a:ext>
            </a:extLst>
          </p:cNvPr>
          <p:cNvGrpSpPr/>
          <p:nvPr/>
        </p:nvGrpSpPr>
        <p:grpSpPr>
          <a:xfrm>
            <a:off x="1428091" y="1268414"/>
            <a:ext cx="7731784" cy="1069973"/>
            <a:chOff x="1428091" y="1268414"/>
            <a:chExt cx="7731784" cy="1069973"/>
          </a:xfrm>
        </p:grpSpPr>
        <p:grpSp>
          <p:nvGrpSpPr>
            <p:cNvPr id="58373" name="Group 9">
              <a:extLst>
                <a:ext uri="{FF2B5EF4-FFF2-40B4-BE49-F238E27FC236}">
                  <a16:creationId xmlns:a16="http://schemas.microsoft.com/office/drawing/2014/main" id="{6159A116-5D1F-59B0-17E8-EA9DA41E78AA}"/>
                </a:ext>
              </a:extLst>
            </p:cNvPr>
            <p:cNvGrpSpPr>
              <a:grpSpLocks/>
            </p:cNvGrpSpPr>
            <p:nvPr/>
          </p:nvGrpSpPr>
          <p:grpSpPr bwMode="auto">
            <a:xfrm>
              <a:off x="1641475" y="1268414"/>
              <a:ext cx="7518400" cy="936625"/>
              <a:chOff x="793" y="1898"/>
              <a:chExt cx="4736" cy="590"/>
            </a:xfrm>
          </p:grpSpPr>
          <p:graphicFrame>
            <p:nvGraphicFramePr>
              <p:cNvPr id="58379" name="Object 5">
                <a:extLst>
                  <a:ext uri="{FF2B5EF4-FFF2-40B4-BE49-F238E27FC236}">
                    <a16:creationId xmlns:a16="http://schemas.microsoft.com/office/drawing/2014/main" id="{AA963885-FE95-52DB-D907-91F7EE35CC42}"/>
                  </a:ext>
                </a:extLst>
              </p:cNvPr>
              <p:cNvGraphicFramePr>
                <a:graphicFrameLocks noChangeAspect="1"/>
              </p:cNvGraphicFramePr>
              <p:nvPr/>
            </p:nvGraphicFramePr>
            <p:xfrm>
              <a:off x="793" y="1898"/>
              <a:ext cx="1177" cy="342"/>
            </p:xfrm>
            <a:graphic>
              <a:graphicData uri="http://schemas.openxmlformats.org/presentationml/2006/ole">
                <mc:AlternateContent xmlns:mc="http://schemas.openxmlformats.org/markup-compatibility/2006">
                  <mc:Choice xmlns:v="urn:schemas-microsoft-com:vml" Requires="v">
                    <p:oleObj name="公式" r:id="rId4" imgW="787400" imgH="228600" progId="Equation.3">
                      <p:embed/>
                    </p:oleObj>
                  </mc:Choice>
                  <mc:Fallback>
                    <p:oleObj name="公式" r:id="rId4" imgW="7874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 y="1898"/>
                            <a:ext cx="117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0" name="Text Box 11">
                <a:extLst>
                  <a:ext uri="{FF2B5EF4-FFF2-40B4-BE49-F238E27FC236}">
                    <a16:creationId xmlns:a16="http://schemas.microsoft.com/office/drawing/2014/main" id="{CDEDDABA-D973-4EAC-5F0C-BAB3E1F9D8EE}"/>
                  </a:ext>
                </a:extLst>
              </p:cNvPr>
              <p:cNvSpPr txBox="1">
                <a:spLocks noChangeArrowheads="1"/>
              </p:cNvSpPr>
              <p:nvPr/>
            </p:nvSpPr>
            <p:spPr bwMode="auto">
              <a:xfrm>
                <a:off x="2210" y="1965"/>
                <a:ext cx="331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原子的价电子完全转移到 </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a:t>
                </a:r>
              </a:p>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离子结合</a:t>
                </a:r>
                <a:endPar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4" name="Object 5">
              <a:extLst>
                <a:ext uri="{FF2B5EF4-FFF2-40B4-BE49-F238E27FC236}">
                  <a16:creationId xmlns:a16="http://schemas.microsoft.com/office/drawing/2014/main" id="{943E3A04-9567-1115-45ED-DDD067FF96FF}"/>
                </a:ext>
              </a:extLst>
            </p:cNvPr>
            <p:cNvGraphicFramePr>
              <a:graphicFrameLocks noChangeAspect="1"/>
            </p:cNvGraphicFramePr>
            <p:nvPr>
              <p:extLst>
                <p:ext uri="{D42A27DB-BD31-4B8C-83A1-F6EECF244321}">
                  <p14:modId xmlns:p14="http://schemas.microsoft.com/office/powerpoint/2010/main" val="3213625777"/>
                </p:ext>
              </p:extLst>
            </p:nvPr>
          </p:nvGraphicFramePr>
          <p:xfrm>
            <a:off x="1428091" y="1720850"/>
            <a:ext cx="2417763" cy="617537"/>
          </p:xfrm>
          <a:graphic>
            <a:graphicData uri="http://schemas.openxmlformats.org/presentationml/2006/ole">
              <mc:AlternateContent xmlns:mc="http://schemas.openxmlformats.org/markup-compatibility/2006">
                <mc:Choice xmlns:v="urn:schemas-microsoft-com:vml" Requires="v">
                  <p:oleObj name="Equation" r:id="rId6" imgW="977760" imgH="253800" progId="Equation.DSMT4">
                    <p:embed/>
                  </p:oleObj>
                </mc:Choice>
                <mc:Fallback>
                  <p:oleObj name="Equation" r:id="rId6" imgW="977760" imgH="253800" progId="Equation.DSMT4">
                    <p:embed/>
                    <p:pic>
                      <p:nvPicPr>
                        <p:cNvPr id="57355" name="Object 5">
                          <a:extLst>
                            <a:ext uri="{FF2B5EF4-FFF2-40B4-BE49-F238E27FC236}">
                              <a16:creationId xmlns:a16="http://schemas.microsoft.com/office/drawing/2014/main" id="{37FAFB50-BE8D-C73B-DA10-65DE64E5CF62}"/>
                            </a:ext>
                          </a:extLst>
                        </p:cNvPr>
                        <p:cNvPicPr>
                          <a:picLocks noChangeAspect="1" noChangeArrowheads="1"/>
                        </p:cNvPicPr>
                        <p:nvPr/>
                      </p:nvPicPr>
                      <p:blipFill>
                        <a:blip r:embed="rId7"/>
                        <a:srcRect/>
                        <a:stretch>
                          <a:fillRect/>
                        </a:stretch>
                      </p:blipFill>
                      <p:spPr bwMode="auto">
                        <a:xfrm>
                          <a:off x="1428091" y="1720850"/>
                          <a:ext cx="241776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2">
            <a:extLst>
              <a:ext uri="{FF2B5EF4-FFF2-40B4-BE49-F238E27FC236}">
                <a16:creationId xmlns:a16="http://schemas.microsoft.com/office/drawing/2014/main" id="{58C871DF-BBB1-E706-6576-C85CCE51A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316038"/>
            <a:ext cx="3313113"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4">
            <a:extLst>
              <a:ext uri="{FF2B5EF4-FFF2-40B4-BE49-F238E27FC236}">
                <a16:creationId xmlns:a16="http://schemas.microsoft.com/office/drawing/2014/main" id="{C38FBD57-86CD-BA1F-98F1-E511670B080D}"/>
              </a:ext>
            </a:extLst>
          </p:cNvPr>
          <p:cNvSpPr>
            <a:spLocks noGrp="1" noRot="1"/>
          </p:cNvSpPr>
          <p:nvPr>
            <p:ph type="body" sz="half" idx="4294967295"/>
          </p:nvPr>
        </p:nvSpPr>
        <p:spPr>
          <a:xfrm>
            <a:off x="430213" y="1595438"/>
            <a:ext cx="6815137" cy="1368425"/>
          </a:xfrm>
        </p:spPr>
        <p:txBody>
          <a:bodyPr/>
          <a:lstStyle/>
          <a:p>
            <a:pPr eaLnBrk="1" hangingPunct="1"/>
            <a:r>
              <a:rPr lang="zh-CN" altLang="en-US" sz="2600" b="1">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600" b="1">
                <a:latin typeface="Times New Roman" panose="02020603050405020304" pitchFamily="18" charset="0"/>
                <a:ea typeface="微软雅黑" panose="020B0503020204020204" pitchFamily="34" charset="-122"/>
                <a:cs typeface="Times New Roman" panose="02020603050405020304" pitchFamily="18" charset="0"/>
              </a:rPr>
              <a:t>NaCl</a:t>
            </a:r>
            <a:r>
              <a:rPr lang="zh-CN" altLang="en-US" sz="2600" b="1">
                <a:latin typeface="Times New Roman" panose="02020603050405020304" pitchFamily="18" charset="0"/>
                <a:ea typeface="微软雅黑" panose="020B0503020204020204" pitchFamily="34" charset="-122"/>
                <a:cs typeface="Times New Roman" panose="02020603050405020304" pitchFamily="18" charset="0"/>
              </a:rPr>
              <a:t>晶体为例</a:t>
            </a:r>
          </a:p>
          <a:p>
            <a:pPr lvl="1" eaLnBrk="1" hangingPunct="1"/>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Na</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Cl</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离子</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点电荷</a:t>
            </a:r>
          </a:p>
          <a:p>
            <a:pPr lvl="2" eaLnBrk="1" hangingPunct="1">
              <a:buFontTx/>
              <a:buNone/>
            </a:pP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a:p>
            <a:pPr lvl="2" eaLnBrk="1" hangingPunct="1"/>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396" name="Rectangle 2">
            <a:extLst>
              <a:ext uri="{FF2B5EF4-FFF2-40B4-BE49-F238E27FC236}">
                <a16:creationId xmlns:a16="http://schemas.microsoft.com/office/drawing/2014/main" id="{BC61B947-0C85-3012-8E1E-B9519E5E9180}"/>
              </a:ext>
            </a:extLst>
          </p:cNvPr>
          <p:cNvSpPr>
            <a:spLocks noRot="1" noChangeArrowheads="1"/>
          </p:cNvSpPr>
          <p:nvPr/>
        </p:nvSpPr>
        <p:spPr bwMode="auto">
          <a:xfrm>
            <a:off x="1062038" y="115888"/>
            <a:ext cx="70104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离子晶体的结合能</a:t>
            </a:r>
          </a:p>
        </p:txBody>
      </p:sp>
      <p:sp>
        <p:nvSpPr>
          <p:cNvPr id="59397" name="Line 13">
            <a:extLst>
              <a:ext uri="{FF2B5EF4-FFF2-40B4-BE49-F238E27FC236}">
                <a16:creationId xmlns:a16="http://schemas.microsoft.com/office/drawing/2014/main" id="{5197745D-4032-C1F2-59CD-E952B59B8D3A}"/>
              </a:ext>
            </a:extLst>
          </p:cNvPr>
          <p:cNvSpPr>
            <a:spLocks noChangeShapeType="1"/>
          </p:cNvSpPr>
          <p:nvPr/>
        </p:nvSpPr>
        <p:spPr bwMode="auto">
          <a:xfrm flipV="1">
            <a:off x="5580063" y="1547813"/>
            <a:ext cx="1800225" cy="2665412"/>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398" name="Text Box 14">
            <a:extLst>
              <a:ext uri="{FF2B5EF4-FFF2-40B4-BE49-F238E27FC236}">
                <a16:creationId xmlns:a16="http://schemas.microsoft.com/office/drawing/2014/main" id="{62364ECD-6750-70BC-09E9-D182433522FE}"/>
              </a:ext>
            </a:extLst>
          </p:cNvPr>
          <p:cNvSpPr txBox="1">
            <a:spLocks noChangeArrowheads="1"/>
          </p:cNvSpPr>
          <p:nvPr/>
        </p:nvSpPr>
        <p:spPr bwMode="auto">
          <a:xfrm>
            <a:off x="7308850" y="1100138"/>
            <a:ext cx="4000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a:t>
            </a:r>
          </a:p>
        </p:txBody>
      </p:sp>
      <p:graphicFrame>
        <p:nvGraphicFramePr>
          <p:cNvPr id="59399" name="Object 5">
            <a:extLst>
              <a:ext uri="{FF2B5EF4-FFF2-40B4-BE49-F238E27FC236}">
                <a16:creationId xmlns:a16="http://schemas.microsoft.com/office/drawing/2014/main" id="{D55E37F1-9CA1-0326-7428-830AE1BBC123}"/>
              </a:ext>
            </a:extLst>
          </p:cNvPr>
          <p:cNvGraphicFramePr>
            <a:graphicFrameLocks noChangeAspect="1"/>
          </p:cNvGraphicFramePr>
          <p:nvPr/>
        </p:nvGraphicFramePr>
        <p:xfrm>
          <a:off x="5435600" y="5227638"/>
          <a:ext cx="3328988" cy="592137"/>
        </p:xfrm>
        <a:graphic>
          <a:graphicData uri="http://schemas.openxmlformats.org/presentationml/2006/ole">
            <mc:AlternateContent xmlns:mc="http://schemas.openxmlformats.org/markup-compatibility/2006">
              <mc:Choice xmlns:v="urn:schemas-microsoft-com:vml" Requires="v">
                <p:oleObj name="Equation" r:id="rId4" imgW="1447800" imgH="241300" progId="Equation.DSMT4">
                  <p:embed/>
                </p:oleObj>
              </mc:Choice>
              <mc:Fallback>
                <p:oleObj name="Equation" r:id="rId4" imgW="1447800" imgH="2413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5227638"/>
                        <a:ext cx="3328988" cy="59213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0" name="Rectangle 16">
            <a:extLst>
              <a:ext uri="{FF2B5EF4-FFF2-40B4-BE49-F238E27FC236}">
                <a16:creationId xmlns:a16="http://schemas.microsoft.com/office/drawing/2014/main" id="{13E4F6EC-A90E-DB63-526E-E48ACAD4C874}"/>
              </a:ext>
            </a:extLst>
          </p:cNvPr>
          <p:cNvSpPr>
            <a:spLocks noChangeArrowheads="1"/>
          </p:cNvSpPr>
          <p:nvPr/>
        </p:nvSpPr>
        <p:spPr bwMode="auto">
          <a:xfrm>
            <a:off x="-71438" y="2636838"/>
            <a:ext cx="45720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1" eaLnBrk="1" hangingPunct="1">
              <a:spcBef>
                <a:spcPct val="50000"/>
              </a:spcBef>
              <a:buClr>
                <a:srgbClr val="99CCCC"/>
              </a:buClr>
              <a:buSzPct val="75000"/>
              <a:buFont typeface="Wingdings" panose="05000000000000000000" pitchFamily="2" charset="2"/>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单个离子的平均库仑能</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9401" name="Object 5">
            <a:extLst>
              <a:ext uri="{FF2B5EF4-FFF2-40B4-BE49-F238E27FC236}">
                <a16:creationId xmlns:a16="http://schemas.microsoft.com/office/drawing/2014/main" id="{C4FDF49F-D9B9-1A31-625B-A22B28054155}"/>
              </a:ext>
            </a:extLst>
          </p:cNvPr>
          <p:cNvGraphicFramePr>
            <a:graphicFrameLocks noChangeAspect="1"/>
          </p:cNvGraphicFramePr>
          <p:nvPr/>
        </p:nvGraphicFramePr>
        <p:xfrm>
          <a:off x="3559175" y="5064125"/>
          <a:ext cx="277813" cy="525463"/>
        </p:xfrm>
        <a:graphic>
          <a:graphicData uri="http://schemas.openxmlformats.org/presentationml/2006/ole">
            <mc:AlternateContent xmlns:mc="http://schemas.openxmlformats.org/markup-compatibility/2006">
              <mc:Choice xmlns:v="urn:schemas-microsoft-com:vml" Requires="v">
                <p:oleObj name="公式" r:id="rId6" imgW="114151" imgH="215619" progId="Equation.3">
                  <p:embed/>
                </p:oleObj>
              </mc:Choice>
              <mc:Fallback>
                <p:oleObj name="公式" r:id="rId6" imgW="114151" imgH="215619"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9175" y="5064125"/>
                        <a:ext cx="277813"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2" name="Rectangle 19">
            <a:extLst>
              <a:ext uri="{FF2B5EF4-FFF2-40B4-BE49-F238E27FC236}">
                <a16:creationId xmlns:a16="http://schemas.microsoft.com/office/drawing/2014/main" id="{AD202ABB-621F-B5D1-04B8-50E48295F82C}"/>
              </a:ext>
            </a:extLst>
          </p:cNvPr>
          <p:cNvSpPr>
            <a:spLocks noChangeArrowheads="1"/>
          </p:cNvSpPr>
          <p:nvPr/>
        </p:nvSpPr>
        <p:spPr bwMode="auto">
          <a:xfrm>
            <a:off x="0" y="3084513"/>
            <a:ext cx="1841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9403" name="Object 18">
            <a:extLst>
              <a:ext uri="{FF2B5EF4-FFF2-40B4-BE49-F238E27FC236}">
                <a16:creationId xmlns:a16="http://schemas.microsoft.com/office/drawing/2014/main" id="{4C03814E-7B29-8BB6-B245-FC281EA74BEB}"/>
              </a:ext>
            </a:extLst>
          </p:cNvPr>
          <p:cNvGraphicFramePr>
            <a:graphicFrameLocks noChangeAspect="1"/>
          </p:cNvGraphicFramePr>
          <p:nvPr/>
        </p:nvGraphicFramePr>
        <p:xfrm>
          <a:off x="2052638" y="5819775"/>
          <a:ext cx="2879725" cy="561975"/>
        </p:xfrm>
        <a:graphic>
          <a:graphicData uri="http://schemas.openxmlformats.org/presentationml/2006/ole">
            <mc:AlternateContent xmlns:mc="http://schemas.openxmlformats.org/markup-compatibility/2006">
              <mc:Choice xmlns:v="urn:schemas-microsoft-com:vml" Requires="v">
                <p:oleObj name="公式" r:id="rId8" imgW="1168400" imgH="228600" progId="Equation.3">
                  <p:embed/>
                </p:oleObj>
              </mc:Choice>
              <mc:Fallback>
                <p:oleObj name="公式" r:id="rId8" imgW="1168400" imgH="228600"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2638" y="5819775"/>
                        <a:ext cx="28797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4" name="Object 20">
            <a:extLst>
              <a:ext uri="{FF2B5EF4-FFF2-40B4-BE49-F238E27FC236}">
                <a16:creationId xmlns:a16="http://schemas.microsoft.com/office/drawing/2014/main" id="{787BF628-3A1F-75E2-DE95-BF28440E3AF8}"/>
              </a:ext>
            </a:extLst>
          </p:cNvPr>
          <p:cNvGraphicFramePr>
            <a:graphicFrameLocks noChangeAspect="1"/>
          </p:cNvGraphicFramePr>
          <p:nvPr/>
        </p:nvGraphicFramePr>
        <p:xfrm>
          <a:off x="2052638" y="4884738"/>
          <a:ext cx="2847975" cy="561975"/>
        </p:xfrm>
        <a:graphic>
          <a:graphicData uri="http://schemas.openxmlformats.org/presentationml/2006/ole">
            <mc:AlternateContent xmlns:mc="http://schemas.openxmlformats.org/markup-compatibility/2006">
              <mc:Choice xmlns:v="urn:schemas-microsoft-com:vml" Requires="v">
                <p:oleObj name="公式" r:id="rId10" imgW="1155700" imgH="228600" progId="Equation.3">
                  <p:embed/>
                </p:oleObj>
              </mc:Choice>
              <mc:Fallback>
                <p:oleObj name="公式" r:id="rId10" imgW="1155700" imgH="228600" progId="Equation.3">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2638" y="4884738"/>
                        <a:ext cx="28479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5" name="Text Box 21">
            <a:extLst>
              <a:ext uri="{FF2B5EF4-FFF2-40B4-BE49-F238E27FC236}">
                <a16:creationId xmlns:a16="http://schemas.microsoft.com/office/drawing/2014/main" id="{4CA255CE-DD02-6F8B-AA05-5AE19DA5AF2A}"/>
              </a:ext>
            </a:extLst>
          </p:cNvPr>
          <p:cNvSpPr txBox="1">
            <a:spLocks noChangeArrowheads="1"/>
          </p:cNvSpPr>
          <p:nvPr/>
        </p:nvSpPr>
        <p:spPr bwMode="auto">
          <a:xfrm>
            <a:off x="1457325" y="4451350"/>
            <a:ext cx="11128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同性：</a:t>
            </a:r>
          </a:p>
        </p:txBody>
      </p:sp>
      <p:sp>
        <p:nvSpPr>
          <p:cNvPr id="59406" name="Text Box 22">
            <a:extLst>
              <a:ext uri="{FF2B5EF4-FFF2-40B4-BE49-F238E27FC236}">
                <a16:creationId xmlns:a16="http://schemas.microsoft.com/office/drawing/2014/main" id="{1937731B-F9A1-0DBF-7B4C-105DD57B428F}"/>
              </a:ext>
            </a:extLst>
          </p:cNvPr>
          <p:cNvSpPr txBox="1">
            <a:spLocks noChangeArrowheads="1"/>
          </p:cNvSpPr>
          <p:nvPr/>
        </p:nvSpPr>
        <p:spPr bwMode="auto">
          <a:xfrm>
            <a:off x="1404938" y="5459413"/>
            <a:ext cx="11128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异性：</a:t>
            </a:r>
          </a:p>
        </p:txBody>
      </p:sp>
      <p:graphicFrame>
        <p:nvGraphicFramePr>
          <p:cNvPr id="59407" name="对象 2">
            <a:extLst>
              <a:ext uri="{FF2B5EF4-FFF2-40B4-BE49-F238E27FC236}">
                <a16:creationId xmlns:a16="http://schemas.microsoft.com/office/drawing/2014/main" id="{81DF39DB-C44D-C95C-57CE-396BDF9C52C9}"/>
              </a:ext>
            </a:extLst>
          </p:cNvPr>
          <p:cNvGraphicFramePr>
            <a:graphicFrameLocks noChangeAspect="1"/>
          </p:cNvGraphicFramePr>
          <p:nvPr/>
        </p:nvGraphicFramePr>
        <p:xfrm>
          <a:off x="684213" y="3243263"/>
          <a:ext cx="4222750" cy="969962"/>
        </p:xfrm>
        <a:graphic>
          <a:graphicData uri="http://schemas.openxmlformats.org/presentationml/2006/ole">
            <mc:AlternateContent xmlns:mc="http://schemas.openxmlformats.org/markup-compatibility/2006">
              <mc:Choice xmlns:v="urn:schemas-microsoft-com:vml" Requires="v">
                <p:oleObj name="Equation" r:id="rId12" imgW="2044700" imgH="469900" progId="Equation.DSMT4">
                  <p:embed/>
                </p:oleObj>
              </mc:Choice>
              <mc:Fallback>
                <p:oleObj name="Equation" r:id="rId12" imgW="2044700" imgH="469900" progId="Equation.DSMT4">
                  <p:embed/>
                  <p:pic>
                    <p:nvPicPr>
                      <p:cNvPr id="0" name="对象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213" y="3243263"/>
                        <a:ext cx="422275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8" name="灯片编号占位符 3">
            <a:extLst>
              <a:ext uri="{FF2B5EF4-FFF2-40B4-BE49-F238E27FC236}">
                <a16:creationId xmlns:a16="http://schemas.microsoft.com/office/drawing/2014/main" id="{347F5554-B8E5-8245-F3F7-5E8C46C193A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678FE90-9BCD-4673-A69F-7ECE842F63E5}"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37</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409" name="文本框 1">
            <a:extLst>
              <a:ext uri="{FF2B5EF4-FFF2-40B4-BE49-F238E27FC236}">
                <a16:creationId xmlns:a16="http://schemas.microsoft.com/office/drawing/2014/main" id="{DDEA7772-C7C0-8C05-54FE-38B758D5EC14}"/>
              </a:ext>
            </a:extLst>
          </p:cNvPr>
          <p:cNvSpPr txBox="1">
            <a:spLocks noChangeArrowheads="1"/>
          </p:cNvSpPr>
          <p:nvPr/>
        </p:nvSpPr>
        <p:spPr bwMode="auto">
          <a:xfrm>
            <a:off x="5435600" y="4486275"/>
            <a:ext cx="3346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设相邻离子间距为</a:t>
            </a:r>
            <a:r>
              <a:rPr lang="en-US" altLang="zh-CN" sz="2000" b="1" i="1">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，则从原点到任意离子的距离</a:t>
            </a:r>
            <a:r>
              <a:rPr lang="en-US" altLang="zh-CN" sz="2000" b="1" i="1">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满足</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A3FBFB5-6738-F12B-2FB2-1FBBDCC6E24E}"/>
              </a:ext>
            </a:extLst>
          </p:cNvPr>
          <p:cNvSpPr>
            <a:spLocks noGrp="1" noRot="1"/>
          </p:cNvSpPr>
          <p:nvPr>
            <p:ph type="title" idx="4294967295"/>
          </p:nvPr>
        </p:nvSpPr>
        <p:spPr>
          <a:xfrm>
            <a:off x="1062038" y="190500"/>
            <a:ext cx="7010400" cy="1527175"/>
          </a:xfrm>
          <a:solidFill>
            <a:srgbClr val="FFFFFF"/>
          </a:solidFill>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离子晶体的结合能</a:t>
            </a:r>
          </a:p>
        </p:txBody>
      </p:sp>
      <p:sp>
        <p:nvSpPr>
          <p:cNvPr id="61443" name="Rectangle 4">
            <a:extLst>
              <a:ext uri="{FF2B5EF4-FFF2-40B4-BE49-F238E27FC236}">
                <a16:creationId xmlns:a16="http://schemas.microsoft.com/office/drawing/2014/main" id="{36DDA657-29DE-81AF-1298-CD9681C61E3C}"/>
              </a:ext>
            </a:extLst>
          </p:cNvPr>
          <p:cNvSpPr>
            <a:spLocks noGrp="1" noRot="1"/>
          </p:cNvSpPr>
          <p:nvPr>
            <p:ph type="body" sz="half" idx="4294967295"/>
          </p:nvPr>
        </p:nvSpPr>
        <p:spPr>
          <a:xfrm>
            <a:off x="755650" y="1628775"/>
            <a:ext cx="6815138" cy="1008063"/>
          </a:xfrm>
          <a:solidFill>
            <a:srgbClr val="FFFFFF"/>
          </a:solidFill>
        </p:spPr>
        <p:txBody>
          <a:bodyPr/>
          <a:lstStyle/>
          <a:p>
            <a:pPr eaLnBrk="1" hangingPunct="1"/>
            <a:r>
              <a:rPr lang="zh-CN" altLang="en-US" sz="2600" b="1">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600" b="1">
                <a:latin typeface="Times New Roman" panose="02020603050405020304" pitchFamily="18" charset="0"/>
                <a:ea typeface="微软雅黑" panose="020B0503020204020204" pitchFamily="34" charset="-122"/>
                <a:cs typeface="Times New Roman" panose="02020603050405020304" pitchFamily="18" charset="0"/>
              </a:rPr>
              <a:t>NaCl</a:t>
            </a:r>
            <a:r>
              <a:rPr lang="zh-CN" altLang="en-US" sz="2600" b="1">
                <a:latin typeface="Times New Roman" panose="02020603050405020304" pitchFamily="18" charset="0"/>
                <a:ea typeface="微软雅黑" panose="020B0503020204020204" pitchFamily="34" charset="-122"/>
                <a:cs typeface="Times New Roman" panose="02020603050405020304" pitchFamily="18" charset="0"/>
              </a:rPr>
              <a:t>晶体为例</a:t>
            </a:r>
          </a:p>
          <a:p>
            <a:pPr lvl="1" eaLnBrk="1" hangingPunct="1"/>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Na</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Cl</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离子</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点电荷</a:t>
            </a:r>
          </a:p>
          <a:p>
            <a:pPr lvl="2" eaLnBrk="1" hangingPunct="1"/>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a:p>
            <a:pPr lvl="2" eaLnBrk="1" hangingPunct="1"/>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a:p>
            <a:pPr lvl="2" eaLnBrk="1" hangingPunct="1"/>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444" name="Rectangle 8">
            <a:extLst>
              <a:ext uri="{FF2B5EF4-FFF2-40B4-BE49-F238E27FC236}">
                <a16:creationId xmlns:a16="http://schemas.microsoft.com/office/drawing/2014/main" id="{4D9F07FA-F89E-448E-8476-84BED3EEC5A7}"/>
              </a:ext>
            </a:extLst>
          </p:cNvPr>
          <p:cNvSpPr>
            <a:spLocks noChangeArrowheads="1"/>
          </p:cNvSpPr>
          <p:nvPr/>
        </p:nvSpPr>
        <p:spPr bwMode="auto">
          <a:xfrm>
            <a:off x="1042988" y="2492375"/>
            <a:ext cx="7416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一个原胞（一个正离子 </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一个负离子）的平均库仑能</a:t>
            </a:r>
          </a:p>
        </p:txBody>
      </p:sp>
      <p:graphicFrame>
        <p:nvGraphicFramePr>
          <p:cNvPr id="61445" name="Object 7">
            <a:extLst>
              <a:ext uri="{FF2B5EF4-FFF2-40B4-BE49-F238E27FC236}">
                <a16:creationId xmlns:a16="http://schemas.microsoft.com/office/drawing/2014/main" id="{F36642DD-57E7-59F7-B1AD-8BD72543AA33}"/>
              </a:ext>
            </a:extLst>
          </p:cNvPr>
          <p:cNvGraphicFramePr>
            <a:graphicFrameLocks noChangeAspect="1"/>
          </p:cNvGraphicFramePr>
          <p:nvPr/>
        </p:nvGraphicFramePr>
        <p:xfrm>
          <a:off x="1835150" y="3284538"/>
          <a:ext cx="5616575" cy="1181100"/>
        </p:xfrm>
        <a:graphic>
          <a:graphicData uri="http://schemas.openxmlformats.org/presentationml/2006/ole">
            <mc:AlternateContent xmlns:mc="http://schemas.openxmlformats.org/markup-compatibility/2006">
              <mc:Choice xmlns:v="urn:schemas-microsoft-com:vml" Requires="v">
                <p:oleObj name="公式" r:id="rId3" imgW="2298700" imgH="482600" progId="Equation.3">
                  <p:embed/>
                </p:oleObj>
              </mc:Choice>
              <mc:Fallback>
                <p:oleObj name="公式" r:id="rId3" imgW="2298700" imgH="482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284538"/>
                        <a:ext cx="5616575"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46" name="Text Box 10">
            <a:extLst>
              <a:ext uri="{FF2B5EF4-FFF2-40B4-BE49-F238E27FC236}">
                <a16:creationId xmlns:a16="http://schemas.microsoft.com/office/drawing/2014/main" id="{19C6DE37-9222-588E-1273-BFAA900BECA0}"/>
              </a:ext>
            </a:extLst>
          </p:cNvPr>
          <p:cNvSpPr txBox="1">
            <a:spLocks noChangeArrowheads="1"/>
          </p:cNvSpPr>
          <p:nvPr/>
        </p:nvSpPr>
        <p:spPr bwMode="auto">
          <a:xfrm>
            <a:off x="1166813" y="52482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447" name="Rectangle 8">
            <a:extLst>
              <a:ext uri="{FF2B5EF4-FFF2-40B4-BE49-F238E27FC236}">
                <a16:creationId xmlns:a16="http://schemas.microsoft.com/office/drawing/2014/main" id="{289897B7-423B-573B-D741-51F410A65343}"/>
              </a:ext>
            </a:extLst>
          </p:cNvPr>
          <p:cNvSpPr>
            <a:spLocks noChangeArrowheads="1"/>
          </p:cNvSpPr>
          <p:nvPr/>
        </p:nvSpPr>
        <p:spPr bwMode="auto">
          <a:xfrm>
            <a:off x="1487488" y="5065713"/>
            <a:ext cx="62456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zh-CN" altLang="en-US" sz="28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只跟晶格形式有关，称为马德隆常数</a:t>
            </a:r>
          </a:p>
        </p:txBody>
      </p:sp>
      <p:sp>
        <p:nvSpPr>
          <p:cNvPr id="604172" name="Rectangle 12">
            <a:extLst>
              <a:ext uri="{FF2B5EF4-FFF2-40B4-BE49-F238E27FC236}">
                <a16:creationId xmlns:a16="http://schemas.microsoft.com/office/drawing/2014/main" id="{AED8C6D1-C181-B1D4-EA70-E8C600C1F947}"/>
              </a:ext>
            </a:extLst>
          </p:cNvPr>
          <p:cNvSpPr>
            <a:spLocks noChangeArrowheads="1"/>
          </p:cNvSpPr>
          <p:nvPr/>
        </p:nvSpPr>
        <p:spPr bwMode="auto">
          <a:xfrm>
            <a:off x="2843213" y="3213100"/>
            <a:ext cx="3024187" cy="1368425"/>
          </a:xfrm>
          <a:prstGeom prst="rect">
            <a:avLst/>
          </a:prstGeom>
          <a:noFill/>
          <a:ln w="762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8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449" name="灯片编号占位符 3">
            <a:extLst>
              <a:ext uri="{FF2B5EF4-FFF2-40B4-BE49-F238E27FC236}">
                <a16:creationId xmlns:a16="http://schemas.microsoft.com/office/drawing/2014/main" id="{3CE661C2-1ABA-B08A-CBE7-F2117B66BA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62E48D6-BE18-4D7B-9F65-81FE8A409E25}"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38</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04172"/>
                                        </p:tgtEl>
                                        <p:attrNameLst>
                                          <p:attrName>style.visibility</p:attrName>
                                        </p:attrNameLst>
                                      </p:cBhvr>
                                      <p:to>
                                        <p:strVal val="visible"/>
                                      </p:to>
                                    </p:set>
                                    <p:animEffect transition="in" filter="dissolve">
                                      <p:cBhvr>
                                        <p:cTn id="7" dur="500"/>
                                        <p:tgtEl>
                                          <p:spTgt spid="604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7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785AAB3-D2C6-CB46-6B08-02EF7CACB735}"/>
              </a:ext>
            </a:extLst>
          </p:cNvPr>
          <p:cNvSpPr>
            <a:spLocks noGrp="1" noRot="1"/>
          </p:cNvSpPr>
          <p:nvPr>
            <p:ph type="title" idx="4294967295"/>
          </p:nvPr>
        </p:nvSpPr>
        <p:spPr>
          <a:xfrm>
            <a:off x="758825" y="115888"/>
            <a:ext cx="7620000" cy="1152525"/>
          </a:xfrm>
          <a:solidFill>
            <a:srgbClr val="FFFFFF"/>
          </a:solidFill>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马德隆常数与晶格形式的关系</a:t>
            </a:r>
          </a:p>
        </p:txBody>
      </p:sp>
      <p:sp>
        <p:nvSpPr>
          <p:cNvPr id="63491" name="Rectangle 3">
            <a:extLst>
              <a:ext uri="{FF2B5EF4-FFF2-40B4-BE49-F238E27FC236}">
                <a16:creationId xmlns:a16="http://schemas.microsoft.com/office/drawing/2014/main" id="{4BB5063B-87ED-479A-8B8A-A43C45D373D6}"/>
              </a:ext>
            </a:extLst>
          </p:cNvPr>
          <p:cNvSpPr>
            <a:spLocks noGrp="1" noRot="1"/>
          </p:cNvSpPr>
          <p:nvPr>
            <p:ph type="body" idx="4294967295"/>
          </p:nvPr>
        </p:nvSpPr>
        <p:spPr>
          <a:xfrm>
            <a:off x="1187450" y="1268413"/>
            <a:ext cx="6721475" cy="4968875"/>
          </a:xfrm>
          <a:solidFill>
            <a:srgbClr val="FFFFFF"/>
          </a:solidFill>
        </p:spPr>
        <p:txBody>
          <a:bodyPr/>
          <a:lstStyle/>
          <a:p>
            <a:pPr eaLnBrk="1" hangingPunct="1">
              <a:lnSpc>
                <a:spcPct val="90000"/>
              </a:lnSpc>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一维晶格马德隆常数</a:t>
            </a:r>
          </a:p>
          <a:p>
            <a:pPr eaLnBrk="1" hangingPunct="1">
              <a:lnSpc>
                <a:spcPct val="90000"/>
              </a:lnSpc>
              <a:buFont typeface="Wingdings" panose="05000000000000000000" pitchFamily="2" charset="2"/>
              <a:buNone/>
            </a:pP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        </a:t>
            </a:r>
          </a:p>
          <a:p>
            <a:pPr eaLnBrk="1" hangingPunct="1">
              <a:lnSpc>
                <a:spcPct val="90000"/>
              </a:lnSpc>
              <a:buFont typeface="Wingdings" panose="05000000000000000000" pitchFamily="2" charset="2"/>
              <a:buNone/>
            </a:pP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        </a:t>
            </a:r>
          </a:p>
          <a:p>
            <a:pPr eaLnBrk="1" hangingPunct="1">
              <a:lnSpc>
                <a:spcPct val="90000"/>
              </a:lnSpc>
              <a:buFont typeface="Wingdings" panose="05000000000000000000" pitchFamily="2" charset="2"/>
              <a:buNone/>
            </a:pP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 </a:t>
            </a:r>
          </a:p>
          <a:p>
            <a:pPr eaLnBrk="1" hangingPunct="1">
              <a:lnSpc>
                <a:spcPct val="90000"/>
              </a:lnSpc>
              <a:buFont typeface="Wingdings" panose="05000000000000000000" pitchFamily="2" charset="2"/>
              <a:buNone/>
            </a:pPr>
            <a:endPar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90000"/>
              </a:lnSpc>
              <a:buFont typeface="Wingdings" panose="05000000000000000000" pitchFamily="2" charset="2"/>
              <a:buNone/>
            </a:pPr>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2[1-1/2+1/3-1/4+…]=?</a:t>
            </a:r>
          </a:p>
          <a:p>
            <a:pPr lvl="2" eaLnBrk="1" hangingPunct="1">
              <a:lnSpc>
                <a:spcPct val="9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ln(1+</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b="1"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b="1" baseline="30000"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p>
          <a:p>
            <a:pPr lvl="1" eaLnBrk="1" hangingPunct="1">
              <a:lnSpc>
                <a:spcPct val="90000"/>
              </a:lnSpc>
            </a:pP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=2ln(2)</a:t>
            </a:r>
          </a:p>
          <a:p>
            <a:pPr eaLnBrk="1" hangingPunct="1">
              <a:lnSpc>
                <a:spcPct val="90000"/>
              </a:lnSpc>
            </a:pPr>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典型数值</a:t>
            </a:r>
          </a:p>
          <a:p>
            <a:pPr lvl="1" eaLnBrk="1" hangingPunct="1">
              <a:lnSpc>
                <a:spcPct val="9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NaCl	1.747565</a:t>
            </a:r>
          </a:p>
          <a:p>
            <a:pPr lvl="1" eaLnBrk="1" hangingPunct="1">
              <a:lnSpc>
                <a:spcPct val="90000"/>
              </a:lnSpc>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CsCl</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1.762675</a:t>
            </a:r>
          </a:p>
          <a:p>
            <a:pPr lvl="1" eaLnBrk="1" hangingPunct="1">
              <a:lnSpc>
                <a:spcPct val="9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ZnS	1.6381</a:t>
            </a:r>
          </a:p>
        </p:txBody>
      </p:sp>
      <p:grpSp>
        <p:nvGrpSpPr>
          <p:cNvPr id="63492" name="Group 4">
            <a:extLst>
              <a:ext uri="{FF2B5EF4-FFF2-40B4-BE49-F238E27FC236}">
                <a16:creationId xmlns:a16="http://schemas.microsoft.com/office/drawing/2014/main" id="{65BA4921-D93E-EAFC-6792-4B5C4D531ECC}"/>
              </a:ext>
            </a:extLst>
          </p:cNvPr>
          <p:cNvGrpSpPr>
            <a:grpSpLocks/>
          </p:cNvGrpSpPr>
          <p:nvPr/>
        </p:nvGrpSpPr>
        <p:grpSpPr bwMode="auto">
          <a:xfrm>
            <a:off x="1331913" y="1917700"/>
            <a:ext cx="6481762" cy="431800"/>
            <a:chOff x="203" y="3657"/>
            <a:chExt cx="2677" cy="181"/>
          </a:xfrm>
        </p:grpSpPr>
        <p:sp>
          <p:nvSpPr>
            <p:cNvPr id="63495" name="Oval 5">
              <a:extLst>
                <a:ext uri="{FF2B5EF4-FFF2-40B4-BE49-F238E27FC236}">
                  <a16:creationId xmlns:a16="http://schemas.microsoft.com/office/drawing/2014/main" id="{3785FE42-1488-7510-E5A1-288F92ED46D2}"/>
                </a:ext>
              </a:extLst>
            </p:cNvPr>
            <p:cNvSpPr>
              <a:spLocks noChangeArrowheads="1"/>
            </p:cNvSpPr>
            <p:nvPr/>
          </p:nvSpPr>
          <p:spPr bwMode="auto">
            <a:xfrm>
              <a:off x="1973" y="3657"/>
              <a:ext cx="181" cy="181"/>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4400" b="1">
                  <a:solidFill>
                    <a:schemeClr val="bg1"/>
                  </a:solidFill>
                  <a:latin typeface="微软雅黑" panose="020B0503020204020204" pitchFamily="34" charset="-122"/>
                  <a:ea typeface="微软雅黑" panose="020B0503020204020204" pitchFamily="34" charset="-122"/>
                </a:rPr>
                <a:t>+</a:t>
              </a:r>
            </a:p>
          </p:txBody>
        </p:sp>
        <p:sp>
          <p:nvSpPr>
            <p:cNvPr id="63496" name="Oval 6">
              <a:extLst>
                <a:ext uri="{FF2B5EF4-FFF2-40B4-BE49-F238E27FC236}">
                  <a16:creationId xmlns:a16="http://schemas.microsoft.com/office/drawing/2014/main" id="{380B8844-6DD3-7EED-68DA-DFF2B3ED90E3}"/>
                </a:ext>
              </a:extLst>
            </p:cNvPr>
            <p:cNvSpPr>
              <a:spLocks noChangeArrowheads="1"/>
            </p:cNvSpPr>
            <p:nvPr/>
          </p:nvSpPr>
          <p:spPr bwMode="auto">
            <a:xfrm>
              <a:off x="1610" y="3657"/>
              <a:ext cx="181" cy="181"/>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4400" b="1">
                  <a:solidFill>
                    <a:schemeClr val="bg1"/>
                  </a:solidFill>
                  <a:latin typeface="微软雅黑" panose="020B0503020204020204" pitchFamily="34" charset="-122"/>
                  <a:ea typeface="微软雅黑" panose="020B0503020204020204" pitchFamily="34" charset="-122"/>
                </a:rPr>
                <a:t>-</a:t>
              </a:r>
            </a:p>
          </p:txBody>
        </p:sp>
        <p:sp>
          <p:nvSpPr>
            <p:cNvPr id="63497" name="Oval 7">
              <a:extLst>
                <a:ext uri="{FF2B5EF4-FFF2-40B4-BE49-F238E27FC236}">
                  <a16:creationId xmlns:a16="http://schemas.microsoft.com/office/drawing/2014/main" id="{07166C31-ABFE-9D09-5E97-2513FD0BE1C9}"/>
                </a:ext>
              </a:extLst>
            </p:cNvPr>
            <p:cNvSpPr>
              <a:spLocks noChangeArrowheads="1"/>
            </p:cNvSpPr>
            <p:nvPr/>
          </p:nvSpPr>
          <p:spPr bwMode="auto">
            <a:xfrm>
              <a:off x="2699" y="3657"/>
              <a:ext cx="181" cy="181"/>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4400" b="1">
                  <a:solidFill>
                    <a:schemeClr val="bg1"/>
                  </a:solidFill>
                  <a:latin typeface="微软雅黑" panose="020B0503020204020204" pitchFamily="34" charset="-122"/>
                  <a:ea typeface="微软雅黑" panose="020B0503020204020204" pitchFamily="34" charset="-122"/>
                </a:rPr>
                <a:t>+</a:t>
              </a:r>
            </a:p>
          </p:txBody>
        </p:sp>
        <p:sp>
          <p:nvSpPr>
            <p:cNvPr id="63498" name="Oval 8">
              <a:extLst>
                <a:ext uri="{FF2B5EF4-FFF2-40B4-BE49-F238E27FC236}">
                  <a16:creationId xmlns:a16="http://schemas.microsoft.com/office/drawing/2014/main" id="{1D4C5DB3-988C-2F8F-532A-9E63D2416F04}"/>
                </a:ext>
              </a:extLst>
            </p:cNvPr>
            <p:cNvSpPr>
              <a:spLocks noChangeArrowheads="1"/>
            </p:cNvSpPr>
            <p:nvPr/>
          </p:nvSpPr>
          <p:spPr bwMode="auto">
            <a:xfrm>
              <a:off x="2336" y="3657"/>
              <a:ext cx="181" cy="181"/>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4400" b="1">
                  <a:solidFill>
                    <a:schemeClr val="bg1"/>
                  </a:solidFill>
                  <a:latin typeface="微软雅黑" panose="020B0503020204020204" pitchFamily="34" charset="-122"/>
                  <a:ea typeface="微软雅黑" panose="020B0503020204020204" pitchFamily="34" charset="-122"/>
                </a:rPr>
                <a:t>-</a:t>
              </a:r>
            </a:p>
          </p:txBody>
        </p:sp>
        <p:sp>
          <p:nvSpPr>
            <p:cNvPr id="63499" name="Oval 9">
              <a:extLst>
                <a:ext uri="{FF2B5EF4-FFF2-40B4-BE49-F238E27FC236}">
                  <a16:creationId xmlns:a16="http://schemas.microsoft.com/office/drawing/2014/main" id="{38868929-E77D-4BEF-C4FE-62B2730B0591}"/>
                </a:ext>
              </a:extLst>
            </p:cNvPr>
            <p:cNvSpPr>
              <a:spLocks noChangeArrowheads="1"/>
            </p:cNvSpPr>
            <p:nvPr/>
          </p:nvSpPr>
          <p:spPr bwMode="auto">
            <a:xfrm>
              <a:off x="566" y="3657"/>
              <a:ext cx="181" cy="181"/>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4400" b="1">
                  <a:solidFill>
                    <a:schemeClr val="bg1"/>
                  </a:solidFill>
                  <a:latin typeface="微软雅黑" panose="020B0503020204020204" pitchFamily="34" charset="-122"/>
                  <a:ea typeface="微软雅黑" panose="020B0503020204020204" pitchFamily="34" charset="-122"/>
                </a:rPr>
                <a:t>+</a:t>
              </a:r>
            </a:p>
          </p:txBody>
        </p:sp>
        <p:sp>
          <p:nvSpPr>
            <p:cNvPr id="63500" name="Oval 10">
              <a:extLst>
                <a:ext uri="{FF2B5EF4-FFF2-40B4-BE49-F238E27FC236}">
                  <a16:creationId xmlns:a16="http://schemas.microsoft.com/office/drawing/2014/main" id="{DC04FCBA-330F-AE23-BB09-CAA7DCF7E96C}"/>
                </a:ext>
              </a:extLst>
            </p:cNvPr>
            <p:cNvSpPr>
              <a:spLocks noChangeArrowheads="1"/>
            </p:cNvSpPr>
            <p:nvPr/>
          </p:nvSpPr>
          <p:spPr bwMode="auto">
            <a:xfrm>
              <a:off x="203" y="3657"/>
              <a:ext cx="181" cy="181"/>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4400" b="1">
                  <a:solidFill>
                    <a:schemeClr val="bg1"/>
                  </a:solidFill>
                  <a:latin typeface="微软雅黑" panose="020B0503020204020204" pitchFamily="34" charset="-122"/>
                  <a:ea typeface="微软雅黑" panose="020B0503020204020204" pitchFamily="34" charset="-122"/>
                </a:rPr>
                <a:t>-</a:t>
              </a:r>
            </a:p>
          </p:txBody>
        </p:sp>
        <p:sp>
          <p:nvSpPr>
            <p:cNvPr id="63501" name="Oval 11">
              <a:extLst>
                <a:ext uri="{FF2B5EF4-FFF2-40B4-BE49-F238E27FC236}">
                  <a16:creationId xmlns:a16="http://schemas.microsoft.com/office/drawing/2014/main" id="{F8D97AAE-E1ED-ED79-93EB-9C6F822FA1E0}"/>
                </a:ext>
              </a:extLst>
            </p:cNvPr>
            <p:cNvSpPr>
              <a:spLocks noChangeArrowheads="1"/>
            </p:cNvSpPr>
            <p:nvPr/>
          </p:nvSpPr>
          <p:spPr bwMode="auto">
            <a:xfrm>
              <a:off x="1292" y="3657"/>
              <a:ext cx="181" cy="181"/>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4400" b="1">
                  <a:solidFill>
                    <a:schemeClr val="bg1"/>
                  </a:solidFill>
                  <a:latin typeface="微软雅黑" panose="020B0503020204020204" pitchFamily="34" charset="-122"/>
                  <a:ea typeface="微软雅黑" panose="020B0503020204020204" pitchFamily="34" charset="-122"/>
                </a:rPr>
                <a:t>+</a:t>
              </a:r>
            </a:p>
          </p:txBody>
        </p:sp>
        <p:sp>
          <p:nvSpPr>
            <p:cNvPr id="63502" name="Oval 12">
              <a:extLst>
                <a:ext uri="{FF2B5EF4-FFF2-40B4-BE49-F238E27FC236}">
                  <a16:creationId xmlns:a16="http://schemas.microsoft.com/office/drawing/2014/main" id="{586E7C45-1A5C-708C-3383-26FF19A462BC}"/>
                </a:ext>
              </a:extLst>
            </p:cNvPr>
            <p:cNvSpPr>
              <a:spLocks noChangeArrowheads="1"/>
            </p:cNvSpPr>
            <p:nvPr/>
          </p:nvSpPr>
          <p:spPr bwMode="auto">
            <a:xfrm>
              <a:off x="929" y="3657"/>
              <a:ext cx="181" cy="181"/>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4400" b="1">
                  <a:solidFill>
                    <a:schemeClr val="bg1"/>
                  </a:solidFill>
                  <a:latin typeface="微软雅黑" panose="020B0503020204020204" pitchFamily="34" charset="-122"/>
                  <a:ea typeface="微软雅黑" panose="020B0503020204020204" pitchFamily="34" charset="-122"/>
                </a:rPr>
                <a:t>-</a:t>
              </a:r>
            </a:p>
          </p:txBody>
        </p:sp>
      </p:grpSp>
      <p:graphicFrame>
        <p:nvGraphicFramePr>
          <p:cNvPr id="63493" name="对象 1">
            <a:extLst>
              <a:ext uri="{FF2B5EF4-FFF2-40B4-BE49-F238E27FC236}">
                <a16:creationId xmlns:a16="http://schemas.microsoft.com/office/drawing/2014/main" id="{FE4531E7-FBD5-8994-D414-1EE41753EFB2}"/>
              </a:ext>
            </a:extLst>
          </p:cNvPr>
          <p:cNvGraphicFramePr>
            <a:graphicFrameLocks noChangeAspect="1"/>
          </p:cNvGraphicFramePr>
          <p:nvPr/>
        </p:nvGraphicFramePr>
        <p:xfrm>
          <a:off x="3635375" y="2420938"/>
          <a:ext cx="1873250" cy="936625"/>
        </p:xfrm>
        <a:graphic>
          <a:graphicData uri="http://schemas.openxmlformats.org/presentationml/2006/ole">
            <mc:AlternateContent xmlns:mc="http://schemas.openxmlformats.org/markup-compatibility/2006">
              <mc:Choice xmlns:v="urn:schemas-microsoft-com:vml" Requires="v">
                <p:oleObj name="Equation" r:id="rId2" imgW="939800" imgH="469900" progId="Equation.DSMT4">
                  <p:embed/>
                </p:oleObj>
              </mc:Choice>
              <mc:Fallback>
                <p:oleObj name="Equation" r:id="rId2" imgW="939800" imgH="469900" progId="Equation.DSMT4">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2420938"/>
                        <a:ext cx="18732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4" name="灯片编号占位符 3">
            <a:extLst>
              <a:ext uri="{FF2B5EF4-FFF2-40B4-BE49-F238E27FC236}">
                <a16:creationId xmlns:a16="http://schemas.microsoft.com/office/drawing/2014/main" id="{50D47699-6734-C62D-4EBE-61922ED4E2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9C474DA-9F44-4F4D-B38A-2C3DF670F84E}"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39</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10C0B834-5C17-08A6-6ED9-0220130A3B9B}"/>
              </a:ext>
            </a:extLst>
          </p:cNvPr>
          <p:cNvSpPr>
            <a:spLocks noGrp="1"/>
          </p:cNvSpPr>
          <p:nvPr>
            <p:ph type="title"/>
          </p:nvPr>
        </p:nvSpPr>
        <p:spPr/>
        <p:txBody>
          <a:bodyPr/>
          <a:lstStyle/>
          <a:p>
            <a:r>
              <a:rPr lang="zh-CN" altLang="en-US" b="1">
                <a:solidFill>
                  <a:srgbClr val="7030A0"/>
                </a:solidFill>
              </a:rPr>
              <a:t>晶面间距计算</a:t>
            </a:r>
            <a:endParaRPr lang="zh-TW" altLang="en-US" b="1">
              <a:solidFill>
                <a:srgbClr val="7030A0"/>
              </a:solidFill>
            </a:endParaRPr>
          </a:p>
        </p:txBody>
      </p:sp>
      <p:sp>
        <p:nvSpPr>
          <p:cNvPr id="3" name="內容版面配置區 2">
            <a:extLst>
              <a:ext uri="{FF2B5EF4-FFF2-40B4-BE49-F238E27FC236}">
                <a16:creationId xmlns:a16="http://schemas.microsoft.com/office/drawing/2014/main" id="{B5F03F4D-2ABB-07FF-F4B1-8A1D39E233CD}"/>
              </a:ext>
            </a:extLst>
          </p:cNvPr>
          <p:cNvSpPr>
            <a:spLocks noGrp="1" noRot="1" noChangeAspect="1" noMove="1" noResize="1" noEditPoints="1" noAdjustHandles="1" noChangeArrowheads="1" noChangeShapeType="1" noTextEdit="1"/>
          </p:cNvSpPr>
          <p:nvPr>
            <p:ph idx="1"/>
          </p:nvPr>
        </p:nvSpPr>
        <p:spPr>
          <a:xfrm>
            <a:off x="628650" y="2226469"/>
            <a:ext cx="8058150" cy="3263504"/>
          </a:xfrm>
          <a:blipFill>
            <a:blip r:embed="rId2"/>
            <a:stretch>
              <a:fillRect l="-1740" t="-1119"/>
            </a:stretch>
          </a:blipFill>
        </p:spPr>
        <p:txBody>
          <a:bodyPr/>
          <a:lstStyle/>
          <a:p>
            <a:pPr>
              <a:defRPr/>
            </a:pPr>
            <a:r>
              <a:rPr lang="zh-CN" altLang="en-US">
                <a:noFill/>
              </a:rPr>
              <a:t> </a:t>
            </a:r>
          </a:p>
        </p:txBody>
      </p:sp>
      <p:grpSp>
        <p:nvGrpSpPr>
          <p:cNvPr id="18436" name="群組 10">
            <a:extLst>
              <a:ext uri="{FF2B5EF4-FFF2-40B4-BE49-F238E27FC236}">
                <a16:creationId xmlns:a16="http://schemas.microsoft.com/office/drawing/2014/main" id="{56E5440E-C46F-DEBA-FF6A-100A4C78921B}"/>
              </a:ext>
            </a:extLst>
          </p:cNvPr>
          <p:cNvGrpSpPr>
            <a:grpSpLocks/>
          </p:cNvGrpSpPr>
          <p:nvPr/>
        </p:nvGrpSpPr>
        <p:grpSpPr bwMode="auto">
          <a:xfrm>
            <a:off x="6156325" y="1628775"/>
            <a:ext cx="2736850" cy="2620963"/>
            <a:chOff x="7972975" y="2197455"/>
            <a:chExt cx="3994934" cy="3718699"/>
          </a:xfrm>
        </p:grpSpPr>
        <p:pic>
          <p:nvPicPr>
            <p:cNvPr id="18438" name="圖片 5">
              <a:extLst>
                <a:ext uri="{FF2B5EF4-FFF2-40B4-BE49-F238E27FC236}">
                  <a16:creationId xmlns:a16="http://schemas.microsoft.com/office/drawing/2014/main" id="{8C4946A0-B363-2483-A912-92AEEE461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604" t="15312" r="21962" b="9930"/>
            <a:stretch>
              <a:fillRect/>
            </a:stretch>
          </p:blipFill>
          <p:spPr bwMode="auto">
            <a:xfrm>
              <a:off x="7972975" y="2197455"/>
              <a:ext cx="3994934" cy="351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文字方塊 3">
              <a:extLst>
                <a:ext uri="{FF2B5EF4-FFF2-40B4-BE49-F238E27FC236}">
                  <a16:creationId xmlns:a16="http://schemas.microsoft.com/office/drawing/2014/main" id="{E9967229-EC8D-30D4-1151-F2513C1D66E8}"/>
                </a:ext>
              </a:extLst>
            </p:cNvPr>
            <p:cNvSpPr txBox="1">
              <a:spLocks noChangeArrowheads="1"/>
            </p:cNvSpPr>
            <p:nvPr/>
          </p:nvSpPr>
          <p:spPr bwMode="auto">
            <a:xfrm>
              <a:off x="8164946" y="4451927"/>
              <a:ext cx="369454" cy="458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TW" sz="1500" b="1" i="1">
                  <a:latin typeface="Times New Roman" panose="02020603050405020304" pitchFamily="18" charset="0"/>
                  <a:ea typeface="楷体_GB2312" pitchFamily="49" charset="-122"/>
                  <a:cs typeface="Times New Roman" panose="02020603050405020304" pitchFamily="18" charset="0"/>
                </a:rPr>
                <a:t>O</a:t>
              </a:r>
              <a:endParaRPr lang="zh-TW" altLang="en-US" sz="1800" b="1" i="1">
                <a:latin typeface="Times New Roman" panose="02020603050405020304" pitchFamily="18" charset="0"/>
                <a:ea typeface="楷体_GB2312" pitchFamily="49" charset="-122"/>
                <a:cs typeface="Times New Roman" panose="02020603050405020304" pitchFamily="18" charset="0"/>
              </a:endParaRPr>
            </a:p>
          </p:txBody>
        </p:sp>
        <p:sp>
          <p:nvSpPr>
            <p:cNvPr id="18440" name="文字方塊 7">
              <a:extLst>
                <a:ext uri="{FF2B5EF4-FFF2-40B4-BE49-F238E27FC236}">
                  <a16:creationId xmlns:a16="http://schemas.microsoft.com/office/drawing/2014/main" id="{808FC7C8-E276-58D6-9F26-5345CD5AEC94}"/>
                </a:ext>
              </a:extLst>
            </p:cNvPr>
            <p:cNvSpPr txBox="1">
              <a:spLocks noChangeArrowheads="1"/>
            </p:cNvSpPr>
            <p:nvPr/>
          </p:nvSpPr>
          <p:spPr bwMode="auto">
            <a:xfrm>
              <a:off x="9131194" y="5392055"/>
              <a:ext cx="369454" cy="52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TW" sz="1800" b="1" i="1">
                  <a:latin typeface="Times New Roman" panose="02020603050405020304" pitchFamily="18" charset="0"/>
                  <a:ea typeface="楷体_GB2312" pitchFamily="49" charset="-122"/>
                  <a:cs typeface="Times New Roman" panose="02020603050405020304" pitchFamily="18" charset="0"/>
                </a:rPr>
                <a:t>A</a:t>
              </a:r>
              <a:endParaRPr lang="zh-TW" altLang="en-US" sz="1800" b="1" i="1">
                <a:latin typeface="Times New Roman" panose="02020603050405020304" pitchFamily="18" charset="0"/>
                <a:ea typeface="楷体_GB2312" pitchFamily="49" charset="-122"/>
                <a:cs typeface="Times New Roman" panose="02020603050405020304" pitchFamily="18" charset="0"/>
              </a:endParaRPr>
            </a:p>
          </p:txBody>
        </p:sp>
        <p:sp>
          <p:nvSpPr>
            <p:cNvPr id="18441" name="文字方塊 8">
              <a:extLst>
                <a:ext uri="{FF2B5EF4-FFF2-40B4-BE49-F238E27FC236}">
                  <a16:creationId xmlns:a16="http://schemas.microsoft.com/office/drawing/2014/main" id="{6EA44033-6CF6-0BAE-0CF0-C04B3F05C1D1}"/>
                </a:ext>
              </a:extLst>
            </p:cNvPr>
            <p:cNvSpPr txBox="1">
              <a:spLocks noChangeArrowheads="1"/>
            </p:cNvSpPr>
            <p:nvPr/>
          </p:nvSpPr>
          <p:spPr bwMode="auto">
            <a:xfrm>
              <a:off x="10659813" y="3816628"/>
              <a:ext cx="369454" cy="52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TW" sz="1800" b="1" i="1">
                  <a:latin typeface="Times New Roman" panose="02020603050405020304" pitchFamily="18" charset="0"/>
                  <a:ea typeface="楷体_GB2312" pitchFamily="49" charset="-122"/>
                  <a:cs typeface="Times New Roman" panose="02020603050405020304" pitchFamily="18" charset="0"/>
                </a:rPr>
                <a:t>B</a:t>
              </a:r>
              <a:endParaRPr lang="zh-TW" altLang="en-US" sz="1800" b="1" i="1">
                <a:latin typeface="Times New Roman" panose="02020603050405020304" pitchFamily="18" charset="0"/>
                <a:ea typeface="楷体_GB2312" pitchFamily="49" charset="-122"/>
                <a:cs typeface="Times New Roman" panose="02020603050405020304" pitchFamily="18" charset="0"/>
              </a:endParaRPr>
            </a:p>
          </p:txBody>
        </p:sp>
        <p:sp>
          <p:nvSpPr>
            <p:cNvPr id="18442" name="文字方塊 9">
              <a:extLst>
                <a:ext uri="{FF2B5EF4-FFF2-40B4-BE49-F238E27FC236}">
                  <a16:creationId xmlns:a16="http://schemas.microsoft.com/office/drawing/2014/main" id="{45FC6E70-0CDB-866B-C54E-FA4AF5217C16}"/>
                </a:ext>
              </a:extLst>
            </p:cNvPr>
            <p:cNvSpPr txBox="1">
              <a:spLocks noChangeArrowheads="1"/>
            </p:cNvSpPr>
            <p:nvPr/>
          </p:nvSpPr>
          <p:spPr bwMode="auto">
            <a:xfrm>
              <a:off x="8534400" y="2769444"/>
              <a:ext cx="369454" cy="52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TW" sz="1800" b="1" i="1">
                  <a:latin typeface="Times New Roman" panose="02020603050405020304" pitchFamily="18" charset="0"/>
                  <a:ea typeface="楷体_GB2312" pitchFamily="49" charset="-122"/>
                  <a:cs typeface="Times New Roman" panose="02020603050405020304" pitchFamily="18" charset="0"/>
                </a:rPr>
                <a:t>C</a:t>
              </a:r>
              <a:endParaRPr lang="zh-TW" altLang="en-US" sz="1800" b="1" i="1">
                <a:latin typeface="Times New Roman" panose="02020603050405020304" pitchFamily="18" charset="0"/>
                <a:ea typeface="楷体_GB2312" pitchFamily="49" charset="-122"/>
                <a:cs typeface="Times New Roman" panose="02020603050405020304" pitchFamily="18" charset="0"/>
              </a:endParaRPr>
            </a:p>
          </p:txBody>
        </p:sp>
      </p:grpSp>
      <p:sp>
        <p:nvSpPr>
          <p:cNvPr id="18437" name="投影片編號版面配置區 4">
            <a:extLst>
              <a:ext uri="{FF2B5EF4-FFF2-40B4-BE49-F238E27FC236}">
                <a16:creationId xmlns:a16="http://schemas.microsoft.com/office/drawing/2014/main" id="{CAFD99D7-1215-58F4-AA5F-A35FA85CC3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648E6DD-4EF6-4299-9773-6C5DB5A17FC7}" type="slidenum">
              <a:rPr lang="zh-TW" altLang="en-US" sz="1200" smtClean="0">
                <a:latin typeface="Arial" panose="020B0604020202020204" pitchFamily="34" charset="0"/>
                <a:ea typeface="楷体_GB2312" pitchFamily="49" charset="-122"/>
              </a:rPr>
              <a:pPr>
                <a:spcBef>
                  <a:spcPct val="0"/>
                </a:spcBef>
                <a:buFontTx/>
                <a:buNone/>
              </a:pPr>
              <a:t>4</a:t>
            </a:fld>
            <a:endParaRPr lang="zh-TW" altLang="en-US" sz="1200">
              <a:latin typeface="Arial" panose="020B0604020202020204" pitchFamily="34" charset="0"/>
              <a:ea typeface="楷体_GB2312"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90" name="Rectangle 3">
            <a:extLst>
              <a:ext uri="{FF2B5EF4-FFF2-40B4-BE49-F238E27FC236}">
                <a16:creationId xmlns:a16="http://schemas.microsoft.com/office/drawing/2014/main" id="{332CD49D-AAE4-9261-6220-8D03DA7C3CA5}"/>
              </a:ext>
            </a:extLst>
          </p:cNvPr>
          <p:cNvSpPr>
            <a:spLocks noGrp="1" noRot="1"/>
          </p:cNvSpPr>
          <p:nvPr>
            <p:ph type="body" idx="4294967295"/>
          </p:nvPr>
        </p:nvSpPr>
        <p:spPr>
          <a:xfrm>
            <a:off x="800100" y="3500438"/>
            <a:ext cx="7010400" cy="936625"/>
          </a:xfrm>
          <a:solidFill>
            <a:srgbClr val="FFFFFF"/>
          </a:solidFill>
        </p:spPr>
        <p:txBody>
          <a:bodyPr/>
          <a:lstStyle/>
          <a:p>
            <a:pPr eaLnBrk="1" hangingPunct="1">
              <a:buFont typeface="Wingdings" panose="05000000000000000000" pitchFamily="2" charset="2"/>
              <a:buNone/>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NaCl </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晶格中一对离子的平均排斥能</a:t>
            </a:r>
            <a:endParaRPr lang="en-US" altLang="zh-CN" sz="2400" b="1">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buFont typeface="Wingdings" panose="05000000000000000000" pitchFamily="2" charset="2"/>
              <a:buNone/>
            </a:pP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（每个离子有</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个相邻离子）</a:t>
            </a:r>
          </a:p>
        </p:txBody>
      </p:sp>
      <p:graphicFrame>
        <p:nvGraphicFramePr>
          <p:cNvPr id="605191" name="Object 4">
            <a:extLst>
              <a:ext uri="{FF2B5EF4-FFF2-40B4-BE49-F238E27FC236}">
                <a16:creationId xmlns:a16="http://schemas.microsoft.com/office/drawing/2014/main" id="{7A68A5B2-76C2-8F50-3B92-BE359559389C}"/>
              </a:ext>
            </a:extLst>
          </p:cNvPr>
          <p:cNvGraphicFramePr>
            <a:graphicFrameLocks noGrp="1" noChangeAspect="1"/>
          </p:cNvGraphicFramePr>
          <p:nvPr>
            <p:ph sz="half" idx="4294967295"/>
          </p:nvPr>
        </p:nvGraphicFramePr>
        <p:xfrm>
          <a:off x="6262688" y="2605088"/>
          <a:ext cx="2376487" cy="957262"/>
        </p:xfrm>
        <a:graphic>
          <a:graphicData uri="http://schemas.openxmlformats.org/presentationml/2006/ole">
            <mc:AlternateContent xmlns:mc="http://schemas.openxmlformats.org/markup-compatibility/2006">
              <mc:Choice xmlns:v="urn:schemas-microsoft-com:vml" Requires="v">
                <p:oleObj name="公式" r:id="rId3" imgW="977476" imgH="393529" progId="Equation.3">
                  <p:embed/>
                </p:oleObj>
              </mc:Choice>
              <mc:Fallback>
                <p:oleObj name="公式" r:id="rId3" imgW="977476"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688" y="2605088"/>
                        <a:ext cx="2376487" cy="957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5192" name="Object 5">
            <a:extLst>
              <a:ext uri="{FF2B5EF4-FFF2-40B4-BE49-F238E27FC236}">
                <a16:creationId xmlns:a16="http://schemas.microsoft.com/office/drawing/2014/main" id="{1D4FEE8A-10B1-E27D-6DC8-AA906165B9BE}"/>
              </a:ext>
            </a:extLst>
          </p:cNvPr>
          <p:cNvGraphicFramePr>
            <a:graphicFrameLocks noChangeAspect="1"/>
          </p:cNvGraphicFramePr>
          <p:nvPr>
            <p:extLst>
              <p:ext uri="{D42A27DB-BD31-4B8C-83A1-F6EECF244321}">
                <p14:modId xmlns:p14="http://schemas.microsoft.com/office/powerpoint/2010/main" val="2155927932"/>
              </p:ext>
            </p:extLst>
          </p:nvPr>
        </p:nvGraphicFramePr>
        <p:xfrm>
          <a:off x="5743575" y="3429000"/>
          <a:ext cx="781050" cy="1006475"/>
        </p:xfrm>
        <a:graphic>
          <a:graphicData uri="http://schemas.openxmlformats.org/presentationml/2006/ole">
            <mc:AlternateContent xmlns:mc="http://schemas.openxmlformats.org/markup-compatibility/2006">
              <mc:Choice xmlns:v="urn:schemas-microsoft-com:vml" Requires="v">
                <p:oleObj name="Equation" r:id="rId5" imgW="304560" imgH="393480" progId="Equation.DSMT4">
                  <p:embed/>
                </p:oleObj>
              </mc:Choice>
              <mc:Fallback>
                <p:oleObj name="Equation" r:id="rId5" imgW="304560" imgH="393480" progId="Equation.DSMT4">
                  <p:embed/>
                  <p:pic>
                    <p:nvPicPr>
                      <p:cNvPr id="0" name="Object 5"/>
                      <p:cNvPicPr>
                        <a:picLocks noChangeAspect="1" noChangeArrowheads="1"/>
                      </p:cNvPicPr>
                      <p:nvPr/>
                    </p:nvPicPr>
                    <p:blipFill>
                      <a:blip r:embed="rId6"/>
                      <a:srcRect/>
                      <a:stretch>
                        <a:fillRect/>
                      </a:stretch>
                    </p:blipFill>
                    <p:spPr bwMode="auto">
                      <a:xfrm>
                        <a:off x="5743575" y="3429000"/>
                        <a:ext cx="7810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7" name="Text Box 10">
            <a:extLst>
              <a:ext uri="{FF2B5EF4-FFF2-40B4-BE49-F238E27FC236}">
                <a16:creationId xmlns:a16="http://schemas.microsoft.com/office/drawing/2014/main" id="{4419A322-5B9D-422C-8961-30371B969DCC}"/>
              </a:ext>
            </a:extLst>
          </p:cNvPr>
          <p:cNvSpPr txBox="1">
            <a:spLocks noChangeArrowheads="1"/>
          </p:cNvSpPr>
          <p:nvPr/>
        </p:nvSpPr>
        <p:spPr bwMode="auto">
          <a:xfrm>
            <a:off x="788988" y="1052513"/>
            <a:ext cx="7569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当两个离子相互接近到它们的电子云发生显著重叠时，会产生强烈的排斥作用</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交换势排斥</a:t>
            </a:r>
          </a:p>
        </p:txBody>
      </p:sp>
      <p:sp>
        <p:nvSpPr>
          <p:cNvPr id="64518" name="Text Box 11">
            <a:extLst>
              <a:ext uri="{FF2B5EF4-FFF2-40B4-BE49-F238E27FC236}">
                <a16:creationId xmlns:a16="http://schemas.microsoft.com/office/drawing/2014/main" id="{00D3CDA0-A6B4-53E6-8DBF-E3343FBFEFCD}"/>
              </a:ext>
            </a:extLst>
          </p:cNvPr>
          <p:cNvSpPr txBox="1">
            <a:spLocks noChangeArrowheads="1"/>
          </p:cNvSpPr>
          <p:nvPr/>
        </p:nvSpPr>
        <p:spPr bwMode="auto">
          <a:xfrm>
            <a:off x="788988" y="1900238"/>
            <a:ext cx="7569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实际的离子晶体便是在邻近离子间的排斥作用增强到和库仑吸引作用相抵时达到平衡</a:t>
            </a:r>
          </a:p>
        </p:txBody>
      </p:sp>
      <p:sp>
        <p:nvSpPr>
          <p:cNvPr id="605196" name="Text Box 12">
            <a:extLst>
              <a:ext uri="{FF2B5EF4-FFF2-40B4-BE49-F238E27FC236}">
                <a16:creationId xmlns:a16="http://schemas.microsoft.com/office/drawing/2014/main" id="{703EC724-0897-DBBC-ED67-0E7BE10BA508}"/>
              </a:ext>
            </a:extLst>
          </p:cNvPr>
          <p:cNvSpPr txBox="1">
            <a:spLocks noChangeArrowheads="1"/>
          </p:cNvSpPr>
          <p:nvPr/>
        </p:nvSpPr>
        <p:spPr bwMode="auto">
          <a:xfrm>
            <a:off x="800100" y="2833688"/>
            <a:ext cx="5724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假设相邻正负离子的平均交换势排斥能：</a:t>
            </a:r>
          </a:p>
        </p:txBody>
      </p:sp>
      <p:sp>
        <p:nvSpPr>
          <p:cNvPr id="64520" name="Rectangle 2">
            <a:extLst>
              <a:ext uri="{FF2B5EF4-FFF2-40B4-BE49-F238E27FC236}">
                <a16:creationId xmlns:a16="http://schemas.microsoft.com/office/drawing/2014/main" id="{A7412A96-2E95-9BED-B0A6-8AC285661529}"/>
              </a:ext>
            </a:extLst>
          </p:cNvPr>
          <p:cNvSpPr>
            <a:spLocks noRot="1" noChangeArrowheads="1"/>
          </p:cNvSpPr>
          <p:nvPr/>
        </p:nvSpPr>
        <p:spPr bwMode="auto">
          <a:xfrm>
            <a:off x="1066800" y="115888"/>
            <a:ext cx="7010400" cy="935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考虑排斥能的离子晶体内能</a:t>
            </a:r>
          </a:p>
        </p:txBody>
      </p:sp>
      <p:sp>
        <p:nvSpPr>
          <p:cNvPr id="64521" name="灯片编号占位符 3">
            <a:extLst>
              <a:ext uri="{FF2B5EF4-FFF2-40B4-BE49-F238E27FC236}">
                <a16:creationId xmlns:a16="http://schemas.microsoft.com/office/drawing/2014/main" id="{3C299859-AF46-3D10-6A02-D5E015A921B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67656A1-EE43-46DE-856D-8AA8DAB51282}"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40</a:t>
            </a:fld>
            <a:endParaRPr lang="en-US" altLang="zh-CN" sz="1200" b="1">
              <a:latin typeface="微软雅黑" panose="020B0503020204020204" pitchFamily="34" charset="-122"/>
              <a:ea typeface="微软雅黑" panose="020B0503020204020204" pitchFamily="34" charset="-122"/>
            </a:endParaRPr>
          </a:p>
        </p:txBody>
      </p:sp>
      <p:sp>
        <p:nvSpPr>
          <p:cNvPr id="12" name="Rectangle 10">
            <a:extLst>
              <a:ext uri="{FF2B5EF4-FFF2-40B4-BE49-F238E27FC236}">
                <a16:creationId xmlns:a16="http://schemas.microsoft.com/office/drawing/2014/main" id="{40555586-578E-8ACD-2927-1F19981BCC32}"/>
              </a:ext>
            </a:extLst>
          </p:cNvPr>
          <p:cNvSpPr>
            <a:spLocks noChangeArrowheads="1"/>
          </p:cNvSpPr>
          <p:nvPr/>
        </p:nvSpPr>
        <p:spPr bwMode="auto">
          <a:xfrm>
            <a:off x="827088" y="4479925"/>
            <a:ext cx="6248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NaCl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晶格中 </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个原胞（晶体）的系统内能：</a:t>
            </a:r>
          </a:p>
        </p:txBody>
      </p:sp>
      <p:graphicFrame>
        <p:nvGraphicFramePr>
          <p:cNvPr id="13" name="Object 6">
            <a:extLst>
              <a:ext uri="{FF2B5EF4-FFF2-40B4-BE49-F238E27FC236}">
                <a16:creationId xmlns:a16="http://schemas.microsoft.com/office/drawing/2014/main" id="{401240C5-5959-5620-DCBB-00C6B7834D71}"/>
              </a:ext>
            </a:extLst>
          </p:cNvPr>
          <p:cNvGraphicFramePr>
            <a:graphicFrameLocks noChangeAspect="1"/>
          </p:cNvGraphicFramePr>
          <p:nvPr/>
        </p:nvGraphicFramePr>
        <p:xfrm>
          <a:off x="1690688" y="4960938"/>
          <a:ext cx="5761037" cy="1131887"/>
        </p:xfrm>
        <a:graphic>
          <a:graphicData uri="http://schemas.openxmlformats.org/presentationml/2006/ole">
            <mc:AlternateContent xmlns:mc="http://schemas.openxmlformats.org/markup-compatibility/2006">
              <mc:Choice xmlns:v="urn:schemas-microsoft-com:vml" Requires="v">
                <p:oleObj name="公式" r:id="rId7" imgW="2324100" imgH="457200" progId="Equation.3">
                  <p:embed/>
                </p:oleObj>
              </mc:Choice>
              <mc:Fallback>
                <p:oleObj name="公式" r:id="rId7" imgW="2324100" imgH="4572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0688" y="4960938"/>
                        <a:ext cx="5761037" cy="113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Oval 12">
            <a:extLst>
              <a:ext uri="{FF2B5EF4-FFF2-40B4-BE49-F238E27FC236}">
                <a16:creationId xmlns:a16="http://schemas.microsoft.com/office/drawing/2014/main" id="{6405F61F-E90E-FE2A-813A-9065F38E8D46}"/>
              </a:ext>
            </a:extLst>
          </p:cNvPr>
          <p:cNvSpPr>
            <a:spLocks noChangeArrowheads="1"/>
          </p:cNvSpPr>
          <p:nvPr/>
        </p:nvSpPr>
        <p:spPr bwMode="auto">
          <a:xfrm>
            <a:off x="3073400" y="4900613"/>
            <a:ext cx="1008063" cy="1223962"/>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楷体_GB2312" pitchFamily="49" charset="-122"/>
            </a:endParaRPr>
          </a:p>
        </p:txBody>
      </p:sp>
      <p:sp>
        <p:nvSpPr>
          <p:cNvPr id="15" name="Oval 13">
            <a:extLst>
              <a:ext uri="{FF2B5EF4-FFF2-40B4-BE49-F238E27FC236}">
                <a16:creationId xmlns:a16="http://schemas.microsoft.com/office/drawing/2014/main" id="{305534A6-FFBA-8A10-DA48-F38E629B23CC}"/>
              </a:ext>
            </a:extLst>
          </p:cNvPr>
          <p:cNvSpPr>
            <a:spLocks noChangeArrowheads="1"/>
          </p:cNvSpPr>
          <p:nvPr/>
        </p:nvSpPr>
        <p:spPr bwMode="auto">
          <a:xfrm>
            <a:off x="4359275" y="4965700"/>
            <a:ext cx="647700" cy="1081088"/>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楷体_GB2312" pitchFamily="49" charset="-122"/>
            </a:endParaRPr>
          </a:p>
        </p:txBody>
      </p:sp>
      <p:sp>
        <p:nvSpPr>
          <p:cNvPr id="16" name="文本框 1">
            <a:extLst>
              <a:ext uri="{FF2B5EF4-FFF2-40B4-BE49-F238E27FC236}">
                <a16:creationId xmlns:a16="http://schemas.microsoft.com/office/drawing/2014/main" id="{CC2B9E4B-996D-F25A-EAB2-7AF4B7D53EC3}"/>
              </a:ext>
            </a:extLst>
          </p:cNvPr>
          <p:cNvSpPr txBox="1">
            <a:spLocks noChangeArrowheads="1"/>
          </p:cNvSpPr>
          <p:nvPr/>
        </p:nvSpPr>
        <p:spPr bwMode="auto">
          <a:xfrm>
            <a:off x="5359400" y="5981700"/>
            <a:ext cx="3605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b="1" i="1">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1" i="1">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为实验中获得的经验数据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05191"/>
                                        </p:tgtEl>
                                        <p:attrNameLst>
                                          <p:attrName>style.visibility</p:attrName>
                                        </p:attrNameLst>
                                      </p:cBhvr>
                                      <p:to>
                                        <p:strVal val="visible"/>
                                      </p:to>
                                    </p:set>
                                    <p:animEffect transition="in" filter="dissolve">
                                      <p:cBhvr>
                                        <p:cTn id="7" dur="500"/>
                                        <p:tgtEl>
                                          <p:spTgt spid="605191"/>
                                        </p:tgtEl>
                                      </p:cBhvr>
                                    </p:animEffect>
                                  </p:childTnLst>
                                </p:cTn>
                              </p:par>
                              <p:par>
                                <p:cTn id="8" presetID="9" presetClass="entr" presetSubtype="0" fill="hold" nodeType="withEffect">
                                  <p:stCondLst>
                                    <p:cond delay="0"/>
                                  </p:stCondLst>
                                  <p:childTnLst>
                                    <p:set>
                                      <p:cBhvr>
                                        <p:cTn id="9" dur="1" fill="hold">
                                          <p:stCondLst>
                                            <p:cond delay="0"/>
                                          </p:stCondLst>
                                        </p:cTn>
                                        <p:tgtEl>
                                          <p:spTgt spid="605196"/>
                                        </p:tgtEl>
                                        <p:attrNameLst>
                                          <p:attrName>style.visibility</p:attrName>
                                        </p:attrNameLst>
                                      </p:cBhvr>
                                      <p:to>
                                        <p:strVal val="visible"/>
                                      </p:to>
                                    </p:set>
                                    <p:animEffect transition="in" filter="dissolve">
                                      <p:cBhvr>
                                        <p:cTn id="10" dur="500"/>
                                        <p:tgtEl>
                                          <p:spTgt spid="60519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605190">
                                            <p:txEl>
                                              <p:pRg st="0" end="0"/>
                                            </p:txEl>
                                          </p:spTgt>
                                        </p:tgtEl>
                                        <p:attrNameLst>
                                          <p:attrName>style.visibility</p:attrName>
                                        </p:attrNameLst>
                                      </p:cBhvr>
                                      <p:to>
                                        <p:strVal val="visible"/>
                                      </p:to>
                                    </p:set>
                                    <p:animEffect transition="in" filter="slide(fromBottom)">
                                      <p:cBhvr>
                                        <p:cTn id="15" dur="500"/>
                                        <p:tgtEl>
                                          <p:spTgt spid="605190">
                                            <p:txEl>
                                              <p:pRg st="0" end="0"/>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605190">
                                            <p:txEl>
                                              <p:pRg st="1" end="1"/>
                                            </p:txEl>
                                          </p:spTgt>
                                        </p:tgtEl>
                                        <p:attrNameLst>
                                          <p:attrName>style.visibility</p:attrName>
                                        </p:attrNameLst>
                                      </p:cBhvr>
                                      <p:to>
                                        <p:strVal val="visible"/>
                                      </p:to>
                                    </p:set>
                                    <p:animEffect transition="in" filter="slide(fromBottom)">
                                      <p:cBhvr>
                                        <p:cTn id="18" dur="500"/>
                                        <p:tgtEl>
                                          <p:spTgt spid="605190">
                                            <p:txEl>
                                              <p:pRg st="1" end="1"/>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605192"/>
                                        </p:tgtEl>
                                        <p:attrNameLst>
                                          <p:attrName>style.visibility</p:attrName>
                                        </p:attrNameLst>
                                      </p:cBhvr>
                                      <p:to>
                                        <p:strVal val="visible"/>
                                      </p:to>
                                    </p:set>
                                    <p:animEffect transition="in" filter="slide(fromBottom)">
                                      <p:cBhvr>
                                        <p:cTn id="21" dur="500"/>
                                        <p:tgtEl>
                                          <p:spTgt spid="60519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90" grpId="0" build="p"/>
      <p:bldP spid="605196" grpId="0"/>
      <p:bldP spid="12" grpId="0"/>
      <p:bldP spid="14" grpId="0" animBg="1"/>
      <p:bldP spid="15" grpId="0"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E842FB5-24D5-C46F-9AC7-952D05A35926}"/>
              </a:ext>
            </a:extLst>
          </p:cNvPr>
          <p:cNvSpPr>
            <a:spLocks noGrp="1" noRot="1"/>
          </p:cNvSpPr>
          <p:nvPr>
            <p:ph type="body" idx="4294967295"/>
          </p:nvPr>
        </p:nvSpPr>
        <p:spPr>
          <a:xfrm>
            <a:off x="215900" y="1311275"/>
            <a:ext cx="8712200" cy="4114800"/>
          </a:xfrm>
          <a:solidFill>
            <a:srgbClr val="FFFFFF"/>
          </a:solidFill>
        </p:spPr>
        <p:txBody>
          <a:bodyPr/>
          <a:lstStyle/>
          <a:p>
            <a:pPr eaLnBrk="1" hangingPunct="1">
              <a:buFont typeface="Wingdings" panose="05000000000000000000" pitchFamily="2" charset="2"/>
              <a:buChar char="u"/>
            </a:pP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离子键</a:t>
            </a:r>
            <a:r>
              <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没有方向性</a:t>
            </a: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也</a:t>
            </a:r>
            <a:r>
              <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没有饱和性</a:t>
            </a:r>
            <a:endParaRPr lang="en-US" altLang="zh-CN"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buFont typeface="Wingdings" panose="05000000000000000000" pitchFamily="2" charset="2"/>
              <a:buChar char="u"/>
            </a:pP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离子晶体一定是典型</a:t>
            </a:r>
            <a:r>
              <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金属和非金属</a:t>
            </a: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之间的</a:t>
            </a:r>
            <a:r>
              <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化合物</a:t>
            </a: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800" b="1">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buFont typeface="Wingdings" panose="05000000000000000000" pitchFamily="2" charset="2"/>
              <a:buChar char="u"/>
            </a:pP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离子性结合是比较强的</a:t>
            </a:r>
          </a:p>
          <a:p>
            <a:pPr lvl="1" eaLnBrk="1" hangingPunct="1">
              <a:buFont typeface="Wingdings" panose="05000000000000000000" pitchFamily="2" charset="2"/>
              <a:buChar char="u"/>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一对离子的结合能，典型值可达</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5eV</a:t>
            </a:r>
          </a:p>
          <a:p>
            <a:pPr lvl="1" eaLnBrk="1" hangingPunct="1">
              <a:buFont typeface="Wingdings" panose="05000000000000000000" pitchFamily="2" charset="2"/>
              <a:buChar char="u"/>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实验上表现出，</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结合能大</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熔点高</a:t>
            </a:r>
          </a:p>
          <a:p>
            <a:pPr lvl="2" eaLnBrk="1" hangingPunct="1">
              <a:buFont typeface="Wingdings" panose="05000000000000000000" pitchFamily="2" charset="2"/>
              <a:buChar char="u"/>
            </a:pPr>
            <a:r>
              <a:rPr lang="en-US" altLang="zh-CN" b="1">
                <a:latin typeface="微软雅黑" panose="020B0503020204020204" pitchFamily="34" charset="-122"/>
                <a:ea typeface="微软雅黑" panose="020B0503020204020204" pitchFamily="34" charset="-122"/>
                <a:cs typeface="Times New Roman" panose="02020603050405020304" pitchFamily="18" charset="0"/>
              </a:rPr>
              <a:t>NaCl</a:t>
            </a:r>
            <a:r>
              <a:rPr lang="zh-CN" altLang="en-US" b="1">
                <a:latin typeface="微软雅黑" panose="020B0503020204020204" pitchFamily="34" charset="-122"/>
                <a:ea typeface="微软雅黑" panose="020B0503020204020204" pitchFamily="34" charset="-122"/>
                <a:cs typeface="Times New Roman" panose="02020603050405020304" pitchFamily="18" charset="0"/>
              </a:rPr>
              <a:t>晶体熔点可达</a:t>
            </a:r>
            <a:r>
              <a:rPr lang="en-US" altLang="zh-CN" b="1">
                <a:latin typeface="微软雅黑" panose="020B0503020204020204" pitchFamily="34" charset="-122"/>
                <a:ea typeface="微软雅黑" panose="020B0503020204020204" pitchFamily="34" charset="-122"/>
                <a:cs typeface="Times New Roman" panose="02020603050405020304" pitchFamily="18" charset="0"/>
              </a:rPr>
              <a:t>801</a:t>
            </a:r>
            <a:r>
              <a:rPr lang="zh-CN" altLang="en-US" b="1">
                <a:latin typeface="微软雅黑" panose="020B0503020204020204" pitchFamily="34" charset="-122"/>
                <a:ea typeface="微软雅黑" panose="020B0503020204020204" pitchFamily="34" charset="-122"/>
                <a:cs typeface="Times New Roman" panose="02020603050405020304" pitchFamily="18" charset="0"/>
              </a:rPr>
              <a:t>摄氏度</a:t>
            </a:r>
          </a:p>
          <a:p>
            <a:pPr lvl="2" eaLnBrk="1" hangingPunct="1">
              <a:buFont typeface="Wingdings" panose="05000000000000000000" pitchFamily="2" charset="2"/>
              <a:buChar char="u"/>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而</a:t>
            </a:r>
            <a:r>
              <a:rPr lang="en-US" altLang="zh-CN" b="1">
                <a:latin typeface="微软雅黑" panose="020B0503020204020204" pitchFamily="34" charset="-122"/>
                <a:ea typeface="微软雅黑" panose="020B0503020204020204" pitchFamily="34" charset="-122"/>
                <a:cs typeface="Times New Roman" panose="02020603050405020304" pitchFamily="18" charset="0"/>
              </a:rPr>
              <a:t>Na</a:t>
            </a:r>
            <a:r>
              <a:rPr lang="zh-CN" altLang="en-US" b="1">
                <a:latin typeface="微软雅黑" panose="020B0503020204020204" pitchFamily="34" charset="-122"/>
                <a:ea typeface="微软雅黑" panose="020B0503020204020204" pitchFamily="34" charset="-122"/>
                <a:cs typeface="Times New Roman" panose="02020603050405020304" pitchFamily="18" charset="0"/>
              </a:rPr>
              <a:t>金属的熔点仅</a:t>
            </a:r>
            <a:r>
              <a:rPr lang="en-US" altLang="zh-CN" b="1">
                <a:latin typeface="微软雅黑" panose="020B0503020204020204" pitchFamily="34" charset="-122"/>
                <a:ea typeface="微软雅黑" panose="020B0503020204020204" pitchFamily="34" charset="-122"/>
                <a:cs typeface="Times New Roman" panose="02020603050405020304" pitchFamily="18" charset="0"/>
              </a:rPr>
              <a:t>97.8</a:t>
            </a:r>
            <a:r>
              <a:rPr lang="zh-CN" altLang="en-US" b="1">
                <a:latin typeface="微软雅黑" panose="020B0503020204020204" pitchFamily="34" charset="-122"/>
                <a:ea typeface="微软雅黑" panose="020B0503020204020204" pitchFamily="34" charset="-122"/>
                <a:cs typeface="Times New Roman" panose="02020603050405020304" pitchFamily="18" charset="0"/>
              </a:rPr>
              <a:t>摄氏度</a:t>
            </a:r>
            <a:endParaRPr lang="zh-CN" altLang="en-US" sz="2000" b="1">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buFont typeface="Wingdings" panose="05000000000000000000" pitchFamily="2" charset="2"/>
              <a:buChar char="u"/>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低温下</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是很好的</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绝缘体</a:t>
            </a:r>
          </a:p>
          <a:p>
            <a:pPr lvl="2" eaLnBrk="1" hangingPunct="1">
              <a:buFont typeface="Wingdings" panose="05000000000000000000" pitchFamily="2" charset="2"/>
              <a:buChar char="u"/>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电子无法在具有饱和结构的离子间传输</a:t>
            </a:r>
          </a:p>
          <a:p>
            <a:pPr lvl="2" eaLnBrk="1" hangingPunct="1">
              <a:buFont typeface="Wingdings" panose="05000000000000000000" pitchFamily="2" charset="2"/>
              <a:buChar char="u"/>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高温下离子晶体是可以导电的</a:t>
            </a:r>
            <a:r>
              <a:rPr lang="zh-CN" altLang="en-US" b="1">
                <a:latin typeface="微软雅黑" panose="020B0503020204020204" pitchFamily="34" charset="-122"/>
                <a:ea typeface="微软雅黑" panose="020B0503020204020204" pitchFamily="34" charset="-122"/>
                <a:cs typeface="Times New Roman" panose="02020603050405020304" pitchFamily="18" charset="0"/>
              </a:rPr>
              <a:t>，因为带电离子点缺陷的运动可以形成电流</a:t>
            </a:r>
          </a:p>
          <a:p>
            <a:pPr lvl="2" eaLnBrk="1" hangingPunct="1">
              <a:buFont typeface="Wingdings" panose="05000000000000000000" pitchFamily="2" charset="2"/>
              <a:buChar char="u"/>
            </a:pPr>
            <a:endParaRPr lang="zh-CN" altLang="en-US" b="1">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563" name="Rectangle 3">
            <a:extLst>
              <a:ext uri="{FF2B5EF4-FFF2-40B4-BE49-F238E27FC236}">
                <a16:creationId xmlns:a16="http://schemas.microsoft.com/office/drawing/2014/main" id="{2F81B00E-D055-EEC8-55FA-508B7CD5B772}"/>
              </a:ext>
            </a:extLst>
          </p:cNvPr>
          <p:cNvSpPr>
            <a:spLocks noGrp="1" noRot="1"/>
          </p:cNvSpPr>
          <p:nvPr>
            <p:ph type="title" idx="4294967295"/>
          </p:nvPr>
        </p:nvSpPr>
        <p:spPr>
          <a:xfrm>
            <a:off x="1066800" y="115888"/>
            <a:ext cx="7010400" cy="1195387"/>
          </a:xfrm>
          <a:solidFill>
            <a:srgbClr val="FFFFFF"/>
          </a:solidFill>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离子性结合的特点</a:t>
            </a:r>
          </a:p>
        </p:txBody>
      </p:sp>
      <p:sp>
        <p:nvSpPr>
          <p:cNvPr id="66564" name="灯片编号占位符 3">
            <a:extLst>
              <a:ext uri="{FF2B5EF4-FFF2-40B4-BE49-F238E27FC236}">
                <a16:creationId xmlns:a16="http://schemas.microsoft.com/office/drawing/2014/main" id="{4F9B921B-8C07-E118-E8C5-5A21A2BD7ED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EECF3E6-5198-404A-9B25-F391284A8376}"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41</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a:extLst>
              <a:ext uri="{FF2B5EF4-FFF2-40B4-BE49-F238E27FC236}">
                <a16:creationId xmlns:a16="http://schemas.microsoft.com/office/drawing/2014/main" id="{3D427A5F-30C3-3174-C878-895D40BF0E6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91F17C6-3C78-418F-8421-76A3A1CF6B6A}"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42</a:t>
            </a:fld>
            <a:endParaRPr lang="en-US" altLang="zh-CN" sz="1200" b="1">
              <a:latin typeface="微软雅黑" panose="020B0503020204020204" pitchFamily="34" charset="-122"/>
              <a:ea typeface="微软雅黑" panose="020B0503020204020204" pitchFamily="34" charset="-122"/>
            </a:endParaRPr>
          </a:p>
        </p:txBody>
      </p:sp>
      <p:sp>
        <p:nvSpPr>
          <p:cNvPr id="67587" name="Rectangle 2">
            <a:extLst>
              <a:ext uri="{FF2B5EF4-FFF2-40B4-BE49-F238E27FC236}">
                <a16:creationId xmlns:a16="http://schemas.microsoft.com/office/drawing/2014/main" id="{3F5E179B-D4E7-1EDF-FC22-56C9C1B8A504}"/>
              </a:ext>
            </a:extLst>
          </p:cNvPr>
          <p:cNvSpPr>
            <a:spLocks noGrp="1" noRot="1"/>
          </p:cNvSpPr>
          <p:nvPr>
            <p:ph type="title"/>
          </p:nvPr>
        </p:nvSpPr>
        <p:spPr/>
        <p:txBody>
          <a:bodyPr/>
          <a:lstStyle/>
          <a:p>
            <a:pPr eaLnBrk="1" hangingPunct="1"/>
            <a:r>
              <a:rPr lang="zh-CN" altLang="en-US" b="1">
                <a:solidFill>
                  <a:srgbClr val="7030A0"/>
                </a:solidFill>
                <a:cs typeface="Times New Roman" panose="02020603050405020304" pitchFamily="18" charset="0"/>
              </a:rPr>
              <a:t>第二章 固体的结合</a:t>
            </a:r>
          </a:p>
        </p:txBody>
      </p:sp>
      <p:sp>
        <p:nvSpPr>
          <p:cNvPr id="50182" name="Rectangle 3">
            <a:extLst>
              <a:ext uri="{FF2B5EF4-FFF2-40B4-BE49-F238E27FC236}">
                <a16:creationId xmlns:a16="http://schemas.microsoft.com/office/drawing/2014/main" id="{95AFC69F-B7AB-7029-82FA-9C6B30328CD6}"/>
              </a:ext>
            </a:extLst>
          </p:cNvPr>
          <p:cNvSpPr>
            <a:spLocks noGrp="1" noRot="1" noChangeArrowheads="1"/>
          </p:cNvSpPr>
          <p:nvPr>
            <p:ph type="body" idx="1"/>
          </p:nvPr>
        </p:nvSpPr>
        <p:spPr/>
        <p:txBody>
          <a:bodyPr/>
          <a:lstStyle/>
          <a:p>
            <a:pPr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晶体结合的一般性规律</a:t>
            </a:r>
          </a:p>
          <a:p>
            <a:pPr lvl="1" eaLnBrk="1" hangingPunct="1">
              <a:lnSpc>
                <a:spcPct val="90000"/>
              </a:lnSpc>
              <a:buFont typeface="Arial" charset="0"/>
              <a:buChar cha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结合能，平衡距离</a:t>
            </a:r>
          </a:p>
          <a:p>
            <a:pPr marL="342900" lvl="1" indent="-342900" eaLnBrk="1" hangingPunct="1">
              <a:lnSpc>
                <a:spcPct val="90000"/>
              </a:lnSpc>
              <a:buFont typeface="Arial" charset="0"/>
              <a:buChar char="•"/>
              <a:defRPr/>
            </a:pPr>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2.2</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 晶体结合的量子理论</a:t>
            </a:r>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分子轨道法</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90000"/>
              </a:lnSpc>
              <a:buFont typeface="Arial" charset="0"/>
              <a:buChar char="•"/>
              <a:defRPr/>
            </a:pP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2.3</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常见结合形式</a:t>
            </a:r>
            <a:endPar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2.3.1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离子键</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2.3.2 </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共价键</a:t>
            </a: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（教材</a:t>
            </a:r>
            <a:r>
              <a:rPr lang="en-US" altLang="zh-CN"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P45</a:t>
            </a: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2.3.3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金属键</a:t>
            </a: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2.3.4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范德华键和氢键</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CF16CA6-A015-0AB3-CAF3-966B6F4B6AF3}"/>
              </a:ext>
            </a:extLst>
          </p:cNvPr>
          <p:cNvSpPr>
            <a:spLocks noGrp="1" noRot="1"/>
          </p:cNvSpPr>
          <p:nvPr>
            <p:ph type="title" idx="4294967295"/>
          </p:nvPr>
        </p:nvSpPr>
        <p:spPr>
          <a:xfrm>
            <a:off x="1042988" y="190500"/>
            <a:ext cx="7010400" cy="1527175"/>
          </a:xfrm>
          <a:solidFill>
            <a:srgbClr val="FFFFFF"/>
          </a:solidFill>
        </p:spPr>
        <p:txBody>
          <a:bodyPr/>
          <a:lstStyle/>
          <a:p>
            <a:pPr eaLnBrk="1" hangingPunct="1"/>
            <a:r>
              <a:rPr lang="zh-CN" altLang="en-US"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共价结合</a:t>
            </a:r>
          </a:p>
        </p:txBody>
      </p:sp>
      <p:grpSp>
        <p:nvGrpSpPr>
          <p:cNvPr id="68611" name="Group 8">
            <a:extLst>
              <a:ext uri="{FF2B5EF4-FFF2-40B4-BE49-F238E27FC236}">
                <a16:creationId xmlns:a16="http://schemas.microsoft.com/office/drawing/2014/main" id="{8CBBFCFD-8146-48AA-B0E2-1E7612BFF5CE}"/>
              </a:ext>
            </a:extLst>
          </p:cNvPr>
          <p:cNvGrpSpPr>
            <a:grpSpLocks/>
          </p:cNvGrpSpPr>
          <p:nvPr/>
        </p:nvGrpSpPr>
        <p:grpSpPr bwMode="auto">
          <a:xfrm>
            <a:off x="6659563" y="2205038"/>
            <a:ext cx="2130425" cy="523875"/>
            <a:chOff x="3090" y="2556"/>
            <a:chExt cx="1342" cy="330"/>
          </a:xfrm>
        </p:grpSpPr>
        <p:sp>
          <p:nvSpPr>
            <p:cNvPr id="68671" name="AutoShape 9">
              <a:extLst>
                <a:ext uri="{FF2B5EF4-FFF2-40B4-BE49-F238E27FC236}">
                  <a16:creationId xmlns:a16="http://schemas.microsoft.com/office/drawing/2014/main" id="{909FB330-7375-36EC-005C-9C1ACA7FB546}"/>
                </a:ext>
              </a:extLst>
            </p:cNvPr>
            <p:cNvSpPr>
              <a:spLocks noChangeArrowheads="1"/>
            </p:cNvSpPr>
            <p:nvPr/>
          </p:nvSpPr>
          <p:spPr bwMode="auto">
            <a:xfrm>
              <a:off x="3090" y="2646"/>
              <a:ext cx="499" cy="226"/>
            </a:xfrm>
            <a:prstGeom prst="rightArrow">
              <a:avLst>
                <a:gd name="adj1" fmla="val 50000"/>
                <a:gd name="adj2" fmla="val 55199"/>
              </a:avLst>
            </a:prstGeom>
            <a:gradFill rotWithShape="1">
              <a:gsLst>
                <a:gs pos="0">
                  <a:srgbClr val="FFC2FF"/>
                </a:gs>
                <a:gs pos="100000">
                  <a:srgbClr val="FF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72" name="Text Box 10">
              <a:extLst>
                <a:ext uri="{FF2B5EF4-FFF2-40B4-BE49-F238E27FC236}">
                  <a16:creationId xmlns:a16="http://schemas.microsoft.com/office/drawing/2014/main" id="{4D06490D-34FD-8038-45B6-0CCBE7828305}"/>
                </a:ext>
              </a:extLst>
            </p:cNvPr>
            <p:cNvSpPr txBox="1">
              <a:spLocks noChangeArrowheads="1"/>
            </p:cNvSpPr>
            <p:nvPr/>
          </p:nvSpPr>
          <p:spPr bwMode="auto">
            <a:xfrm>
              <a:off x="3634" y="255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共价键</a:t>
              </a:r>
            </a:p>
          </p:txBody>
        </p:sp>
      </p:grpSp>
      <p:grpSp>
        <p:nvGrpSpPr>
          <p:cNvPr id="68612" name="Group 11">
            <a:extLst>
              <a:ext uri="{FF2B5EF4-FFF2-40B4-BE49-F238E27FC236}">
                <a16:creationId xmlns:a16="http://schemas.microsoft.com/office/drawing/2014/main" id="{B3DB8BD8-EB4C-9F4E-279B-1DDCC98F4A58}"/>
              </a:ext>
            </a:extLst>
          </p:cNvPr>
          <p:cNvGrpSpPr>
            <a:grpSpLocks/>
          </p:cNvGrpSpPr>
          <p:nvPr/>
        </p:nvGrpSpPr>
        <p:grpSpPr bwMode="auto">
          <a:xfrm>
            <a:off x="1055688" y="1484315"/>
            <a:ext cx="6864350" cy="1071563"/>
            <a:chOff x="665" y="2600"/>
            <a:chExt cx="4324" cy="675"/>
          </a:xfrm>
        </p:grpSpPr>
        <p:graphicFrame>
          <p:nvGraphicFramePr>
            <p:cNvPr id="68668" name="Object 5">
              <a:extLst>
                <a:ext uri="{FF2B5EF4-FFF2-40B4-BE49-F238E27FC236}">
                  <a16:creationId xmlns:a16="http://schemas.microsoft.com/office/drawing/2014/main" id="{B80086C7-04EE-B1E4-F1A0-5301FD526867}"/>
                </a:ext>
              </a:extLst>
            </p:cNvPr>
            <p:cNvGraphicFramePr>
              <a:graphicFrameLocks noChangeAspect="1"/>
            </p:cNvGraphicFramePr>
            <p:nvPr/>
          </p:nvGraphicFramePr>
          <p:xfrm>
            <a:off x="822" y="2601"/>
            <a:ext cx="1179" cy="342"/>
          </p:xfrm>
          <a:graphic>
            <a:graphicData uri="http://schemas.openxmlformats.org/presentationml/2006/ole">
              <mc:AlternateContent xmlns:mc="http://schemas.openxmlformats.org/markup-compatibility/2006">
                <mc:Choice xmlns:v="urn:schemas-microsoft-com:vml" Requires="v">
                  <p:oleObj name="公式" r:id="rId2" imgW="787400" imgH="228600" progId="Equation.3">
                    <p:embed/>
                  </p:oleObj>
                </mc:Choice>
                <mc:Fallback>
                  <p:oleObj name="公式" r:id="rId2" imgW="787400" imgH="2286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 y="2601"/>
                          <a:ext cx="1179"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69" name="Text Box 13">
              <a:extLst>
                <a:ext uri="{FF2B5EF4-FFF2-40B4-BE49-F238E27FC236}">
                  <a16:creationId xmlns:a16="http://schemas.microsoft.com/office/drawing/2014/main" id="{EEF358CA-D2DE-3A82-EADA-2D22CB3E9B29}"/>
                </a:ext>
              </a:extLst>
            </p:cNvPr>
            <p:cNvSpPr txBox="1">
              <a:spLocks noChangeArrowheads="1"/>
            </p:cNvSpPr>
            <p:nvPr/>
          </p:nvSpPr>
          <p:spPr bwMode="auto">
            <a:xfrm>
              <a:off x="2290" y="2600"/>
              <a:ext cx="269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4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原子的价电子均匀分布</a:t>
              </a:r>
            </a:p>
            <a:p>
              <a:pPr eaLnBrk="1" hangingPunct="1">
                <a:spcBef>
                  <a:spcPct val="0"/>
                </a:spcBef>
                <a:buFontTx/>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两个原子共享所有价电子</a:t>
              </a:r>
            </a:p>
          </p:txBody>
        </p:sp>
        <p:graphicFrame>
          <p:nvGraphicFramePr>
            <p:cNvPr id="68670" name="Object 14">
              <a:extLst>
                <a:ext uri="{FF2B5EF4-FFF2-40B4-BE49-F238E27FC236}">
                  <a16:creationId xmlns:a16="http://schemas.microsoft.com/office/drawing/2014/main" id="{17BEF914-A592-3E52-323B-62C2FB46A8B3}"/>
                </a:ext>
              </a:extLst>
            </p:cNvPr>
            <p:cNvGraphicFramePr>
              <a:graphicFrameLocks noChangeAspect="1"/>
            </p:cNvGraphicFramePr>
            <p:nvPr>
              <p:extLst>
                <p:ext uri="{D42A27DB-BD31-4B8C-83A1-F6EECF244321}">
                  <p14:modId xmlns:p14="http://schemas.microsoft.com/office/powerpoint/2010/main" val="157449774"/>
                </p:ext>
              </p:extLst>
            </p:nvPr>
          </p:nvGraphicFramePr>
          <p:xfrm>
            <a:off x="665" y="2939"/>
            <a:ext cx="1577" cy="336"/>
          </p:xfrm>
          <a:graphic>
            <a:graphicData uri="http://schemas.openxmlformats.org/presentationml/2006/ole">
              <mc:AlternateContent xmlns:mc="http://schemas.openxmlformats.org/markup-compatibility/2006">
                <mc:Choice xmlns:v="urn:schemas-microsoft-com:vml" Requires="v">
                  <p:oleObj name="Equation" r:id="rId4" imgW="1193760" imgH="253800" progId="Equation.DSMT4">
                    <p:embed/>
                  </p:oleObj>
                </mc:Choice>
                <mc:Fallback>
                  <p:oleObj name="Equation" r:id="rId4" imgW="1193760" imgH="253800" progId="Equation.DSMT4">
                    <p:embed/>
                    <p:pic>
                      <p:nvPicPr>
                        <p:cNvPr id="0" name="Object 14"/>
                        <p:cNvPicPr>
                          <a:picLocks noChangeAspect="1" noChangeArrowheads="1"/>
                        </p:cNvPicPr>
                        <p:nvPr/>
                      </p:nvPicPr>
                      <p:blipFill>
                        <a:blip r:embed="rId5"/>
                        <a:srcRect/>
                        <a:stretch>
                          <a:fillRect/>
                        </a:stretch>
                      </p:blipFill>
                      <p:spPr bwMode="auto">
                        <a:xfrm>
                          <a:off x="665" y="2939"/>
                          <a:ext cx="1577"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8613" name="Text Box 15">
            <a:extLst>
              <a:ext uri="{FF2B5EF4-FFF2-40B4-BE49-F238E27FC236}">
                <a16:creationId xmlns:a16="http://schemas.microsoft.com/office/drawing/2014/main" id="{2A90B80F-6567-59B7-656D-57AC1C01281B}"/>
              </a:ext>
            </a:extLst>
          </p:cNvPr>
          <p:cNvSpPr txBox="1">
            <a:spLocks noChangeArrowheads="1"/>
          </p:cNvSpPr>
          <p:nvPr/>
        </p:nvSpPr>
        <p:spPr bwMode="auto">
          <a:xfrm>
            <a:off x="1247775" y="2922588"/>
            <a:ext cx="66484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共价结合的晶体称为共价晶体或同极晶体</a:t>
            </a:r>
          </a:p>
        </p:txBody>
      </p:sp>
      <p:graphicFrame>
        <p:nvGraphicFramePr>
          <p:cNvPr id="651289" name="Group 25">
            <a:extLst>
              <a:ext uri="{FF2B5EF4-FFF2-40B4-BE49-F238E27FC236}">
                <a16:creationId xmlns:a16="http://schemas.microsoft.com/office/drawing/2014/main" id="{0416D581-40EE-6316-E12A-6253E3F71056}"/>
              </a:ext>
            </a:extLst>
          </p:cNvPr>
          <p:cNvGraphicFramePr>
            <a:graphicFrameLocks noGrp="1"/>
          </p:cNvGraphicFramePr>
          <p:nvPr/>
        </p:nvGraphicFramePr>
        <p:xfrm>
          <a:off x="279400" y="4003675"/>
          <a:ext cx="8208963" cy="1512888"/>
        </p:xfrm>
        <a:graphic>
          <a:graphicData uri="http://schemas.openxmlformats.org/drawingml/2006/table">
            <a:tbl>
              <a:tblPr/>
              <a:tblGrid>
                <a:gridCol w="1349375">
                  <a:extLst>
                    <a:ext uri="{9D8B030D-6E8A-4147-A177-3AD203B41FA5}">
                      <a16:colId xmlns:a16="http://schemas.microsoft.com/office/drawing/2014/main" val="20000"/>
                    </a:ext>
                  </a:extLst>
                </a:gridCol>
                <a:gridCol w="83978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9787">
                  <a:extLst>
                    <a:ext uri="{9D8B030D-6E8A-4147-A177-3AD203B41FA5}">
                      <a16:colId xmlns:a16="http://schemas.microsoft.com/office/drawing/2014/main" val="20003"/>
                    </a:ext>
                  </a:extLst>
                </a:gridCol>
                <a:gridCol w="839788">
                  <a:extLst>
                    <a:ext uri="{9D8B030D-6E8A-4147-A177-3AD203B41FA5}">
                      <a16:colId xmlns:a16="http://schemas.microsoft.com/office/drawing/2014/main" val="20004"/>
                    </a:ext>
                  </a:extLst>
                </a:gridCol>
                <a:gridCol w="981075">
                  <a:extLst>
                    <a:ext uri="{9D8B030D-6E8A-4147-A177-3AD203B41FA5}">
                      <a16:colId xmlns:a16="http://schemas.microsoft.com/office/drawing/2014/main" val="20005"/>
                    </a:ext>
                  </a:extLst>
                </a:gridCol>
                <a:gridCol w="792162">
                  <a:extLst>
                    <a:ext uri="{9D8B030D-6E8A-4147-A177-3AD203B41FA5}">
                      <a16:colId xmlns:a16="http://schemas.microsoft.com/office/drawing/2014/main" val="20006"/>
                    </a:ext>
                  </a:extLst>
                </a:gridCol>
                <a:gridCol w="865188">
                  <a:extLst>
                    <a:ext uri="{9D8B030D-6E8A-4147-A177-3AD203B41FA5}">
                      <a16:colId xmlns:a16="http://schemas.microsoft.com/office/drawing/2014/main" val="20007"/>
                    </a:ext>
                  </a:extLst>
                </a:gridCol>
                <a:gridCol w="863600">
                  <a:extLst>
                    <a:ext uri="{9D8B030D-6E8A-4147-A177-3AD203B41FA5}">
                      <a16:colId xmlns:a16="http://schemas.microsoft.com/office/drawing/2014/main" val="20008"/>
                    </a:ext>
                  </a:extLst>
                </a:gridCol>
              </a:tblGrid>
              <a:tr h="792163">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0725">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51321" name="Text Box 57">
            <a:extLst>
              <a:ext uri="{FF2B5EF4-FFF2-40B4-BE49-F238E27FC236}">
                <a16:creationId xmlns:a16="http://schemas.microsoft.com/office/drawing/2014/main" id="{8604CEBA-4435-E6D5-59DE-F97A3B8756AB}"/>
              </a:ext>
            </a:extLst>
          </p:cNvPr>
          <p:cNvSpPr txBox="1">
            <a:spLocks noChangeArrowheads="1"/>
          </p:cNvSpPr>
          <p:nvPr/>
        </p:nvSpPr>
        <p:spPr bwMode="auto">
          <a:xfrm>
            <a:off x="639763" y="4148138"/>
            <a:ext cx="9064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晶体</a:t>
            </a:r>
          </a:p>
        </p:txBody>
      </p:sp>
      <p:sp>
        <p:nvSpPr>
          <p:cNvPr id="651322" name="Text Box 58">
            <a:extLst>
              <a:ext uri="{FF2B5EF4-FFF2-40B4-BE49-F238E27FC236}">
                <a16:creationId xmlns:a16="http://schemas.microsoft.com/office/drawing/2014/main" id="{A4252D0B-5C68-0E49-68F5-F721472775ED}"/>
              </a:ext>
            </a:extLst>
          </p:cNvPr>
          <p:cNvSpPr txBox="1">
            <a:spLocks noChangeArrowheads="1"/>
          </p:cNvSpPr>
          <p:nvPr/>
        </p:nvSpPr>
        <p:spPr bwMode="auto">
          <a:xfrm>
            <a:off x="1863725" y="4198938"/>
            <a:ext cx="4079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651323" name="Text Box 59">
            <a:extLst>
              <a:ext uri="{FF2B5EF4-FFF2-40B4-BE49-F238E27FC236}">
                <a16:creationId xmlns:a16="http://schemas.microsoft.com/office/drawing/2014/main" id="{FB105485-5598-9A22-DAD9-C5366EDF9E7D}"/>
              </a:ext>
            </a:extLst>
          </p:cNvPr>
          <p:cNvSpPr txBox="1">
            <a:spLocks noChangeArrowheads="1"/>
          </p:cNvSpPr>
          <p:nvPr/>
        </p:nvSpPr>
        <p:spPr bwMode="auto">
          <a:xfrm>
            <a:off x="2655888" y="4198938"/>
            <a:ext cx="4413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a:t>
            </a:r>
          </a:p>
        </p:txBody>
      </p:sp>
      <p:sp>
        <p:nvSpPr>
          <p:cNvPr id="651324" name="Text Box 60">
            <a:extLst>
              <a:ext uri="{FF2B5EF4-FFF2-40B4-BE49-F238E27FC236}">
                <a16:creationId xmlns:a16="http://schemas.microsoft.com/office/drawing/2014/main" id="{648EF1F5-9D18-3889-C011-C9010F9C92A8}"/>
              </a:ext>
            </a:extLst>
          </p:cNvPr>
          <p:cNvSpPr txBox="1">
            <a:spLocks noChangeArrowheads="1"/>
          </p:cNvSpPr>
          <p:nvPr/>
        </p:nvSpPr>
        <p:spPr bwMode="auto">
          <a:xfrm>
            <a:off x="3419475" y="4198938"/>
            <a:ext cx="5603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Ge</a:t>
            </a:r>
          </a:p>
        </p:txBody>
      </p:sp>
      <p:sp>
        <p:nvSpPr>
          <p:cNvPr id="651325" name="Text Box 61">
            <a:extLst>
              <a:ext uri="{FF2B5EF4-FFF2-40B4-BE49-F238E27FC236}">
                <a16:creationId xmlns:a16="http://schemas.microsoft.com/office/drawing/2014/main" id="{E6516DA6-AD15-AAE3-73B8-2AEF77068F2F}"/>
              </a:ext>
            </a:extLst>
          </p:cNvPr>
          <p:cNvSpPr txBox="1">
            <a:spLocks noChangeArrowheads="1"/>
          </p:cNvSpPr>
          <p:nvPr/>
        </p:nvSpPr>
        <p:spPr bwMode="auto">
          <a:xfrm>
            <a:off x="4167188" y="4198938"/>
            <a:ext cx="6683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SiC</a:t>
            </a:r>
          </a:p>
        </p:txBody>
      </p:sp>
      <p:sp>
        <p:nvSpPr>
          <p:cNvPr id="651326" name="Text Box 62">
            <a:extLst>
              <a:ext uri="{FF2B5EF4-FFF2-40B4-BE49-F238E27FC236}">
                <a16:creationId xmlns:a16="http://schemas.microsoft.com/office/drawing/2014/main" id="{C87DF47A-95E3-5A38-C937-F867DFA5CC68}"/>
              </a:ext>
            </a:extLst>
          </p:cNvPr>
          <p:cNvSpPr txBox="1">
            <a:spLocks noChangeArrowheads="1"/>
          </p:cNvSpPr>
          <p:nvPr/>
        </p:nvSpPr>
        <p:spPr bwMode="auto">
          <a:xfrm>
            <a:off x="4959350" y="4198938"/>
            <a:ext cx="9207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GaAs</a:t>
            </a:r>
          </a:p>
        </p:txBody>
      </p:sp>
      <p:sp>
        <p:nvSpPr>
          <p:cNvPr id="651327" name="Text Box 63">
            <a:extLst>
              <a:ext uri="{FF2B5EF4-FFF2-40B4-BE49-F238E27FC236}">
                <a16:creationId xmlns:a16="http://schemas.microsoft.com/office/drawing/2014/main" id="{555DE84F-23D9-E0DB-725E-74F13337978B}"/>
              </a:ext>
            </a:extLst>
          </p:cNvPr>
          <p:cNvSpPr txBox="1">
            <a:spLocks noChangeArrowheads="1"/>
          </p:cNvSpPr>
          <p:nvPr/>
        </p:nvSpPr>
        <p:spPr bwMode="auto">
          <a:xfrm>
            <a:off x="6021388" y="4198938"/>
            <a:ext cx="6873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InP</a:t>
            </a:r>
          </a:p>
        </p:txBody>
      </p:sp>
      <p:sp>
        <p:nvSpPr>
          <p:cNvPr id="651328" name="Text Box 64">
            <a:extLst>
              <a:ext uri="{FF2B5EF4-FFF2-40B4-BE49-F238E27FC236}">
                <a16:creationId xmlns:a16="http://schemas.microsoft.com/office/drawing/2014/main" id="{F4929A11-A885-70B5-6DE9-49293319E32D}"/>
              </a:ext>
            </a:extLst>
          </p:cNvPr>
          <p:cNvSpPr txBox="1">
            <a:spLocks noChangeArrowheads="1"/>
          </p:cNvSpPr>
          <p:nvPr/>
        </p:nvSpPr>
        <p:spPr bwMode="auto">
          <a:xfrm>
            <a:off x="6759575" y="4198938"/>
            <a:ext cx="8001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GaN</a:t>
            </a:r>
          </a:p>
        </p:txBody>
      </p:sp>
      <p:sp>
        <p:nvSpPr>
          <p:cNvPr id="651329" name="Text Box 65">
            <a:extLst>
              <a:ext uri="{FF2B5EF4-FFF2-40B4-BE49-F238E27FC236}">
                <a16:creationId xmlns:a16="http://schemas.microsoft.com/office/drawing/2014/main" id="{F1677BFA-87E2-F708-ADBD-4120A614FF16}"/>
              </a:ext>
            </a:extLst>
          </p:cNvPr>
          <p:cNvSpPr txBox="1">
            <a:spLocks noChangeArrowheads="1"/>
          </p:cNvSpPr>
          <p:nvPr/>
        </p:nvSpPr>
        <p:spPr bwMode="auto">
          <a:xfrm>
            <a:off x="7624763" y="4211638"/>
            <a:ext cx="8001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ZnO</a:t>
            </a:r>
          </a:p>
        </p:txBody>
      </p:sp>
      <p:sp>
        <p:nvSpPr>
          <p:cNvPr id="651330" name="Text Box 66">
            <a:extLst>
              <a:ext uri="{FF2B5EF4-FFF2-40B4-BE49-F238E27FC236}">
                <a16:creationId xmlns:a16="http://schemas.microsoft.com/office/drawing/2014/main" id="{C734EC66-D2B1-FACB-91C4-AF7BD340D806}"/>
              </a:ext>
            </a:extLst>
          </p:cNvPr>
          <p:cNvSpPr txBox="1">
            <a:spLocks noChangeArrowheads="1"/>
          </p:cNvSpPr>
          <p:nvPr/>
        </p:nvSpPr>
        <p:spPr bwMode="auto">
          <a:xfrm>
            <a:off x="250825" y="4914900"/>
            <a:ext cx="13858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电离度</a:t>
            </a:r>
            <a:r>
              <a:rPr lang="en-US" altLang="zh-CN" sz="26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600" b="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a:t>
            </a:r>
          </a:p>
        </p:txBody>
      </p:sp>
      <p:sp>
        <p:nvSpPr>
          <p:cNvPr id="651331" name="Text Box 67">
            <a:extLst>
              <a:ext uri="{FF2B5EF4-FFF2-40B4-BE49-F238E27FC236}">
                <a16:creationId xmlns:a16="http://schemas.microsoft.com/office/drawing/2014/main" id="{F68E0E5C-2CFE-754B-CB85-26D96E187E2C}"/>
              </a:ext>
            </a:extLst>
          </p:cNvPr>
          <p:cNvSpPr txBox="1">
            <a:spLocks noChangeArrowheads="1"/>
          </p:cNvSpPr>
          <p:nvPr/>
        </p:nvSpPr>
        <p:spPr bwMode="auto">
          <a:xfrm>
            <a:off x="1862138" y="4975225"/>
            <a:ext cx="3381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651332" name="Text Box 68">
            <a:extLst>
              <a:ext uri="{FF2B5EF4-FFF2-40B4-BE49-F238E27FC236}">
                <a16:creationId xmlns:a16="http://schemas.microsoft.com/office/drawing/2014/main" id="{1F578409-C928-909B-5158-86E60BD3BCE8}"/>
              </a:ext>
            </a:extLst>
          </p:cNvPr>
          <p:cNvSpPr txBox="1">
            <a:spLocks noChangeArrowheads="1"/>
          </p:cNvSpPr>
          <p:nvPr/>
        </p:nvSpPr>
        <p:spPr bwMode="auto">
          <a:xfrm>
            <a:off x="2711450" y="4976813"/>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651333" name="Text Box 69">
            <a:extLst>
              <a:ext uri="{FF2B5EF4-FFF2-40B4-BE49-F238E27FC236}">
                <a16:creationId xmlns:a16="http://schemas.microsoft.com/office/drawing/2014/main" id="{C9F24993-1583-0649-9CEC-2604793AF957}"/>
              </a:ext>
            </a:extLst>
          </p:cNvPr>
          <p:cNvSpPr txBox="1">
            <a:spLocks noChangeArrowheads="1"/>
          </p:cNvSpPr>
          <p:nvPr/>
        </p:nvSpPr>
        <p:spPr bwMode="auto">
          <a:xfrm>
            <a:off x="3546475" y="4976813"/>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651334" name="Text Box 70">
            <a:extLst>
              <a:ext uri="{FF2B5EF4-FFF2-40B4-BE49-F238E27FC236}">
                <a16:creationId xmlns:a16="http://schemas.microsoft.com/office/drawing/2014/main" id="{36D530EF-0120-C4FA-8BB2-00806A359F13}"/>
              </a:ext>
            </a:extLst>
          </p:cNvPr>
          <p:cNvSpPr txBox="1">
            <a:spLocks noChangeArrowheads="1"/>
          </p:cNvSpPr>
          <p:nvPr/>
        </p:nvSpPr>
        <p:spPr bwMode="auto">
          <a:xfrm>
            <a:off x="4111625" y="4976813"/>
            <a:ext cx="8778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0.177</a:t>
            </a:r>
          </a:p>
        </p:txBody>
      </p:sp>
      <p:sp>
        <p:nvSpPr>
          <p:cNvPr id="651335" name="Text Box 71">
            <a:extLst>
              <a:ext uri="{FF2B5EF4-FFF2-40B4-BE49-F238E27FC236}">
                <a16:creationId xmlns:a16="http://schemas.microsoft.com/office/drawing/2014/main" id="{55CF0DE4-3DCC-ECA9-33A3-A091C4A27669}"/>
              </a:ext>
            </a:extLst>
          </p:cNvPr>
          <p:cNvSpPr txBox="1">
            <a:spLocks noChangeArrowheads="1"/>
          </p:cNvSpPr>
          <p:nvPr/>
        </p:nvSpPr>
        <p:spPr bwMode="auto">
          <a:xfrm>
            <a:off x="5089525" y="4954588"/>
            <a:ext cx="8778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0.310</a:t>
            </a:r>
          </a:p>
        </p:txBody>
      </p:sp>
      <p:sp>
        <p:nvSpPr>
          <p:cNvPr id="651336" name="Text Box 72">
            <a:extLst>
              <a:ext uri="{FF2B5EF4-FFF2-40B4-BE49-F238E27FC236}">
                <a16:creationId xmlns:a16="http://schemas.microsoft.com/office/drawing/2014/main" id="{E316229F-2118-F965-B3C8-C722109E631B}"/>
              </a:ext>
            </a:extLst>
          </p:cNvPr>
          <p:cNvSpPr txBox="1">
            <a:spLocks noChangeArrowheads="1"/>
          </p:cNvSpPr>
          <p:nvPr/>
        </p:nvSpPr>
        <p:spPr bwMode="auto">
          <a:xfrm>
            <a:off x="5926138" y="4954588"/>
            <a:ext cx="8778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0.421</a:t>
            </a:r>
          </a:p>
        </p:txBody>
      </p:sp>
      <p:sp>
        <p:nvSpPr>
          <p:cNvPr id="651337" name="Text Box 73">
            <a:extLst>
              <a:ext uri="{FF2B5EF4-FFF2-40B4-BE49-F238E27FC236}">
                <a16:creationId xmlns:a16="http://schemas.microsoft.com/office/drawing/2014/main" id="{9AC41A08-0308-BD0F-7508-F048F08C233E}"/>
              </a:ext>
            </a:extLst>
          </p:cNvPr>
          <p:cNvSpPr txBox="1">
            <a:spLocks noChangeArrowheads="1"/>
          </p:cNvSpPr>
          <p:nvPr/>
        </p:nvSpPr>
        <p:spPr bwMode="auto">
          <a:xfrm>
            <a:off x="6745288" y="4954588"/>
            <a:ext cx="8778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0.500</a:t>
            </a:r>
          </a:p>
        </p:txBody>
      </p:sp>
      <p:sp>
        <p:nvSpPr>
          <p:cNvPr id="651338" name="Text Box 74">
            <a:extLst>
              <a:ext uri="{FF2B5EF4-FFF2-40B4-BE49-F238E27FC236}">
                <a16:creationId xmlns:a16="http://schemas.microsoft.com/office/drawing/2014/main" id="{D939BF6C-DE78-A0E5-CA5E-65DFB59E5912}"/>
              </a:ext>
            </a:extLst>
          </p:cNvPr>
          <p:cNvSpPr txBox="1">
            <a:spLocks noChangeArrowheads="1"/>
          </p:cNvSpPr>
          <p:nvPr/>
        </p:nvSpPr>
        <p:spPr bwMode="auto">
          <a:xfrm>
            <a:off x="7639050" y="4954588"/>
            <a:ext cx="8778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0.616</a:t>
            </a:r>
          </a:p>
        </p:txBody>
      </p:sp>
      <p:sp>
        <p:nvSpPr>
          <p:cNvPr id="651339" name="Text Box 75">
            <a:extLst>
              <a:ext uri="{FF2B5EF4-FFF2-40B4-BE49-F238E27FC236}">
                <a16:creationId xmlns:a16="http://schemas.microsoft.com/office/drawing/2014/main" id="{5A4B1068-2E69-9E64-3237-C99C619411FC}"/>
              </a:ext>
            </a:extLst>
          </p:cNvPr>
          <p:cNvSpPr txBox="1">
            <a:spLocks noChangeArrowheads="1"/>
          </p:cNvSpPr>
          <p:nvPr/>
        </p:nvSpPr>
        <p:spPr bwMode="auto">
          <a:xfrm>
            <a:off x="1223963" y="5616575"/>
            <a:ext cx="16271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共价结合</a:t>
            </a:r>
          </a:p>
        </p:txBody>
      </p:sp>
      <p:sp>
        <p:nvSpPr>
          <p:cNvPr id="651340" name="Text Box 76">
            <a:extLst>
              <a:ext uri="{FF2B5EF4-FFF2-40B4-BE49-F238E27FC236}">
                <a16:creationId xmlns:a16="http://schemas.microsoft.com/office/drawing/2014/main" id="{7CDF8730-09D8-459D-6011-2E979A34B0A8}"/>
              </a:ext>
            </a:extLst>
          </p:cNvPr>
          <p:cNvSpPr txBox="1">
            <a:spLocks noChangeArrowheads="1"/>
          </p:cNvSpPr>
          <p:nvPr/>
        </p:nvSpPr>
        <p:spPr bwMode="auto">
          <a:xfrm>
            <a:off x="7199313" y="5645150"/>
            <a:ext cx="16271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离子结合</a:t>
            </a:r>
          </a:p>
        </p:txBody>
      </p:sp>
      <p:sp>
        <p:nvSpPr>
          <p:cNvPr id="651341" name="Line 77">
            <a:extLst>
              <a:ext uri="{FF2B5EF4-FFF2-40B4-BE49-F238E27FC236}">
                <a16:creationId xmlns:a16="http://schemas.microsoft.com/office/drawing/2014/main" id="{28593214-55B9-C301-FD69-3838A15D4C75}"/>
              </a:ext>
            </a:extLst>
          </p:cNvPr>
          <p:cNvSpPr>
            <a:spLocks noChangeShapeType="1"/>
          </p:cNvSpPr>
          <p:nvPr/>
        </p:nvSpPr>
        <p:spPr bwMode="auto">
          <a:xfrm>
            <a:off x="2878138" y="5907088"/>
            <a:ext cx="4321175"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8667" name="灯片编号占位符 3">
            <a:extLst>
              <a:ext uri="{FF2B5EF4-FFF2-40B4-BE49-F238E27FC236}">
                <a16:creationId xmlns:a16="http://schemas.microsoft.com/office/drawing/2014/main" id="{954A2D8F-04A3-91D4-29D7-73A2B7280CE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96A0D744-0E71-4EF0-A4EA-A33B7184BAF1}"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43</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51289"/>
                                        </p:tgtEl>
                                        <p:attrNameLst>
                                          <p:attrName>style.visibility</p:attrName>
                                        </p:attrNameLst>
                                      </p:cBhvr>
                                      <p:to>
                                        <p:strVal val="visible"/>
                                      </p:to>
                                    </p:set>
                                    <p:animEffect transition="in" filter="dissolve">
                                      <p:cBhvr>
                                        <p:cTn id="7" dur="500"/>
                                        <p:tgtEl>
                                          <p:spTgt spid="651289"/>
                                        </p:tgtEl>
                                      </p:cBhvr>
                                    </p:animEffect>
                                  </p:childTnLst>
                                </p:cTn>
                              </p:par>
                              <p:par>
                                <p:cTn id="8" presetID="9" presetClass="entr" presetSubtype="0" fill="hold" nodeType="withEffect">
                                  <p:stCondLst>
                                    <p:cond delay="0"/>
                                  </p:stCondLst>
                                  <p:childTnLst>
                                    <p:set>
                                      <p:cBhvr>
                                        <p:cTn id="9" dur="1" fill="hold">
                                          <p:stCondLst>
                                            <p:cond delay="0"/>
                                          </p:stCondLst>
                                        </p:cTn>
                                        <p:tgtEl>
                                          <p:spTgt spid="651321"/>
                                        </p:tgtEl>
                                        <p:attrNameLst>
                                          <p:attrName>style.visibility</p:attrName>
                                        </p:attrNameLst>
                                      </p:cBhvr>
                                      <p:to>
                                        <p:strVal val="visible"/>
                                      </p:to>
                                    </p:set>
                                    <p:animEffect transition="in" filter="dissolve">
                                      <p:cBhvr>
                                        <p:cTn id="10" dur="500"/>
                                        <p:tgtEl>
                                          <p:spTgt spid="651321"/>
                                        </p:tgtEl>
                                      </p:cBhvr>
                                    </p:animEffect>
                                  </p:childTnLst>
                                </p:cTn>
                              </p:par>
                              <p:par>
                                <p:cTn id="11" presetID="9" presetClass="entr" presetSubtype="0" fill="hold" nodeType="withEffect">
                                  <p:stCondLst>
                                    <p:cond delay="0"/>
                                  </p:stCondLst>
                                  <p:childTnLst>
                                    <p:set>
                                      <p:cBhvr>
                                        <p:cTn id="12" dur="1" fill="hold">
                                          <p:stCondLst>
                                            <p:cond delay="0"/>
                                          </p:stCondLst>
                                        </p:cTn>
                                        <p:tgtEl>
                                          <p:spTgt spid="651322"/>
                                        </p:tgtEl>
                                        <p:attrNameLst>
                                          <p:attrName>style.visibility</p:attrName>
                                        </p:attrNameLst>
                                      </p:cBhvr>
                                      <p:to>
                                        <p:strVal val="visible"/>
                                      </p:to>
                                    </p:set>
                                    <p:animEffect transition="in" filter="dissolve">
                                      <p:cBhvr>
                                        <p:cTn id="13" dur="500"/>
                                        <p:tgtEl>
                                          <p:spTgt spid="651322"/>
                                        </p:tgtEl>
                                      </p:cBhvr>
                                    </p:animEffect>
                                  </p:childTnLst>
                                </p:cTn>
                              </p:par>
                              <p:par>
                                <p:cTn id="14" presetID="9" presetClass="entr" presetSubtype="0" fill="hold" nodeType="withEffect">
                                  <p:stCondLst>
                                    <p:cond delay="0"/>
                                  </p:stCondLst>
                                  <p:childTnLst>
                                    <p:set>
                                      <p:cBhvr>
                                        <p:cTn id="15" dur="1" fill="hold">
                                          <p:stCondLst>
                                            <p:cond delay="0"/>
                                          </p:stCondLst>
                                        </p:cTn>
                                        <p:tgtEl>
                                          <p:spTgt spid="651323"/>
                                        </p:tgtEl>
                                        <p:attrNameLst>
                                          <p:attrName>style.visibility</p:attrName>
                                        </p:attrNameLst>
                                      </p:cBhvr>
                                      <p:to>
                                        <p:strVal val="visible"/>
                                      </p:to>
                                    </p:set>
                                    <p:animEffect transition="in" filter="dissolve">
                                      <p:cBhvr>
                                        <p:cTn id="16" dur="500"/>
                                        <p:tgtEl>
                                          <p:spTgt spid="651323"/>
                                        </p:tgtEl>
                                      </p:cBhvr>
                                    </p:animEffect>
                                  </p:childTnLst>
                                </p:cTn>
                              </p:par>
                              <p:par>
                                <p:cTn id="17" presetID="9" presetClass="entr" presetSubtype="0" fill="hold" nodeType="withEffect">
                                  <p:stCondLst>
                                    <p:cond delay="0"/>
                                  </p:stCondLst>
                                  <p:childTnLst>
                                    <p:set>
                                      <p:cBhvr>
                                        <p:cTn id="18" dur="1" fill="hold">
                                          <p:stCondLst>
                                            <p:cond delay="0"/>
                                          </p:stCondLst>
                                        </p:cTn>
                                        <p:tgtEl>
                                          <p:spTgt spid="651324"/>
                                        </p:tgtEl>
                                        <p:attrNameLst>
                                          <p:attrName>style.visibility</p:attrName>
                                        </p:attrNameLst>
                                      </p:cBhvr>
                                      <p:to>
                                        <p:strVal val="visible"/>
                                      </p:to>
                                    </p:set>
                                    <p:animEffect transition="in" filter="dissolve">
                                      <p:cBhvr>
                                        <p:cTn id="19" dur="500"/>
                                        <p:tgtEl>
                                          <p:spTgt spid="651324"/>
                                        </p:tgtEl>
                                      </p:cBhvr>
                                    </p:animEffect>
                                  </p:childTnLst>
                                </p:cTn>
                              </p:par>
                              <p:par>
                                <p:cTn id="20" presetID="9" presetClass="entr" presetSubtype="0" fill="hold" nodeType="withEffect">
                                  <p:stCondLst>
                                    <p:cond delay="0"/>
                                  </p:stCondLst>
                                  <p:childTnLst>
                                    <p:set>
                                      <p:cBhvr>
                                        <p:cTn id="21" dur="1" fill="hold">
                                          <p:stCondLst>
                                            <p:cond delay="0"/>
                                          </p:stCondLst>
                                        </p:cTn>
                                        <p:tgtEl>
                                          <p:spTgt spid="651325"/>
                                        </p:tgtEl>
                                        <p:attrNameLst>
                                          <p:attrName>style.visibility</p:attrName>
                                        </p:attrNameLst>
                                      </p:cBhvr>
                                      <p:to>
                                        <p:strVal val="visible"/>
                                      </p:to>
                                    </p:set>
                                    <p:animEffect transition="in" filter="dissolve">
                                      <p:cBhvr>
                                        <p:cTn id="22" dur="500"/>
                                        <p:tgtEl>
                                          <p:spTgt spid="651325"/>
                                        </p:tgtEl>
                                      </p:cBhvr>
                                    </p:animEffect>
                                  </p:childTnLst>
                                </p:cTn>
                              </p:par>
                              <p:par>
                                <p:cTn id="23" presetID="9" presetClass="entr" presetSubtype="0" fill="hold" nodeType="withEffect">
                                  <p:stCondLst>
                                    <p:cond delay="0"/>
                                  </p:stCondLst>
                                  <p:childTnLst>
                                    <p:set>
                                      <p:cBhvr>
                                        <p:cTn id="24" dur="1" fill="hold">
                                          <p:stCondLst>
                                            <p:cond delay="0"/>
                                          </p:stCondLst>
                                        </p:cTn>
                                        <p:tgtEl>
                                          <p:spTgt spid="651326"/>
                                        </p:tgtEl>
                                        <p:attrNameLst>
                                          <p:attrName>style.visibility</p:attrName>
                                        </p:attrNameLst>
                                      </p:cBhvr>
                                      <p:to>
                                        <p:strVal val="visible"/>
                                      </p:to>
                                    </p:set>
                                    <p:animEffect transition="in" filter="dissolve">
                                      <p:cBhvr>
                                        <p:cTn id="25" dur="500"/>
                                        <p:tgtEl>
                                          <p:spTgt spid="651326"/>
                                        </p:tgtEl>
                                      </p:cBhvr>
                                    </p:animEffect>
                                  </p:childTnLst>
                                </p:cTn>
                              </p:par>
                              <p:par>
                                <p:cTn id="26" presetID="9" presetClass="entr" presetSubtype="0" fill="hold" nodeType="withEffect">
                                  <p:stCondLst>
                                    <p:cond delay="0"/>
                                  </p:stCondLst>
                                  <p:childTnLst>
                                    <p:set>
                                      <p:cBhvr>
                                        <p:cTn id="27" dur="1" fill="hold">
                                          <p:stCondLst>
                                            <p:cond delay="0"/>
                                          </p:stCondLst>
                                        </p:cTn>
                                        <p:tgtEl>
                                          <p:spTgt spid="651327"/>
                                        </p:tgtEl>
                                        <p:attrNameLst>
                                          <p:attrName>style.visibility</p:attrName>
                                        </p:attrNameLst>
                                      </p:cBhvr>
                                      <p:to>
                                        <p:strVal val="visible"/>
                                      </p:to>
                                    </p:set>
                                    <p:animEffect transition="in" filter="dissolve">
                                      <p:cBhvr>
                                        <p:cTn id="28" dur="500"/>
                                        <p:tgtEl>
                                          <p:spTgt spid="651327"/>
                                        </p:tgtEl>
                                      </p:cBhvr>
                                    </p:animEffect>
                                  </p:childTnLst>
                                </p:cTn>
                              </p:par>
                              <p:par>
                                <p:cTn id="29" presetID="9" presetClass="entr" presetSubtype="0" fill="hold" nodeType="withEffect">
                                  <p:stCondLst>
                                    <p:cond delay="0"/>
                                  </p:stCondLst>
                                  <p:childTnLst>
                                    <p:set>
                                      <p:cBhvr>
                                        <p:cTn id="30" dur="1" fill="hold">
                                          <p:stCondLst>
                                            <p:cond delay="0"/>
                                          </p:stCondLst>
                                        </p:cTn>
                                        <p:tgtEl>
                                          <p:spTgt spid="651328"/>
                                        </p:tgtEl>
                                        <p:attrNameLst>
                                          <p:attrName>style.visibility</p:attrName>
                                        </p:attrNameLst>
                                      </p:cBhvr>
                                      <p:to>
                                        <p:strVal val="visible"/>
                                      </p:to>
                                    </p:set>
                                    <p:animEffect transition="in" filter="dissolve">
                                      <p:cBhvr>
                                        <p:cTn id="31" dur="500"/>
                                        <p:tgtEl>
                                          <p:spTgt spid="651328"/>
                                        </p:tgtEl>
                                      </p:cBhvr>
                                    </p:animEffect>
                                  </p:childTnLst>
                                </p:cTn>
                              </p:par>
                              <p:par>
                                <p:cTn id="32" presetID="9" presetClass="entr" presetSubtype="0" fill="hold" nodeType="withEffect">
                                  <p:stCondLst>
                                    <p:cond delay="0"/>
                                  </p:stCondLst>
                                  <p:childTnLst>
                                    <p:set>
                                      <p:cBhvr>
                                        <p:cTn id="33" dur="1" fill="hold">
                                          <p:stCondLst>
                                            <p:cond delay="0"/>
                                          </p:stCondLst>
                                        </p:cTn>
                                        <p:tgtEl>
                                          <p:spTgt spid="651329"/>
                                        </p:tgtEl>
                                        <p:attrNameLst>
                                          <p:attrName>style.visibility</p:attrName>
                                        </p:attrNameLst>
                                      </p:cBhvr>
                                      <p:to>
                                        <p:strVal val="visible"/>
                                      </p:to>
                                    </p:set>
                                    <p:animEffect transition="in" filter="dissolve">
                                      <p:cBhvr>
                                        <p:cTn id="34" dur="500"/>
                                        <p:tgtEl>
                                          <p:spTgt spid="651329"/>
                                        </p:tgtEl>
                                      </p:cBhvr>
                                    </p:animEffect>
                                  </p:childTnLst>
                                </p:cTn>
                              </p:par>
                              <p:par>
                                <p:cTn id="35" presetID="9" presetClass="entr" presetSubtype="0" fill="hold" nodeType="withEffect">
                                  <p:stCondLst>
                                    <p:cond delay="0"/>
                                  </p:stCondLst>
                                  <p:childTnLst>
                                    <p:set>
                                      <p:cBhvr>
                                        <p:cTn id="36" dur="1" fill="hold">
                                          <p:stCondLst>
                                            <p:cond delay="0"/>
                                          </p:stCondLst>
                                        </p:cTn>
                                        <p:tgtEl>
                                          <p:spTgt spid="651330"/>
                                        </p:tgtEl>
                                        <p:attrNameLst>
                                          <p:attrName>style.visibility</p:attrName>
                                        </p:attrNameLst>
                                      </p:cBhvr>
                                      <p:to>
                                        <p:strVal val="visible"/>
                                      </p:to>
                                    </p:set>
                                    <p:animEffect transition="in" filter="dissolve">
                                      <p:cBhvr>
                                        <p:cTn id="37" dur="500"/>
                                        <p:tgtEl>
                                          <p:spTgt spid="651330"/>
                                        </p:tgtEl>
                                      </p:cBhvr>
                                    </p:animEffect>
                                  </p:childTnLst>
                                </p:cTn>
                              </p:par>
                              <p:par>
                                <p:cTn id="38" presetID="9" presetClass="entr" presetSubtype="0" fill="hold" nodeType="withEffect">
                                  <p:stCondLst>
                                    <p:cond delay="0"/>
                                  </p:stCondLst>
                                  <p:childTnLst>
                                    <p:set>
                                      <p:cBhvr>
                                        <p:cTn id="39" dur="1" fill="hold">
                                          <p:stCondLst>
                                            <p:cond delay="0"/>
                                          </p:stCondLst>
                                        </p:cTn>
                                        <p:tgtEl>
                                          <p:spTgt spid="651331"/>
                                        </p:tgtEl>
                                        <p:attrNameLst>
                                          <p:attrName>style.visibility</p:attrName>
                                        </p:attrNameLst>
                                      </p:cBhvr>
                                      <p:to>
                                        <p:strVal val="visible"/>
                                      </p:to>
                                    </p:set>
                                    <p:animEffect transition="in" filter="dissolve">
                                      <p:cBhvr>
                                        <p:cTn id="40" dur="500"/>
                                        <p:tgtEl>
                                          <p:spTgt spid="651331"/>
                                        </p:tgtEl>
                                      </p:cBhvr>
                                    </p:animEffect>
                                  </p:childTnLst>
                                </p:cTn>
                              </p:par>
                              <p:par>
                                <p:cTn id="41" presetID="9" presetClass="entr" presetSubtype="0" fill="hold" nodeType="withEffect">
                                  <p:stCondLst>
                                    <p:cond delay="0"/>
                                  </p:stCondLst>
                                  <p:childTnLst>
                                    <p:set>
                                      <p:cBhvr>
                                        <p:cTn id="42" dur="1" fill="hold">
                                          <p:stCondLst>
                                            <p:cond delay="0"/>
                                          </p:stCondLst>
                                        </p:cTn>
                                        <p:tgtEl>
                                          <p:spTgt spid="651332"/>
                                        </p:tgtEl>
                                        <p:attrNameLst>
                                          <p:attrName>style.visibility</p:attrName>
                                        </p:attrNameLst>
                                      </p:cBhvr>
                                      <p:to>
                                        <p:strVal val="visible"/>
                                      </p:to>
                                    </p:set>
                                    <p:animEffect transition="in" filter="dissolve">
                                      <p:cBhvr>
                                        <p:cTn id="43" dur="500"/>
                                        <p:tgtEl>
                                          <p:spTgt spid="651332"/>
                                        </p:tgtEl>
                                      </p:cBhvr>
                                    </p:animEffect>
                                  </p:childTnLst>
                                </p:cTn>
                              </p:par>
                              <p:par>
                                <p:cTn id="44" presetID="9" presetClass="entr" presetSubtype="0" fill="hold" nodeType="withEffect">
                                  <p:stCondLst>
                                    <p:cond delay="0"/>
                                  </p:stCondLst>
                                  <p:childTnLst>
                                    <p:set>
                                      <p:cBhvr>
                                        <p:cTn id="45" dur="1" fill="hold">
                                          <p:stCondLst>
                                            <p:cond delay="0"/>
                                          </p:stCondLst>
                                        </p:cTn>
                                        <p:tgtEl>
                                          <p:spTgt spid="651333"/>
                                        </p:tgtEl>
                                        <p:attrNameLst>
                                          <p:attrName>style.visibility</p:attrName>
                                        </p:attrNameLst>
                                      </p:cBhvr>
                                      <p:to>
                                        <p:strVal val="visible"/>
                                      </p:to>
                                    </p:set>
                                    <p:animEffect transition="in" filter="dissolve">
                                      <p:cBhvr>
                                        <p:cTn id="46" dur="500"/>
                                        <p:tgtEl>
                                          <p:spTgt spid="651333"/>
                                        </p:tgtEl>
                                      </p:cBhvr>
                                    </p:animEffect>
                                  </p:childTnLst>
                                </p:cTn>
                              </p:par>
                              <p:par>
                                <p:cTn id="47" presetID="9" presetClass="entr" presetSubtype="0" fill="hold" nodeType="withEffect">
                                  <p:stCondLst>
                                    <p:cond delay="0"/>
                                  </p:stCondLst>
                                  <p:childTnLst>
                                    <p:set>
                                      <p:cBhvr>
                                        <p:cTn id="48" dur="1" fill="hold">
                                          <p:stCondLst>
                                            <p:cond delay="0"/>
                                          </p:stCondLst>
                                        </p:cTn>
                                        <p:tgtEl>
                                          <p:spTgt spid="651334"/>
                                        </p:tgtEl>
                                        <p:attrNameLst>
                                          <p:attrName>style.visibility</p:attrName>
                                        </p:attrNameLst>
                                      </p:cBhvr>
                                      <p:to>
                                        <p:strVal val="visible"/>
                                      </p:to>
                                    </p:set>
                                    <p:animEffect transition="in" filter="dissolve">
                                      <p:cBhvr>
                                        <p:cTn id="49" dur="500"/>
                                        <p:tgtEl>
                                          <p:spTgt spid="651334"/>
                                        </p:tgtEl>
                                      </p:cBhvr>
                                    </p:animEffect>
                                  </p:childTnLst>
                                </p:cTn>
                              </p:par>
                              <p:par>
                                <p:cTn id="50" presetID="9" presetClass="entr" presetSubtype="0" fill="hold" nodeType="withEffect">
                                  <p:stCondLst>
                                    <p:cond delay="0"/>
                                  </p:stCondLst>
                                  <p:childTnLst>
                                    <p:set>
                                      <p:cBhvr>
                                        <p:cTn id="51" dur="1" fill="hold">
                                          <p:stCondLst>
                                            <p:cond delay="0"/>
                                          </p:stCondLst>
                                        </p:cTn>
                                        <p:tgtEl>
                                          <p:spTgt spid="651335"/>
                                        </p:tgtEl>
                                        <p:attrNameLst>
                                          <p:attrName>style.visibility</p:attrName>
                                        </p:attrNameLst>
                                      </p:cBhvr>
                                      <p:to>
                                        <p:strVal val="visible"/>
                                      </p:to>
                                    </p:set>
                                    <p:animEffect transition="in" filter="dissolve">
                                      <p:cBhvr>
                                        <p:cTn id="52" dur="500"/>
                                        <p:tgtEl>
                                          <p:spTgt spid="651335"/>
                                        </p:tgtEl>
                                      </p:cBhvr>
                                    </p:animEffect>
                                  </p:childTnLst>
                                </p:cTn>
                              </p:par>
                              <p:par>
                                <p:cTn id="53" presetID="9" presetClass="entr" presetSubtype="0" fill="hold" nodeType="withEffect">
                                  <p:stCondLst>
                                    <p:cond delay="0"/>
                                  </p:stCondLst>
                                  <p:childTnLst>
                                    <p:set>
                                      <p:cBhvr>
                                        <p:cTn id="54" dur="1" fill="hold">
                                          <p:stCondLst>
                                            <p:cond delay="0"/>
                                          </p:stCondLst>
                                        </p:cTn>
                                        <p:tgtEl>
                                          <p:spTgt spid="651336"/>
                                        </p:tgtEl>
                                        <p:attrNameLst>
                                          <p:attrName>style.visibility</p:attrName>
                                        </p:attrNameLst>
                                      </p:cBhvr>
                                      <p:to>
                                        <p:strVal val="visible"/>
                                      </p:to>
                                    </p:set>
                                    <p:animEffect transition="in" filter="dissolve">
                                      <p:cBhvr>
                                        <p:cTn id="55" dur="500"/>
                                        <p:tgtEl>
                                          <p:spTgt spid="651336"/>
                                        </p:tgtEl>
                                      </p:cBhvr>
                                    </p:animEffect>
                                  </p:childTnLst>
                                </p:cTn>
                              </p:par>
                              <p:par>
                                <p:cTn id="56" presetID="9" presetClass="entr" presetSubtype="0" fill="hold" nodeType="withEffect">
                                  <p:stCondLst>
                                    <p:cond delay="0"/>
                                  </p:stCondLst>
                                  <p:childTnLst>
                                    <p:set>
                                      <p:cBhvr>
                                        <p:cTn id="57" dur="1" fill="hold">
                                          <p:stCondLst>
                                            <p:cond delay="0"/>
                                          </p:stCondLst>
                                        </p:cTn>
                                        <p:tgtEl>
                                          <p:spTgt spid="651337"/>
                                        </p:tgtEl>
                                        <p:attrNameLst>
                                          <p:attrName>style.visibility</p:attrName>
                                        </p:attrNameLst>
                                      </p:cBhvr>
                                      <p:to>
                                        <p:strVal val="visible"/>
                                      </p:to>
                                    </p:set>
                                    <p:animEffect transition="in" filter="dissolve">
                                      <p:cBhvr>
                                        <p:cTn id="58" dur="500"/>
                                        <p:tgtEl>
                                          <p:spTgt spid="651337"/>
                                        </p:tgtEl>
                                      </p:cBhvr>
                                    </p:animEffect>
                                  </p:childTnLst>
                                </p:cTn>
                              </p:par>
                              <p:par>
                                <p:cTn id="59" presetID="9" presetClass="entr" presetSubtype="0" fill="hold" nodeType="withEffect">
                                  <p:stCondLst>
                                    <p:cond delay="0"/>
                                  </p:stCondLst>
                                  <p:childTnLst>
                                    <p:set>
                                      <p:cBhvr>
                                        <p:cTn id="60" dur="1" fill="hold">
                                          <p:stCondLst>
                                            <p:cond delay="0"/>
                                          </p:stCondLst>
                                        </p:cTn>
                                        <p:tgtEl>
                                          <p:spTgt spid="651338"/>
                                        </p:tgtEl>
                                        <p:attrNameLst>
                                          <p:attrName>style.visibility</p:attrName>
                                        </p:attrNameLst>
                                      </p:cBhvr>
                                      <p:to>
                                        <p:strVal val="visible"/>
                                      </p:to>
                                    </p:set>
                                    <p:animEffect transition="in" filter="dissolve">
                                      <p:cBhvr>
                                        <p:cTn id="61" dur="500"/>
                                        <p:tgtEl>
                                          <p:spTgt spid="651338"/>
                                        </p:tgtEl>
                                      </p:cBhvr>
                                    </p:animEffect>
                                  </p:childTnLst>
                                </p:cTn>
                              </p:par>
                              <p:par>
                                <p:cTn id="62" presetID="9" presetClass="entr" presetSubtype="0" fill="hold" nodeType="withEffect">
                                  <p:stCondLst>
                                    <p:cond delay="0"/>
                                  </p:stCondLst>
                                  <p:childTnLst>
                                    <p:set>
                                      <p:cBhvr>
                                        <p:cTn id="63" dur="1" fill="hold">
                                          <p:stCondLst>
                                            <p:cond delay="0"/>
                                          </p:stCondLst>
                                        </p:cTn>
                                        <p:tgtEl>
                                          <p:spTgt spid="651339"/>
                                        </p:tgtEl>
                                        <p:attrNameLst>
                                          <p:attrName>style.visibility</p:attrName>
                                        </p:attrNameLst>
                                      </p:cBhvr>
                                      <p:to>
                                        <p:strVal val="visible"/>
                                      </p:to>
                                    </p:set>
                                    <p:animEffect transition="in" filter="dissolve">
                                      <p:cBhvr>
                                        <p:cTn id="64" dur="500"/>
                                        <p:tgtEl>
                                          <p:spTgt spid="651339"/>
                                        </p:tgtEl>
                                      </p:cBhvr>
                                    </p:animEffect>
                                  </p:childTnLst>
                                </p:cTn>
                              </p:par>
                              <p:par>
                                <p:cTn id="65" presetID="9" presetClass="entr" presetSubtype="0" fill="hold" nodeType="withEffect">
                                  <p:stCondLst>
                                    <p:cond delay="0"/>
                                  </p:stCondLst>
                                  <p:childTnLst>
                                    <p:set>
                                      <p:cBhvr>
                                        <p:cTn id="66" dur="1" fill="hold">
                                          <p:stCondLst>
                                            <p:cond delay="0"/>
                                          </p:stCondLst>
                                        </p:cTn>
                                        <p:tgtEl>
                                          <p:spTgt spid="651340"/>
                                        </p:tgtEl>
                                        <p:attrNameLst>
                                          <p:attrName>style.visibility</p:attrName>
                                        </p:attrNameLst>
                                      </p:cBhvr>
                                      <p:to>
                                        <p:strVal val="visible"/>
                                      </p:to>
                                    </p:set>
                                    <p:animEffect transition="in" filter="dissolve">
                                      <p:cBhvr>
                                        <p:cTn id="67" dur="500"/>
                                        <p:tgtEl>
                                          <p:spTgt spid="651340"/>
                                        </p:tgtEl>
                                      </p:cBhvr>
                                    </p:animEffect>
                                  </p:childTnLst>
                                </p:cTn>
                              </p:par>
                              <p:par>
                                <p:cTn id="68" presetID="9" presetClass="entr" presetSubtype="0" fill="hold" nodeType="withEffect">
                                  <p:stCondLst>
                                    <p:cond delay="0"/>
                                  </p:stCondLst>
                                  <p:childTnLst>
                                    <p:set>
                                      <p:cBhvr>
                                        <p:cTn id="69" dur="1" fill="hold">
                                          <p:stCondLst>
                                            <p:cond delay="0"/>
                                          </p:stCondLst>
                                        </p:cTn>
                                        <p:tgtEl>
                                          <p:spTgt spid="651341"/>
                                        </p:tgtEl>
                                        <p:attrNameLst>
                                          <p:attrName>style.visibility</p:attrName>
                                        </p:attrNameLst>
                                      </p:cBhvr>
                                      <p:to>
                                        <p:strVal val="visible"/>
                                      </p:to>
                                    </p:set>
                                    <p:animEffect transition="in" filter="dissolve">
                                      <p:cBhvr>
                                        <p:cTn id="70" dur="500"/>
                                        <p:tgtEl>
                                          <p:spTgt spid="651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21" grpId="0"/>
      <p:bldP spid="651322" grpId="0"/>
      <p:bldP spid="651323" grpId="0"/>
      <p:bldP spid="651324" grpId="0"/>
      <p:bldP spid="651325" grpId="0"/>
      <p:bldP spid="651326" grpId="0"/>
      <p:bldP spid="651327" grpId="0"/>
      <p:bldP spid="651328" grpId="0"/>
      <p:bldP spid="651329" grpId="0"/>
      <p:bldP spid="651330" grpId="0"/>
      <p:bldP spid="651331" grpId="0"/>
      <p:bldP spid="651332" grpId="0"/>
      <p:bldP spid="651333" grpId="0"/>
      <p:bldP spid="651334" grpId="0"/>
      <p:bldP spid="651335" grpId="0"/>
      <p:bldP spid="651336" grpId="0"/>
      <p:bldP spid="651337" grpId="0"/>
      <p:bldP spid="651338" grpId="0"/>
      <p:bldP spid="651339" grpId="0"/>
      <p:bldP spid="65134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FF444B0-6D7B-4666-5992-3335B0053C14}"/>
              </a:ext>
            </a:extLst>
          </p:cNvPr>
          <p:cNvSpPr>
            <a:spLocks noGrp="1" noRot="1"/>
          </p:cNvSpPr>
          <p:nvPr>
            <p:ph type="title" idx="4294967295"/>
          </p:nvPr>
        </p:nvSpPr>
        <p:spPr>
          <a:xfrm>
            <a:off x="1090613" y="69850"/>
            <a:ext cx="7010400" cy="1527175"/>
          </a:xfrm>
          <a:solidFill>
            <a:srgbClr val="FFFFFF"/>
          </a:solidFill>
        </p:spPr>
        <p:txBody>
          <a:bodyPr/>
          <a:lstStyle/>
          <a:p>
            <a:pPr eaLnBrk="1" hangingPunct="1"/>
            <a:r>
              <a:rPr lang="en-US" altLang="zh-CN"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原子可形成不同的共价结合</a:t>
            </a:r>
          </a:p>
        </p:txBody>
      </p:sp>
      <p:grpSp>
        <p:nvGrpSpPr>
          <p:cNvPr id="652354" name="Group 66">
            <a:extLst>
              <a:ext uri="{FF2B5EF4-FFF2-40B4-BE49-F238E27FC236}">
                <a16:creationId xmlns:a16="http://schemas.microsoft.com/office/drawing/2014/main" id="{3447AE47-560F-3439-7305-15DD9967F1C3}"/>
              </a:ext>
            </a:extLst>
          </p:cNvPr>
          <p:cNvGrpSpPr>
            <a:grpSpLocks/>
          </p:cNvGrpSpPr>
          <p:nvPr/>
        </p:nvGrpSpPr>
        <p:grpSpPr bwMode="auto">
          <a:xfrm>
            <a:off x="511175" y="1498600"/>
            <a:ext cx="2000250" cy="2119313"/>
            <a:chOff x="2835" y="28"/>
            <a:chExt cx="1134" cy="1205"/>
          </a:xfrm>
        </p:grpSpPr>
        <p:pic>
          <p:nvPicPr>
            <p:cNvPr id="69649" name="Picture 67">
              <a:extLst>
                <a:ext uri="{FF2B5EF4-FFF2-40B4-BE49-F238E27FC236}">
                  <a16:creationId xmlns:a16="http://schemas.microsoft.com/office/drawing/2014/main" id="{C0B080AC-1A1E-1F17-5101-0D5918A5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 y="28"/>
              <a:ext cx="1134" cy="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0" name="Text Box 68">
              <a:extLst>
                <a:ext uri="{FF2B5EF4-FFF2-40B4-BE49-F238E27FC236}">
                  <a16:creationId xmlns:a16="http://schemas.microsoft.com/office/drawing/2014/main" id="{CAAB41A5-5C24-C6C9-D23A-80F0F42F69F0}"/>
                </a:ext>
              </a:extLst>
            </p:cNvPr>
            <p:cNvSpPr txBox="1">
              <a:spLocks noChangeArrowheads="1"/>
            </p:cNvSpPr>
            <p:nvPr/>
          </p:nvSpPr>
          <p:spPr bwMode="auto">
            <a:xfrm>
              <a:off x="3016" y="981"/>
              <a:ext cx="6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金刚石</a:t>
              </a:r>
            </a:p>
          </p:txBody>
        </p:sp>
      </p:grpSp>
      <p:grpSp>
        <p:nvGrpSpPr>
          <p:cNvPr id="652357" name="Group 69">
            <a:extLst>
              <a:ext uri="{FF2B5EF4-FFF2-40B4-BE49-F238E27FC236}">
                <a16:creationId xmlns:a16="http://schemas.microsoft.com/office/drawing/2014/main" id="{AEA46BA1-A8CC-C002-C951-1DC3B35CEC59}"/>
              </a:ext>
            </a:extLst>
          </p:cNvPr>
          <p:cNvGrpSpPr>
            <a:grpSpLocks/>
          </p:cNvGrpSpPr>
          <p:nvPr/>
        </p:nvGrpSpPr>
        <p:grpSpPr bwMode="auto">
          <a:xfrm>
            <a:off x="3581400" y="1498600"/>
            <a:ext cx="2166938" cy="2352675"/>
            <a:chOff x="4332" y="0"/>
            <a:chExt cx="1365" cy="1482"/>
          </a:xfrm>
        </p:grpSpPr>
        <p:pic>
          <p:nvPicPr>
            <p:cNvPr id="69647" name="Picture 70">
              <a:extLst>
                <a:ext uri="{FF2B5EF4-FFF2-40B4-BE49-F238E27FC236}">
                  <a16:creationId xmlns:a16="http://schemas.microsoft.com/office/drawing/2014/main" id="{A628DC66-F410-CDB9-AE59-C58B970DF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 y="0"/>
              <a:ext cx="1156" cy="1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8" name="Text Box 71">
              <a:extLst>
                <a:ext uri="{FF2B5EF4-FFF2-40B4-BE49-F238E27FC236}">
                  <a16:creationId xmlns:a16="http://schemas.microsoft.com/office/drawing/2014/main" id="{CE9D9EF6-2EDF-42DE-9E93-4728CF7BCF0C}"/>
                </a:ext>
              </a:extLst>
            </p:cNvPr>
            <p:cNvSpPr txBox="1">
              <a:spLocks noChangeArrowheads="1"/>
            </p:cNvSpPr>
            <p:nvPr/>
          </p:nvSpPr>
          <p:spPr bwMode="auto">
            <a:xfrm>
              <a:off x="5256" y="1230"/>
              <a:ext cx="441"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石墨</a:t>
              </a:r>
            </a:p>
          </p:txBody>
        </p:sp>
      </p:grpSp>
      <p:grpSp>
        <p:nvGrpSpPr>
          <p:cNvPr id="652360" name="Group 72">
            <a:extLst>
              <a:ext uri="{FF2B5EF4-FFF2-40B4-BE49-F238E27FC236}">
                <a16:creationId xmlns:a16="http://schemas.microsoft.com/office/drawing/2014/main" id="{9FCCA6F4-CCC9-5A61-5E67-CEC7FE7EDEC6}"/>
              </a:ext>
            </a:extLst>
          </p:cNvPr>
          <p:cNvGrpSpPr>
            <a:grpSpLocks/>
          </p:cNvGrpSpPr>
          <p:nvPr/>
        </p:nvGrpSpPr>
        <p:grpSpPr bwMode="auto">
          <a:xfrm>
            <a:off x="323850" y="4394200"/>
            <a:ext cx="2016125" cy="2019300"/>
            <a:chOff x="2971" y="1344"/>
            <a:chExt cx="1270" cy="1272"/>
          </a:xfrm>
        </p:grpSpPr>
        <p:pic>
          <p:nvPicPr>
            <p:cNvPr id="69645" name="Picture 73">
              <a:extLst>
                <a:ext uri="{FF2B5EF4-FFF2-40B4-BE49-F238E27FC236}">
                  <a16:creationId xmlns:a16="http://schemas.microsoft.com/office/drawing/2014/main" id="{04AF2C7F-16FB-E30D-0195-F4FE705CD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7" y="1344"/>
              <a:ext cx="1134" cy="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6" name="Text Box 74">
              <a:extLst>
                <a:ext uri="{FF2B5EF4-FFF2-40B4-BE49-F238E27FC236}">
                  <a16:creationId xmlns:a16="http://schemas.microsoft.com/office/drawing/2014/main" id="{8B004D20-70D9-E863-329B-E621FD61F77E}"/>
                </a:ext>
              </a:extLst>
            </p:cNvPr>
            <p:cNvSpPr txBox="1">
              <a:spLocks noChangeArrowheads="1"/>
            </p:cNvSpPr>
            <p:nvPr/>
          </p:nvSpPr>
          <p:spPr bwMode="auto">
            <a:xfrm>
              <a:off x="2971" y="2364"/>
              <a:ext cx="395"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C60</a:t>
              </a:r>
            </a:p>
          </p:txBody>
        </p:sp>
      </p:grpSp>
      <p:grpSp>
        <p:nvGrpSpPr>
          <p:cNvPr id="652363" name="Group 75">
            <a:extLst>
              <a:ext uri="{FF2B5EF4-FFF2-40B4-BE49-F238E27FC236}">
                <a16:creationId xmlns:a16="http://schemas.microsoft.com/office/drawing/2014/main" id="{49237693-4B5B-9002-29CB-763BD30DFC7F}"/>
              </a:ext>
            </a:extLst>
          </p:cNvPr>
          <p:cNvGrpSpPr>
            <a:grpSpLocks/>
          </p:cNvGrpSpPr>
          <p:nvPr/>
        </p:nvGrpSpPr>
        <p:grpSpPr bwMode="auto">
          <a:xfrm>
            <a:off x="6484938" y="1720850"/>
            <a:ext cx="1871662" cy="1766888"/>
            <a:chOff x="4332" y="1480"/>
            <a:chExt cx="1179" cy="1113"/>
          </a:xfrm>
        </p:grpSpPr>
        <p:pic>
          <p:nvPicPr>
            <p:cNvPr id="69643" name="Picture 76">
              <a:extLst>
                <a:ext uri="{FF2B5EF4-FFF2-40B4-BE49-F238E27FC236}">
                  <a16:creationId xmlns:a16="http://schemas.microsoft.com/office/drawing/2014/main" id="{BEDB9049-2F4E-9B54-3A72-2619CFEE8F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1480"/>
              <a:ext cx="1179"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4" name="Text Box 77">
              <a:extLst>
                <a:ext uri="{FF2B5EF4-FFF2-40B4-BE49-F238E27FC236}">
                  <a16:creationId xmlns:a16="http://schemas.microsoft.com/office/drawing/2014/main" id="{BA7F14EC-7588-CEAA-2DFC-DC2F8DB1BB41}"/>
                </a:ext>
              </a:extLst>
            </p:cNvPr>
            <p:cNvSpPr txBox="1">
              <a:spLocks noChangeArrowheads="1"/>
            </p:cNvSpPr>
            <p:nvPr/>
          </p:nvSpPr>
          <p:spPr bwMode="auto">
            <a:xfrm>
              <a:off x="4876" y="2341"/>
              <a:ext cx="604"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石墨烯</a:t>
              </a:r>
            </a:p>
          </p:txBody>
        </p:sp>
      </p:grpSp>
      <p:pic>
        <p:nvPicPr>
          <p:cNvPr id="652366" name="Picture 78">
            <a:extLst>
              <a:ext uri="{FF2B5EF4-FFF2-40B4-BE49-F238E27FC236}">
                <a16:creationId xmlns:a16="http://schemas.microsoft.com/office/drawing/2014/main" id="{39F7E562-2735-144A-2A77-81452846C9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370388"/>
            <a:ext cx="1908175"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2367" name="Text Box 79">
            <a:extLst>
              <a:ext uri="{FF2B5EF4-FFF2-40B4-BE49-F238E27FC236}">
                <a16:creationId xmlns:a16="http://schemas.microsoft.com/office/drawing/2014/main" id="{121F4419-295F-1BC8-81BE-629838EC8EAA}"/>
              </a:ext>
            </a:extLst>
          </p:cNvPr>
          <p:cNvSpPr txBox="1">
            <a:spLocks noChangeArrowheads="1"/>
          </p:cNvSpPr>
          <p:nvPr/>
        </p:nvSpPr>
        <p:spPr bwMode="auto">
          <a:xfrm>
            <a:off x="4125913" y="5876925"/>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（足球烯、富勒烯）</a:t>
            </a:r>
          </a:p>
        </p:txBody>
      </p:sp>
      <p:sp>
        <p:nvSpPr>
          <p:cNvPr id="652368" name="Text Box 80">
            <a:extLst>
              <a:ext uri="{FF2B5EF4-FFF2-40B4-BE49-F238E27FC236}">
                <a16:creationId xmlns:a16="http://schemas.microsoft.com/office/drawing/2014/main" id="{E116D86B-A791-9858-75BC-3231CAA3769B}"/>
              </a:ext>
            </a:extLst>
          </p:cNvPr>
          <p:cNvSpPr txBox="1">
            <a:spLocks noChangeArrowheads="1"/>
          </p:cNvSpPr>
          <p:nvPr/>
        </p:nvSpPr>
        <p:spPr bwMode="auto">
          <a:xfrm>
            <a:off x="4346575" y="4367213"/>
            <a:ext cx="4183063" cy="157003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60</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具有金属光泽，有许多优异性能，如超导、强磁性、耐高压、抗化学腐蚀、在光、电、磁等领域有潜在的应用前景 </a:t>
            </a:r>
          </a:p>
        </p:txBody>
      </p:sp>
      <p:sp>
        <p:nvSpPr>
          <p:cNvPr id="69642" name="灯片编号占位符 3">
            <a:extLst>
              <a:ext uri="{FF2B5EF4-FFF2-40B4-BE49-F238E27FC236}">
                <a16:creationId xmlns:a16="http://schemas.microsoft.com/office/drawing/2014/main" id="{E2F9462F-22A8-8361-A704-806A8875163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06DDC3D-5B6E-43FC-9D2E-EA4AF9470039}"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44</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52354"/>
                                        </p:tgtEl>
                                        <p:attrNameLst>
                                          <p:attrName>style.visibility</p:attrName>
                                        </p:attrNameLst>
                                      </p:cBhvr>
                                      <p:to>
                                        <p:strVal val="visible"/>
                                      </p:to>
                                    </p:set>
                                    <p:animEffect transition="in" filter="dissolve">
                                      <p:cBhvr>
                                        <p:cTn id="7" dur="500"/>
                                        <p:tgtEl>
                                          <p:spTgt spid="652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52357"/>
                                        </p:tgtEl>
                                        <p:attrNameLst>
                                          <p:attrName>style.visibility</p:attrName>
                                        </p:attrNameLst>
                                      </p:cBhvr>
                                      <p:to>
                                        <p:strVal val="visible"/>
                                      </p:to>
                                    </p:set>
                                    <p:animEffect transition="in" filter="dissolve">
                                      <p:cBhvr>
                                        <p:cTn id="12" dur="500"/>
                                        <p:tgtEl>
                                          <p:spTgt spid="6523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52363"/>
                                        </p:tgtEl>
                                        <p:attrNameLst>
                                          <p:attrName>style.visibility</p:attrName>
                                        </p:attrNameLst>
                                      </p:cBhvr>
                                      <p:to>
                                        <p:strVal val="visible"/>
                                      </p:to>
                                    </p:set>
                                    <p:animEffect transition="in" filter="dissolve">
                                      <p:cBhvr>
                                        <p:cTn id="17" dur="500"/>
                                        <p:tgtEl>
                                          <p:spTgt spid="6523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52360"/>
                                        </p:tgtEl>
                                        <p:attrNameLst>
                                          <p:attrName>style.visibility</p:attrName>
                                        </p:attrNameLst>
                                      </p:cBhvr>
                                      <p:to>
                                        <p:strVal val="visible"/>
                                      </p:to>
                                    </p:set>
                                    <p:animEffect transition="in" filter="dissolve">
                                      <p:cBhvr>
                                        <p:cTn id="22" dur="500"/>
                                        <p:tgtEl>
                                          <p:spTgt spid="652360"/>
                                        </p:tgtEl>
                                      </p:cBhvr>
                                    </p:animEffect>
                                  </p:childTnLst>
                                </p:cTn>
                              </p:par>
                              <p:par>
                                <p:cTn id="23" presetID="9" presetClass="entr" presetSubtype="0" fill="hold" nodeType="withEffect">
                                  <p:stCondLst>
                                    <p:cond delay="0"/>
                                  </p:stCondLst>
                                  <p:childTnLst>
                                    <p:set>
                                      <p:cBhvr>
                                        <p:cTn id="24" dur="1" fill="hold">
                                          <p:stCondLst>
                                            <p:cond delay="0"/>
                                          </p:stCondLst>
                                        </p:cTn>
                                        <p:tgtEl>
                                          <p:spTgt spid="652368"/>
                                        </p:tgtEl>
                                        <p:attrNameLst>
                                          <p:attrName>style.visibility</p:attrName>
                                        </p:attrNameLst>
                                      </p:cBhvr>
                                      <p:to>
                                        <p:strVal val="visible"/>
                                      </p:to>
                                    </p:set>
                                    <p:animEffect transition="in" filter="dissolve">
                                      <p:cBhvr>
                                        <p:cTn id="25" dur="500"/>
                                        <p:tgtEl>
                                          <p:spTgt spid="652368"/>
                                        </p:tgtEl>
                                      </p:cBhvr>
                                    </p:animEffect>
                                  </p:childTnLst>
                                </p:cTn>
                              </p:par>
                              <p:par>
                                <p:cTn id="26" presetID="9" presetClass="entr" presetSubtype="0" fill="hold" nodeType="withEffect">
                                  <p:stCondLst>
                                    <p:cond delay="0"/>
                                  </p:stCondLst>
                                  <p:childTnLst>
                                    <p:set>
                                      <p:cBhvr>
                                        <p:cTn id="27" dur="1" fill="hold">
                                          <p:stCondLst>
                                            <p:cond delay="0"/>
                                          </p:stCondLst>
                                        </p:cTn>
                                        <p:tgtEl>
                                          <p:spTgt spid="652367"/>
                                        </p:tgtEl>
                                        <p:attrNameLst>
                                          <p:attrName>style.visibility</p:attrName>
                                        </p:attrNameLst>
                                      </p:cBhvr>
                                      <p:to>
                                        <p:strVal val="visible"/>
                                      </p:to>
                                    </p:set>
                                    <p:animEffect transition="in" filter="dissolve">
                                      <p:cBhvr>
                                        <p:cTn id="28" dur="500"/>
                                        <p:tgtEl>
                                          <p:spTgt spid="652367"/>
                                        </p:tgtEl>
                                      </p:cBhvr>
                                    </p:animEffect>
                                  </p:childTnLst>
                                </p:cTn>
                              </p:par>
                              <p:par>
                                <p:cTn id="29" presetID="9" presetClass="entr" presetSubtype="0" fill="hold" nodeType="withEffect">
                                  <p:stCondLst>
                                    <p:cond delay="0"/>
                                  </p:stCondLst>
                                  <p:childTnLst>
                                    <p:set>
                                      <p:cBhvr>
                                        <p:cTn id="30" dur="1" fill="hold">
                                          <p:stCondLst>
                                            <p:cond delay="0"/>
                                          </p:stCondLst>
                                        </p:cTn>
                                        <p:tgtEl>
                                          <p:spTgt spid="652366"/>
                                        </p:tgtEl>
                                        <p:attrNameLst>
                                          <p:attrName>style.visibility</p:attrName>
                                        </p:attrNameLst>
                                      </p:cBhvr>
                                      <p:to>
                                        <p:strVal val="visible"/>
                                      </p:to>
                                    </p:set>
                                    <p:animEffect transition="in" filter="dissolve">
                                      <p:cBhvr>
                                        <p:cTn id="31" dur="500"/>
                                        <p:tgtEl>
                                          <p:spTgt spid="652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367" grpId="0"/>
      <p:bldP spid="65236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00B009C-87B5-78E1-3776-CEA197761AA1}"/>
              </a:ext>
            </a:extLst>
          </p:cNvPr>
          <p:cNvSpPr>
            <a:spLocks noGrp="1" noRot="1"/>
          </p:cNvSpPr>
          <p:nvPr>
            <p:ph type="title" idx="4294967295"/>
          </p:nvPr>
        </p:nvSpPr>
        <p:spPr>
          <a:xfrm>
            <a:off x="1066800" y="66675"/>
            <a:ext cx="7010400" cy="865188"/>
          </a:xfrm>
          <a:solidFill>
            <a:srgbClr val="FFFFFF"/>
          </a:solidFill>
        </p:spPr>
        <p:txBody>
          <a:bodyPr/>
          <a:lstStyle/>
          <a:p>
            <a:pPr eaLnBrk="1" hangingPunct="1"/>
            <a:r>
              <a:rPr lang="zh-CN" altLang="en-US" sz="4000" b="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共价结合</a:t>
            </a:r>
          </a:p>
        </p:txBody>
      </p:sp>
      <p:graphicFrame>
        <p:nvGraphicFramePr>
          <p:cNvPr id="654340" name="Group 4">
            <a:extLst>
              <a:ext uri="{FF2B5EF4-FFF2-40B4-BE49-F238E27FC236}">
                <a16:creationId xmlns:a16="http://schemas.microsoft.com/office/drawing/2014/main" id="{13DD8545-57AE-1EAE-2E05-EBC08BA84B89}"/>
              </a:ext>
            </a:extLst>
          </p:cNvPr>
          <p:cNvGraphicFramePr>
            <a:graphicFrameLocks noGrp="1"/>
          </p:cNvGraphicFramePr>
          <p:nvPr/>
        </p:nvGraphicFramePr>
        <p:xfrm>
          <a:off x="279400" y="4364038"/>
          <a:ext cx="8208963" cy="1512887"/>
        </p:xfrm>
        <a:graphic>
          <a:graphicData uri="http://schemas.openxmlformats.org/drawingml/2006/table">
            <a:tbl>
              <a:tblPr/>
              <a:tblGrid>
                <a:gridCol w="1349375">
                  <a:extLst>
                    <a:ext uri="{9D8B030D-6E8A-4147-A177-3AD203B41FA5}">
                      <a16:colId xmlns:a16="http://schemas.microsoft.com/office/drawing/2014/main" val="20000"/>
                    </a:ext>
                  </a:extLst>
                </a:gridCol>
                <a:gridCol w="83978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9787">
                  <a:extLst>
                    <a:ext uri="{9D8B030D-6E8A-4147-A177-3AD203B41FA5}">
                      <a16:colId xmlns:a16="http://schemas.microsoft.com/office/drawing/2014/main" val="20003"/>
                    </a:ext>
                  </a:extLst>
                </a:gridCol>
                <a:gridCol w="839788">
                  <a:extLst>
                    <a:ext uri="{9D8B030D-6E8A-4147-A177-3AD203B41FA5}">
                      <a16:colId xmlns:a16="http://schemas.microsoft.com/office/drawing/2014/main" val="20004"/>
                    </a:ext>
                  </a:extLst>
                </a:gridCol>
                <a:gridCol w="981075">
                  <a:extLst>
                    <a:ext uri="{9D8B030D-6E8A-4147-A177-3AD203B41FA5}">
                      <a16:colId xmlns:a16="http://schemas.microsoft.com/office/drawing/2014/main" val="20005"/>
                    </a:ext>
                  </a:extLst>
                </a:gridCol>
                <a:gridCol w="792162">
                  <a:extLst>
                    <a:ext uri="{9D8B030D-6E8A-4147-A177-3AD203B41FA5}">
                      <a16:colId xmlns:a16="http://schemas.microsoft.com/office/drawing/2014/main" val="20006"/>
                    </a:ext>
                  </a:extLst>
                </a:gridCol>
                <a:gridCol w="865188">
                  <a:extLst>
                    <a:ext uri="{9D8B030D-6E8A-4147-A177-3AD203B41FA5}">
                      <a16:colId xmlns:a16="http://schemas.microsoft.com/office/drawing/2014/main" val="20007"/>
                    </a:ext>
                  </a:extLst>
                </a:gridCol>
                <a:gridCol w="863600">
                  <a:extLst>
                    <a:ext uri="{9D8B030D-6E8A-4147-A177-3AD203B41FA5}">
                      <a16:colId xmlns:a16="http://schemas.microsoft.com/office/drawing/2014/main" val="20008"/>
                    </a:ext>
                  </a:extLst>
                </a:gridCol>
              </a:tblGrid>
              <a:tr h="792162">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0725">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宋体" pitchFamily="2" charset="-122"/>
                          <a:ea typeface="宋体" pitchFamily="2" charset="-122"/>
                        </a:rPr>
                        <a:t>　</a:t>
                      </a:r>
                      <a:endParaRPr kumimoji="0" lang="zh-CN" altLang="en-US" sz="1800" b="0" i="0" u="none" strike="noStrike" cap="none" normalizeH="0" baseline="0">
                        <a:ln>
                          <a:noFill/>
                        </a:ln>
                        <a:solidFill>
                          <a:schemeClr val="tx1"/>
                        </a:solidFill>
                        <a:effectLst/>
                        <a:latin typeface="Arial"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0691" name="Text Box 36">
            <a:extLst>
              <a:ext uri="{FF2B5EF4-FFF2-40B4-BE49-F238E27FC236}">
                <a16:creationId xmlns:a16="http://schemas.microsoft.com/office/drawing/2014/main" id="{694374B5-907C-C7E3-C0D3-480C7A811F4E}"/>
              </a:ext>
            </a:extLst>
          </p:cNvPr>
          <p:cNvSpPr txBox="1">
            <a:spLocks noChangeArrowheads="1"/>
          </p:cNvSpPr>
          <p:nvPr/>
        </p:nvSpPr>
        <p:spPr bwMode="auto">
          <a:xfrm>
            <a:off x="639763" y="4508500"/>
            <a:ext cx="9064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晶体</a:t>
            </a:r>
          </a:p>
        </p:txBody>
      </p:sp>
      <p:sp>
        <p:nvSpPr>
          <p:cNvPr id="70692" name="Text Box 37">
            <a:extLst>
              <a:ext uri="{FF2B5EF4-FFF2-40B4-BE49-F238E27FC236}">
                <a16:creationId xmlns:a16="http://schemas.microsoft.com/office/drawing/2014/main" id="{8B8480F9-A6CC-29CF-1C4B-0122073D033E}"/>
              </a:ext>
            </a:extLst>
          </p:cNvPr>
          <p:cNvSpPr txBox="1">
            <a:spLocks noChangeArrowheads="1"/>
          </p:cNvSpPr>
          <p:nvPr/>
        </p:nvSpPr>
        <p:spPr bwMode="auto">
          <a:xfrm>
            <a:off x="1863725" y="4559300"/>
            <a:ext cx="4079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70693" name="Text Box 38">
            <a:extLst>
              <a:ext uri="{FF2B5EF4-FFF2-40B4-BE49-F238E27FC236}">
                <a16:creationId xmlns:a16="http://schemas.microsoft.com/office/drawing/2014/main" id="{CD7E9FB7-61BB-41AE-D869-0D4F4D2D0EC5}"/>
              </a:ext>
            </a:extLst>
          </p:cNvPr>
          <p:cNvSpPr txBox="1">
            <a:spLocks noChangeArrowheads="1"/>
          </p:cNvSpPr>
          <p:nvPr/>
        </p:nvSpPr>
        <p:spPr bwMode="auto">
          <a:xfrm>
            <a:off x="2655888" y="4559300"/>
            <a:ext cx="441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a:t>
            </a:r>
          </a:p>
        </p:txBody>
      </p:sp>
      <p:sp>
        <p:nvSpPr>
          <p:cNvPr id="70694" name="Text Box 39">
            <a:extLst>
              <a:ext uri="{FF2B5EF4-FFF2-40B4-BE49-F238E27FC236}">
                <a16:creationId xmlns:a16="http://schemas.microsoft.com/office/drawing/2014/main" id="{A25FA39C-2E58-E7C8-B73E-C593C595F27C}"/>
              </a:ext>
            </a:extLst>
          </p:cNvPr>
          <p:cNvSpPr txBox="1">
            <a:spLocks noChangeArrowheads="1"/>
          </p:cNvSpPr>
          <p:nvPr/>
        </p:nvSpPr>
        <p:spPr bwMode="auto">
          <a:xfrm>
            <a:off x="3419475" y="4559300"/>
            <a:ext cx="5603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Ge</a:t>
            </a:r>
          </a:p>
        </p:txBody>
      </p:sp>
      <p:sp>
        <p:nvSpPr>
          <p:cNvPr id="70695" name="Text Box 40">
            <a:extLst>
              <a:ext uri="{FF2B5EF4-FFF2-40B4-BE49-F238E27FC236}">
                <a16:creationId xmlns:a16="http://schemas.microsoft.com/office/drawing/2014/main" id="{2BF1228F-A80C-FB1A-40B1-5D8ACE6BCDC3}"/>
              </a:ext>
            </a:extLst>
          </p:cNvPr>
          <p:cNvSpPr txBox="1">
            <a:spLocks noChangeArrowheads="1"/>
          </p:cNvSpPr>
          <p:nvPr/>
        </p:nvSpPr>
        <p:spPr bwMode="auto">
          <a:xfrm>
            <a:off x="4167188" y="4559300"/>
            <a:ext cx="6683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SiC</a:t>
            </a:r>
          </a:p>
        </p:txBody>
      </p:sp>
      <p:sp>
        <p:nvSpPr>
          <p:cNvPr id="70696" name="Text Box 41">
            <a:extLst>
              <a:ext uri="{FF2B5EF4-FFF2-40B4-BE49-F238E27FC236}">
                <a16:creationId xmlns:a16="http://schemas.microsoft.com/office/drawing/2014/main" id="{1111B8BF-C917-AB27-B266-82E237F3B658}"/>
              </a:ext>
            </a:extLst>
          </p:cNvPr>
          <p:cNvSpPr txBox="1">
            <a:spLocks noChangeArrowheads="1"/>
          </p:cNvSpPr>
          <p:nvPr/>
        </p:nvSpPr>
        <p:spPr bwMode="auto">
          <a:xfrm>
            <a:off x="4959350" y="4559300"/>
            <a:ext cx="9207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GaAs</a:t>
            </a:r>
          </a:p>
        </p:txBody>
      </p:sp>
      <p:sp>
        <p:nvSpPr>
          <p:cNvPr id="70697" name="Text Box 42">
            <a:extLst>
              <a:ext uri="{FF2B5EF4-FFF2-40B4-BE49-F238E27FC236}">
                <a16:creationId xmlns:a16="http://schemas.microsoft.com/office/drawing/2014/main" id="{6E2FE0AE-5A2C-83AA-5DB5-6458887ADD86}"/>
              </a:ext>
            </a:extLst>
          </p:cNvPr>
          <p:cNvSpPr txBox="1">
            <a:spLocks noChangeArrowheads="1"/>
          </p:cNvSpPr>
          <p:nvPr/>
        </p:nvSpPr>
        <p:spPr bwMode="auto">
          <a:xfrm>
            <a:off x="6021388" y="4559300"/>
            <a:ext cx="6873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InP</a:t>
            </a:r>
          </a:p>
        </p:txBody>
      </p:sp>
      <p:sp>
        <p:nvSpPr>
          <p:cNvPr id="70698" name="Text Box 43">
            <a:extLst>
              <a:ext uri="{FF2B5EF4-FFF2-40B4-BE49-F238E27FC236}">
                <a16:creationId xmlns:a16="http://schemas.microsoft.com/office/drawing/2014/main" id="{F818405A-CDEF-C0D1-6B08-F93ED285BE5C}"/>
              </a:ext>
            </a:extLst>
          </p:cNvPr>
          <p:cNvSpPr txBox="1">
            <a:spLocks noChangeArrowheads="1"/>
          </p:cNvSpPr>
          <p:nvPr/>
        </p:nvSpPr>
        <p:spPr bwMode="auto">
          <a:xfrm>
            <a:off x="6759575" y="4559300"/>
            <a:ext cx="800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GaN</a:t>
            </a:r>
          </a:p>
        </p:txBody>
      </p:sp>
      <p:sp>
        <p:nvSpPr>
          <p:cNvPr id="70699" name="Text Box 44">
            <a:extLst>
              <a:ext uri="{FF2B5EF4-FFF2-40B4-BE49-F238E27FC236}">
                <a16:creationId xmlns:a16="http://schemas.microsoft.com/office/drawing/2014/main" id="{A7273FFB-139D-3942-8B55-05C877E02E6D}"/>
              </a:ext>
            </a:extLst>
          </p:cNvPr>
          <p:cNvSpPr txBox="1">
            <a:spLocks noChangeArrowheads="1"/>
          </p:cNvSpPr>
          <p:nvPr/>
        </p:nvSpPr>
        <p:spPr bwMode="auto">
          <a:xfrm>
            <a:off x="7624763" y="4572000"/>
            <a:ext cx="800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ZnO</a:t>
            </a:r>
          </a:p>
        </p:txBody>
      </p:sp>
      <p:sp>
        <p:nvSpPr>
          <p:cNvPr id="70700" name="Text Box 45">
            <a:extLst>
              <a:ext uri="{FF2B5EF4-FFF2-40B4-BE49-F238E27FC236}">
                <a16:creationId xmlns:a16="http://schemas.microsoft.com/office/drawing/2014/main" id="{05680C40-A178-B7DC-6D43-9ABA09AB02B3}"/>
              </a:ext>
            </a:extLst>
          </p:cNvPr>
          <p:cNvSpPr txBox="1">
            <a:spLocks noChangeArrowheads="1"/>
          </p:cNvSpPr>
          <p:nvPr/>
        </p:nvSpPr>
        <p:spPr bwMode="auto">
          <a:xfrm>
            <a:off x="250825" y="5275263"/>
            <a:ext cx="13858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6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电离度</a:t>
            </a:r>
            <a:r>
              <a:rPr lang="en-US" altLang="zh-CN" sz="26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600" b="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a:t>
            </a:r>
          </a:p>
        </p:txBody>
      </p:sp>
      <p:sp>
        <p:nvSpPr>
          <p:cNvPr id="70701" name="Text Box 46">
            <a:extLst>
              <a:ext uri="{FF2B5EF4-FFF2-40B4-BE49-F238E27FC236}">
                <a16:creationId xmlns:a16="http://schemas.microsoft.com/office/drawing/2014/main" id="{3A93BFAF-7166-E388-751D-300A0AF84FF7}"/>
              </a:ext>
            </a:extLst>
          </p:cNvPr>
          <p:cNvSpPr txBox="1">
            <a:spLocks noChangeArrowheads="1"/>
          </p:cNvSpPr>
          <p:nvPr/>
        </p:nvSpPr>
        <p:spPr bwMode="auto">
          <a:xfrm>
            <a:off x="1862138" y="5335588"/>
            <a:ext cx="3381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70702" name="Text Box 47">
            <a:extLst>
              <a:ext uri="{FF2B5EF4-FFF2-40B4-BE49-F238E27FC236}">
                <a16:creationId xmlns:a16="http://schemas.microsoft.com/office/drawing/2014/main" id="{9C964124-3243-8D93-B1C2-182F7A422681}"/>
              </a:ext>
            </a:extLst>
          </p:cNvPr>
          <p:cNvSpPr txBox="1">
            <a:spLocks noChangeArrowheads="1"/>
          </p:cNvSpPr>
          <p:nvPr/>
        </p:nvSpPr>
        <p:spPr bwMode="auto">
          <a:xfrm>
            <a:off x="2711450" y="5337175"/>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70703" name="Text Box 48">
            <a:extLst>
              <a:ext uri="{FF2B5EF4-FFF2-40B4-BE49-F238E27FC236}">
                <a16:creationId xmlns:a16="http://schemas.microsoft.com/office/drawing/2014/main" id="{82F88CC5-0540-60AA-CCBB-48E4510826BB}"/>
              </a:ext>
            </a:extLst>
          </p:cNvPr>
          <p:cNvSpPr txBox="1">
            <a:spLocks noChangeArrowheads="1"/>
          </p:cNvSpPr>
          <p:nvPr/>
        </p:nvSpPr>
        <p:spPr bwMode="auto">
          <a:xfrm>
            <a:off x="3546475" y="5337175"/>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70704" name="Text Box 49">
            <a:extLst>
              <a:ext uri="{FF2B5EF4-FFF2-40B4-BE49-F238E27FC236}">
                <a16:creationId xmlns:a16="http://schemas.microsoft.com/office/drawing/2014/main" id="{D0B613A9-0A13-590B-353E-EF571773CA1F}"/>
              </a:ext>
            </a:extLst>
          </p:cNvPr>
          <p:cNvSpPr txBox="1">
            <a:spLocks noChangeArrowheads="1"/>
          </p:cNvSpPr>
          <p:nvPr/>
        </p:nvSpPr>
        <p:spPr bwMode="auto">
          <a:xfrm>
            <a:off x="4111625" y="5337175"/>
            <a:ext cx="877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0.177</a:t>
            </a:r>
          </a:p>
        </p:txBody>
      </p:sp>
      <p:sp>
        <p:nvSpPr>
          <p:cNvPr id="70705" name="Text Box 50">
            <a:extLst>
              <a:ext uri="{FF2B5EF4-FFF2-40B4-BE49-F238E27FC236}">
                <a16:creationId xmlns:a16="http://schemas.microsoft.com/office/drawing/2014/main" id="{68120CFB-2D01-5D0E-134D-E491C0BE257E}"/>
              </a:ext>
            </a:extLst>
          </p:cNvPr>
          <p:cNvSpPr txBox="1">
            <a:spLocks noChangeArrowheads="1"/>
          </p:cNvSpPr>
          <p:nvPr/>
        </p:nvSpPr>
        <p:spPr bwMode="auto">
          <a:xfrm>
            <a:off x="5089525" y="5314950"/>
            <a:ext cx="877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0.310</a:t>
            </a:r>
          </a:p>
        </p:txBody>
      </p:sp>
      <p:sp>
        <p:nvSpPr>
          <p:cNvPr id="70706" name="Text Box 51">
            <a:extLst>
              <a:ext uri="{FF2B5EF4-FFF2-40B4-BE49-F238E27FC236}">
                <a16:creationId xmlns:a16="http://schemas.microsoft.com/office/drawing/2014/main" id="{C26E0CEA-E615-4EE9-76D6-C47A90E17C66}"/>
              </a:ext>
            </a:extLst>
          </p:cNvPr>
          <p:cNvSpPr txBox="1">
            <a:spLocks noChangeArrowheads="1"/>
          </p:cNvSpPr>
          <p:nvPr/>
        </p:nvSpPr>
        <p:spPr bwMode="auto">
          <a:xfrm>
            <a:off x="5926138" y="5314950"/>
            <a:ext cx="8778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0.421</a:t>
            </a:r>
          </a:p>
        </p:txBody>
      </p:sp>
      <p:sp>
        <p:nvSpPr>
          <p:cNvPr id="70707" name="Text Box 52">
            <a:extLst>
              <a:ext uri="{FF2B5EF4-FFF2-40B4-BE49-F238E27FC236}">
                <a16:creationId xmlns:a16="http://schemas.microsoft.com/office/drawing/2014/main" id="{74ECBFB1-F64B-37E6-A18F-A22C3CE2E836}"/>
              </a:ext>
            </a:extLst>
          </p:cNvPr>
          <p:cNvSpPr txBox="1">
            <a:spLocks noChangeArrowheads="1"/>
          </p:cNvSpPr>
          <p:nvPr/>
        </p:nvSpPr>
        <p:spPr bwMode="auto">
          <a:xfrm>
            <a:off x="6745288" y="5314950"/>
            <a:ext cx="8778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0.500</a:t>
            </a:r>
          </a:p>
        </p:txBody>
      </p:sp>
      <p:sp>
        <p:nvSpPr>
          <p:cNvPr id="70708" name="Text Box 53">
            <a:extLst>
              <a:ext uri="{FF2B5EF4-FFF2-40B4-BE49-F238E27FC236}">
                <a16:creationId xmlns:a16="http://schemas.microsoft.com/office/drawing/2014/main" id="{B1C4ED47-56FB-D210-2712-EE18455E1251}"/>
              </a:ext>
            </a:extLst>
          </p:cNvPr>
          <p:cNvSpPr txBox="1">
            <a:spLocks noChangeArrowheads="1"/>
          </p:cNvSpPr>
          <p:nvPr/>
        </p:nvSpPr>
        <p:spPr bwMode="auto">
          <a:xfrm>
            <a:off x="7639050" y="5314950"/>
            <a:ext cx="877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0.616</a:t>
            </a:r>
          </a:p>
        </p:txBody>
      </p:sp>
      <p:sp>
        <p:nvSpPr>
          <p:cNvPr id="70709" name="Text Box 54">
            <a:extLst>
              <a:ext uri="{FF2B5EF4-FFF2-40B4-BE49-F238E27FC236}">
                <a16:creationId xmlns:a16="http://schemas.microsoft.com/office/drawing/2014/main" id="{C9FD7283-757A-DD07-36A7-4BAD3612532B}"/>
              </a:ext>
            </a:extLst>
          </p:cNvPr>
          <p:cNvSpPr txBox="1">
            <a:spLocks noChangeArrowheads="1"/>
          </p:cNvSpPr>
          <p:nvPr/>
        </p:nvSpPr>
        <p:spPr bwMode="auto">
          <a:xfrm>
            <a:off x="1223963" y="5976938"/>
            <a:ext cx="16271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共价结合</a:t>
            </a:r>
          </a:p>
        </p:txBody>
      </p:sp>
      <p:sp>
        <p:nvSpPr>
          <p:cNvPr id="70710" name="Text Box 55">
            <a:extLst>
              <a:ext uri="{FF2B5EF4-FFF2-40B4-BE49-F238E27FC236}">
                <a16:creationId xmlns:a16="http://schemas.microsoft.com/office/drawing/2014/main" id="{CDF5CF2A-14D8-A3E6-5D4D-404985708796}"/>
              </a:ext>
            </a:extLst>
          </p:cNvPr>
          <p:cNvSpPr txBox="1">
            <a:spLocks noChangeArrowheads="1"/>
          </p:cNvSpPr>
          <p:nvPr/>
        </p:nvSpPr>
        <p:spPr bwMode="auto">
          <a:xfrm>
            <a:off x="7199313" y="6000750"/>
            <a:ext cx="16271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离子结合</a:t>
            </a:r>
          </a:p>
        </p:txBody>
      </p:sp>
      <p:sp>
        <p:nvSpPr>
          <p:cNvPr id="70711" name="Line 56">
            <a:extLst>
              <a:ext uri="{FF2B5EF4-FFF2-40B4-BE49-F238E27FC236}">
                <a16:creationId xmlns:a16="http://schemas.microsoft.com/office/drawing/2014/main" id="{DE6B06D5-7ACD-3B98-B5C5-A2A735DF8580}"/>
              </a:ext>
            </a:extLst>
          </p:cNvPr>
          <p:cNvSpPr>
            <a:spLocks noChangeShapeType="1"/>
          </p:cNvSpPr>
          <p:nvPr/>
        </p:nvSpPr>
        <p:spPr bwMode="auto">
          <a:xfrm>
            <a:off x="2892425" y="6237288"/>
            <a:ext cx="4321175"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0712" name="Rectangle 70">
            <a:extLst>
              <a:ext uri="{FF2B5EF4-FFF2-40B4-BE49-F238E27FC236}">
                <a16:creationId xmlns:a16="http://schemas.microsoft.com/office/drawing/2014/main" id="{68144225-7F57-085F-207E-E673AB28080B}"/>
              </a:ext>
            </a:extLst>
          </p:cNvPr>
          <p:cNvSpPr>
            <a:spLocks noChangeArrowheads="1"/>
          </p:cNvSpPr>
          <p:nvPr/>
        </p:nvSpPr>
        <p:spPr bwMode="auto">
          <a:xfrm>
            <a:off x="4854575" y="904875"/>
            <a:ext cx="3324225" cy="2982913"/>
          </a:xfrm>
          <a:prstGeom prst="rect">
            <a:avLst/>
          </a:prstGeom>
          <a:gradFill rotWithShape="0">
            <a:gsLst>
              <a:gs pos="0">
                <a:srgbClr val="FFFFFF"/>
              </a:gs>
              <a:gs pos="100000">
                <a:srgbClr val="FFCCFF"/>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0713" name="Object 71">
            <a:extLst>
              <a:ext uri="{FF2B5EF4-FFF2-40B4-BE49-F238E27FC236}">
                <a16:creationId xmlns:a16="http://schemas.microsoft.com/office/drawing/2014/main" id="{2A072B1B-D26C-4925-DFFD-E4CF52BA0E31}"/>
              </a:ext>
            </a:extLst>
          </p:cNvPr>
          <p:cNvGraphicFramePr>
            <a:graphicFrameLocks noChangeAspect="1"/>
          </p:cNvGraphicFramePr>
          <p:nvPr/>
        </p:nvGraphicFramePr>
        <p:xfrm>
          <a:off x="4999038" y="1049338"/>
          <a:ext cx="3027362" cy="2682875"/>
        </p:xfrm>
        <a:graphic>
          <a:graphicData uri="http://schemas.openxmlformats.org/presentationml/2006/ole">
            <mc:AlternateContent xmlns:mc="http://schemas.openxmlformats.org/markup-compatibility/2006">
              <mc:Choice xmlns:v="urn:schemas-microsoft-com:vml" Requires="v">
                <p:oleObj name="Photo Editor Photo" r:id="rId2" imgW="3362794" imgH="3104762" progId="MSPhotoEd.3">
                  <p:embed/>
                </p:oleObj>
              </mc:Choice>
              <mc:Fallback>
                <p:oleObj name="Photo Editor Photo" r:id="rId2" imgW="3362794" imgH="3104762" progId="MSPhotoEd.3">
                  <p:embed/>
                  <p:pic>
                    <p:nvPicPr>
                      <p:cNvPr id="0" name="Object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038" y="1049338"/>
                        <a:ext cx="3027362" cy="268287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714" name="Text Box 72">
            <a:extLst>
              <a:ext uri="{FF2B5EF4-FFF2-40B4-BE49-F238E27FC236}">
                <a16:creationId xmlns:a16="http://schemas.microsoft.com/office/drawing/2014/main" id="{D86C898C-6F9A-7938-D14A-2A799E076986}"/>
              </a:ext>
            </a:extLst>
          </p:cNvPr>
          <p:cNvSpPr txBox="1">
            <a:spLocks noChangeArrowheads="1"/>
          </p:cNvSpPr>
          <p:nvPr/>
        </p:nvSpPr>
        <p:spPr bwMode="auto">
          <a:xfrm>
            <a:off x="5286375" y="3784600"/>
            <a:ext cx="26876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Si, Ge </a:t>
            </a:r>
            <a:r>
              <a:rPr kumimoji="1"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的晶体构造</a:t>
            </a:r>
          </a:p>
        </p:txBody>
      </p:sp>
      <p:grpSp>
        <p:nvGrpSpPr>
          <p:cNvPr id="654411" name="Group 75">
            <a:extLst>
              <a:ext uri="{FF2B5EF4-FFF2-40B4-BE49-F238E27FC236}">
                <a16:creationId xmlns:a16="http://schemas.microsoft.com/office/drawing/2014/main" id="{4B7A1E33-AE54-D057-E8DE-F962E6A5CECC}"/>
              </a:ext>
            </a:extLst>
          </p:cNvPr>
          <p:cNvGrpSpPr>
            <a:grpSpLocks/>
          </p:cNvGrpSpPr>
          <p:nvPr/>
        </p:nvGrpSpPr>
        <p:grpSpPr bwMode="auto">
          <a:xfrm>
            <a:off x="1547813" y="1268413"/>
            <a:ext cx="2879725" cy="2879725"/>
            <a:chOff x="975" y="799"/>
            <a:chExt cx="1814" cy="1814"/>
          </a:xfrm>
        </p:grpSpPr>
        <p:pic>
          <p:nvPicPr>
            <p:cNvPr id="70717" name="Picture 73">
              <a:extLst>
                <a:ext uri="{FF2B5EF4-FFF2-40B4-BE49-F238E27FC236}">
                  <a16:creationId xmlns:a16="http://schemas.microsoft.com/office/drawing/2014/main" id="{1E20BB95-F447-75FC-E7B7-F07781E40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799"/>
              <a:ext cx="1681"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18" name="Text Box 74">
              <a:extLst>
                <a:ext uri="{FF2B5EF4-FFF2-40B4-BE49-F238E27FC236}">
                  <a16:creationId xmlns:a16="http://schemas.microsoft.com/office/drawing/2014/main" id="{D40B9218-8D69-FB40-A3D6-A574E2DD5DA4}"/>
                </a:ext>
              </a:extLst>
            </p:cNvPr>
            <p:cNvSpPr txBox="1">
              <a:spLocks noChangeArrowheads="1"/>
            </p:cNvSpPr>
            <p:nvPr/>
          </p:nvSpPr>
          <p:spPr bwMode="auto">
            <a:xfrm>
              <a:off x="2368" y="2264"/>
              <a:ext cx="4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SiC</a:t>
              </a:r>
            </a:p>
          </p:txBody>
        </p:sp>
      </p:grpSp>
      <p:sp>
        <p:nvSpPr>
          <p:cNvPr id="70716" name="灯片编号占位符 3">
            <a:extLst>
              <a:ext uri="{FF2B5EF4-FFF2-40B4-BE49-F238E27FC236}">
                <a16:creationId xmlns:a16="http://schemas.microsoft.com/office/drawing/2014/main" id="{FCF0E7B9-CABA-E664-AA9F-BFACF681CD5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E1E8B33-72E3-4B30-AAF9-4FBEFA3B741D}"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45</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54411"/>
                                        </p:tgtEl>
                                        <p:attrNameLst>
                                          <p:attrName>style.visibility</p:attrName>
                                        </p:attrNameLst>
                                      </p:cBhvr>
                                      <p:to>
                                        <p:strVal val="visible"/>
                                      </p:to>
                                    </p:set>
                                    <p:animEffect transition="in" filter="dissolve">
                                      <p:cBhvr>
                                        <p:cTn id="7" dur="500"/>
                                        <p:tgtEl>
                                          <p:spTgt spid="654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04972709-843B-928C-1603-1F0BA813BA4B}"/>
              </a:ext>
            </a:extLst>
          </p:cNvPr>
          <p:cNvSpPr txBox="1">
            <a:spLocks noChangeArrowheads="1"/>
          </p:cNvSpPr>
          <p:nvPr/>
        </p:nvSpPr>
        <p:spPr bwMode="auto">
          <a:xfrm>
            <a:off x="279400" y="868363"/>
            <a:ext cx="8597900"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在成键的过程中，由于原子间的相互影响，同一原子中几个能量相近的不同类型的原子轨道（即波函数），可以进行线性组合，重新分配能量和确定空间方向，组成数目相等的新原子轨道，</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这种轨道重新组合的方式称为杂化</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hybridization) </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，杂化后形成的新轨道称为</a:t>
            </a: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杂化轨道</a:t>
            </a:r>
            <a:r>
              <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hybrid orbital)</a:t>
            </a:r>
          </a:p>
        </p:txBody>
      </p:sp>
      <p:sp>
        <p:nvSpPr>
          <p:cNvPr id="71683" name="Rectangle 3">
            <a:extLst>
              <a:ext uri="{FF2B5EF4-FFF2-40B4-BE49-F238E27FC236}">
                <a16:creationId xmlns:a16="http://schemas.microsoft.com/office/drawing/2014/main" id="{A105A6FF-0722-718D-FD4A-DF5AC3E17B88}"/>
              </a:ext>
            </a:extLst>
          </p:cNvPr>
          <p:cNvSpPr>
            <a:spLocks noChangeArrowheads="1"/>
          </p:cNvSpPr>
          <p:nvPr/>
        </p:nvSpPr>
        <p:spPr bwMode="auto">
          <a:xfrm>
            <a:off x="6213475" y="3365500"/>
            <a:ext cx="360363" cy="36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684" name="Rectangle 4">
            <a:extLst>
              <a:ext uri="{FF2B5EF4-FFF2-40B4-BE49-F238E27FC236}">
                <a16:creationId xmlns:a16="http://schemas.microsoft.com/office/drawing/2014/main" id="{F77278FA-1D1C-224D-E2FD-D95DCCF215FA}"/>
              </a:ext>
            </a:extLst>
          </p:cNvPr>
          <p:cNvSpPr>
            <a:spLocks noChangeArrowheads="1"/>
          </p:cNvSpPr>
          <p:nvPr/>
        </p:nvSpPr>
        <p:spPr bwMode="auto">
          <a:xfrm>
            <a:off x="6575425" y="3370263"/>
            <a:ext cx="360363" cy="360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685" name="Rectangle 5">
            <a:extLst>
              <a:ext uri="{FF2B5EF4-FFF2-40B4-BE49-F238E27FC236}">
                <a16:creationId xmlns:a16="http://schemas.microsoft.com/office/drawing/2014/main" id="{B650EB57-51E0-C095-8778-2AB0BCE2EAEE}"/>
              </a:ext>
            </a:extLst>
          </p:cNvPr>
          <p:cNvSpPr>
            <a:spLocks noChangeArrowheads="1"/>
          </p:cNvSpPr>
          <p:nvPr/>
        </p:nvSpPr>
        <p:spPr bwMode="auto">
          <a:xfrm>
            <a:off x="6951663" y="3370263"/>
            <a:ext cx="360362" cy="360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66" name="Line 41">
            <a:extLst>
              <a:ext uri="{FF2B5EF4-FFF2-40B4-BE49-F238E27FC236}">
                <a16:creationId xmlns:a16="http://schemas.microsoft.com/office/drawing/2014/main" id="{BC759403-91CF-45D3-CA16-08EC429054F1}"/>
              </a:ext>
            </a:extLst>
          </p:cNvPr>
          <p:cNvSpPr>
            <a:spLocks noChangeShapeType="1"/>
          </p:cNvSpPr>
          <p:nvPr/>
        </p:nvSpPr>
        <p:spPr bwMode="auto">
          <a:xfrm>
            <a:off x="3657600" y="3905250"/>
            <a:ext cx="12954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4279" name="Text Box 42">
            <a:extLst>
              <a:ext uri="{FF2B5EF4-FFF2-40B4-BE49-F238E27FC236}">
                <a16:creationId xmlns:a16="http://schemas.microsoft.com/office/drawing/2014/main" id="{636AB2A2-C3CB-91FE-4B82-771DB6E20890}"/>
              </a:ext>
            </a:extLst>
          </p:cNvPr>
          <p:cNvSpPr txBox="1">
            <a:spLocks noChangeArrowheads="1"/>
          </p:cNvSpPr>
          <p:nvPr/>
        </p:nvSpPr>
        <p:spPr bwMode="auto">
          <a:xfrm>
            <a:off x="3800475" y="3908425"/>
            <a:ext cx="9874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+4eV</a:t>
            </a:r>
          </a:p>
        </p:txBody>
      </p:sp>
      <p:sp>
        <p:nvSpPr>
          <p:cNvPr id="54280" name="Text Box 43">
            <a:extLst>
              <a:ext uri="{FF2B5EF4-FFF2-40B4-BE49-F238E27FC236}">
                <a16:creationId xmlns:a16="http://schemas.microsoft.com/office/drawing/2014/main" id="{C51BF658-2BF2-D90D-1711-4105AA19C637}"/>
              </a:ext>
            </a:extLst>
          </p:cNvPr>
          <p:cNvSpPr txBox="1">
            <a:spLocks noChangeArrowheads="1"/>
          </p:cNvSpPr>
          <p:nvPr/>
        </p:nvSpPr>
        <p:spPr bwMode="auto">
          <a:xfrm>
            <a:off x="279400" y="4797425"/>
            <a:ext cx="85979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而形成一个 </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C-C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键能量降低 </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3.6eV</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，多形成两个共价键所释放出的能量 </a:t>
            </a:r>
            <a:r>
              <a:rPr kumimoji="1"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7.2eV</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足以补偿电子由 </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2s</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2p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态能量的增加其分子轨道由原子的 </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2s</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2p</a:t>
            </a:r>
            <a:r>
              <a:rPr kumimoji="1" lang="en-US" altLang="zh-CN" sz="24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x</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2p</a:t>
            </a:r>
            <a:r>
              <a:rPr kumimoji="1" lang="en-US" altLang="zh-CN" sz="24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y</a:t>
            </a:r>
            <a:r>
              <a:rPr kumimoji="1" lang="en-US" altLang="zh-CN" sz="24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和 </a:t>
            </a:r>
            <a:r>
              <a:rPr kumimoji="1" lang="en-US" altLang="zh-CN"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2p</a:t>
            </a:r>
            <a:r>
              <a:rPr kumimoji="1" lang="en-US" altLang="zh-CN" sz="2400" b="1" i="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z</a:t>
            </a:r>
            <a:r>
              <a:rPr kumimoji="1" lang="en-US" altLang="zh-CN" sz="2400"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轨道的线性组合组成，称为 </a:t>
            </a:r>
            <a:r>
              <a:rPr kumimoji="1"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sp</a:t>
            </a:r>
            <a:r>
              <a:rPr kumimoji="1" lang="en-US" altLang="zh-CN" sz="2400" b="1"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3</a:t>
            </a:r>
            <a:r>
              <a:rPr kumimoji="1"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kumimoji="1"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杂化轨道</a:t>
            </a:r>
          </a:p>
        </p:txBody>
      </p:sp>
      <p:sp>
        <p:nvSpPr>
          <p:cNvPr id="54281" name="Text Box 44">
            <a:extLst>
              <a:ext uri="{FF2B5EF4-FFF2-40B4-BE49-F238E27FC236}">
                <a16:creationId xmlns:a16="http://schemas.microsoft.com/office/drawing/2014/main" id="{5BE770D3-0B0C-60A8-62CF-92EAEC442E83}"/>
              </a:ext>
            </a:extLst>
          </p:cNvPr>
          <p:cNvSpPr txBox="1">
            <a:spLocks noChangeArrowheads="1"/>
          </p:cNvSpPr>
          <p:nvPr/>
        </p:nvSpPr>
        <p:spPr bwMode="auto">
          <a:xfrm>
            <a:off x="3733800" y="3451225"/>
            <a:ext cx="14859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2s</a:t>
            </a:r>
            <a:r>
              <a:rPr kumimoji="1"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2p</a:t>
            </a:r>
            <a:endParaRPr kumimoji="1"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690" name="Text Box 46">
            <a:extLst>
              <a:ext uri="{FF2B5EF4-FFF2-40B4-BE49-F238E27FC236}">
                <a16:creationId xmlns:a16="http://schemas.microsoft.com/office/drawing/2014/main" id="{43DA8E09-A88F-C458-92E7-BE27BF004DC9}"/>
              </a:ext>
            </a:extLst>
          </p:cNvPr>
          <p:cNvSpPr txBox="1">
            <a:spLocks noChangeArrowheads="1"/>
          </p:cNvSpPr>
          <p:nvPr/>
        </p:nvSpPr>
        <p:spPr bwMode="auto">
          <a:xfrm>
            <a:off x="3459163" y="115888"/>
            <a:ext cx="223678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杂化轨道</a:t>
            </a:r>
            <a:endParaRPr lang="zh-CN" altLang="en-US" sz="44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6571" name="Picture 48">
            <a:extLst>
              <a:ext uri="{FF2B5EF4-FFF2-40B4-BE49-F238E27FC236}">
                <a16:creationId xmlns:a16="http://schemas.microsoft.com/office/drawing/2014/main" id="{909514E1-2B36-9A32-B23F-DACAEC810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122613"/>
            <a:ext cx="1800225" cy="170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4" name="Picture 49">
            <a:extLst>
              <a:ext uri="{FF2B5EF4-FFF2-40B4-BE49-F238E27FC236}">
                <a16:creationId xmlns:a16="http://schemas.microsoft.com/office/drawing/2014/main" id="{0D509BE3-18AF-93B8-89F3-F9B56EA20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738" y="3068638"/>
            <a:ext cx="180022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85" name="Text Box 50">
            <a:extLst>
              <a:ext uri="{FF2B5EF4-FFF2-40B4-BE49-F238E27FC236}">
                <a16:creationId xmlns:a16="http://schemas.microsoft.com/office/drawing/2014/main" id="{697A2F81-B790-14C6-63AC-D1B7536A0575}"/>
              </a:ext>
            </a:extLst>
          </p:cNvPr>
          <p:cNvSpPr txBox="1">
            <a:spLocks noChangeArrowheads="1"/>
          </p:cNvSpPr>
          <p:nvPr/>
        </p:nvSpPr>
        <p:spPr bwMode="auto">
          <a:xfrm>
            <a:off x="7524750" y="4194175"/>
            <a:ext cx="6445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sp</a:t>
            </a:r>
            <a:r>
              <a:rPr lang="en-US" altLang="zh-CN" sz="2800" b="1" baseline="30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54286" name="Line 51">
            <a:extLst>
              <a:ext uri="{FF2B5EF4-FFF2-40B4-BE49-F238E27FC236}">
                <a16:creationId xmlns:a16="http://schemas.microsoft.com/office/drawing/2014/main" id="{1868BF26-BE98-F964-AD68-8D8DAA58D672}"/>
              </a:ext>
            </a:extLst>
          </p:cNvPr>
          <p:cNvSpPr>
            <a:spLocks noChangeShapeType="1"/>
          </p:cNvSpPr>
          <p:nvPr/>
        </p:nvSpPr>
        <p:spPr bwMode="auto">
          <a:xfrm>
            <a:off x="6804025" y="4552950"/>
            <a:ext cx="7207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5" name="灯片编号占位符 3">
            <a:extLst>
              <a:ext uri="{FF2B5EF4-FFF2-40B4-BE49-F238E27FC236}">
                <a16:creationId xmlns:a16="http://schemas.microsoft.com/office/drawing/2014/main" id="{4342A897-4C14-D448-E453-664D0C27494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8A79111-4983-431D-A5AA-5CBB2BDF20C1}"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46</a:t>
            </a:fld>
            <a:endParaRPr lang="en-US" altLang="zh-CN" sz="1200" b="1">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7DDBF913-D8A7-E59A-5089-F84CAA482692}"/>
              </a:ext>
            </a:extLst>
          </p:cNvPr>
          <p:cNvSpPr>
            <a:spLocks noChangeArrowheads="1"/>
          </p:cNvSpPr>
          <p:nvPr/>
        </p:nvSpPr>
        <p:spPr bwMode="auto">
          <a:xfrm>
            <a:off x="292100" y="2787650"/>
            <a:ext cx="6900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以金刚石为例来说明：</a:t>
            </a:r>
            <a:r>
              <a:rPr kumimoji="1"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r>
              <a:rPr kumimoji="1" lang="zh-CN" altLang="en-US"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原子的基态为：</a:t>
            </a:r>
            <a:r>
              <a:rPr kumimoji="1"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1s</a:t>
            </a:r>
            <a:r>
              <a:rPr kumimoji="1" lang="en-US" altLang="zh-CN" sz="2400" b="1" baseline="30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2s</a:t>
            </a:r>
            <a:r>
              <a:rPr kumimoji="1" lang="en-US" altLang="zh-CN" sz="2400" b="1" baseline="30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2p</a:t>
            </a:r>
            <a:r>
              <a:rPr kumimoji="1" lang="en-US" altLang="zh-CN" sz="2400" b="1" baseline="30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endParaRPr kumimoji="1" lang="en-US" altLang="zh-CN" sz="24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57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65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2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2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2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28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4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9" grpId="0"/>
      <p:bldP spid="54280" grpId="0"/>
      <p:bldP spid="54281" grpId="0"/>
      <p:bldP spid="54285"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B520AF8-BE41-BE5F-9F34-176BD54DEF4E}"/>
              </a:ext>
            </a:extLst>
          </p:cNvPr>
          <p:cNvSpPr>
            <a:spLocks noGrp="1" noRot="1"/>
          </p:cNvSpPr>
          <p:nvPr>
            <p:ph type="title" idx="4294967295"/>
          </p:nvPr>
        </p:nvSpPr>
        <p:spPr>
          <a:xfrm>
            <a:off x="1042988" y="190500"/>
            <a:ext cx="7010400" cy="1527175"/>
          </a:xfrm>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共价键的饱和性和方向性</a:t>
            </a:r>
          </a:p>
        </p:txBody>
      </p:sp>
      <p:sp>
        <p:nvSpPr>
          <p:cNvPr id="72707" name="Rectangle 3">
            <a:extLst>
              <a:ext uri="{FF2B5EF4-FFF2-40B4-BE49-F238E27FC236}">
                <a16:creationId xmlns:a16="http://schemas.microsoft.com/office/drawing/2014/main" id="{655DB5C2-D336-7C9A-8D6D-E4795C459D4C}"/>
              </a:ext>
            </a:extLst>
          </p:cNvPr>
          <p:cNvSpPr>
            <a:spLocks noGrp="1" noRot="1"/>
          </p:cNvSpPr>
          <p:nvPr>
            <p:ph type="body" sz="half" idx="4294967295"/>
          </p:nvPr>
        </p:nvSpPr>
        <p:spPr>
          <a:xfrm>
            <a:off x="106363" y="1628775"/>
            <a:ext cx="8929687" cy="2087563"/>
          </a:xfrm>
          <a:solidFill>
            <a:schemeClr val="bg1"/>
          </a:solidFill>
        </p:spPr>
        <p:txBody>
          <a:bodyPr/>
          <a:lstStyle/>
          <a:p>
            <a:pPr eaLnBrk="1" hangingPunct="1"/>
            <a:r>
              <a:rPr lang="zh-CN" altLang="en-US" sz="26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饱和性</a:t>
            </a:r>
          </a:p>
          <a:p>
            <a:pPr lvl="1" eaLnBrk="1" hangingPunct="1"/>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一个原子</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只能有一定数目的共价键</a:t>
            </a:r>
          </a:p>
          <a:p>
            <a:pPr lvl="2" eaLnBrk="1" hangingPunct="1"/>
            <a:r>
              <a:rPr lang="zh-CN" altLang="en-US" sz="2000" b="1">
                <a:latin typeface="微软雅黑" panose="020B0503020204020204" pitchFamily="34" charset="-122"/>
                <a:ea typeface="微软雅黑" panose="020B0503020204020204" pitchFamily="34" charset="-122"/>
                <a:cs typeface="Times New Roman" panose="02020603050405020304" pitchFamily="18" charset="0"/>
              </a:rPr>
              <a:t>共价键只能由未配对的电子形成</a:t>
            </a:r>
          </a:p>
          <a:p>
            <a:pPr lvl="2" eaLnBrk="1" hangingPunct="1"/>
            <a:r>
              <a:rPr lang="zh-CN" altLang="en-US" sz="2000" b="1">
                <a:latin typeface="微软雅黑" panose="020B0503020204020204" pitchFamily="34" charset="-122"/>
                <a:ea typeface="微软雅黑" panose="020B0503020204020204" pitchFamily="34" charset="-122"/>
                <a:cs typeface="Times New Roman" panose="02020603050405020304" pitchFamily="18" charset="0"/>
              </a:rPr>
              <a:t>价电子不到半满的，全部电子都可配对</a:t>
            </a:r>
          </a:p>
          <a:p>
            <a:pPr lvl="2" eaLnBrk="1" hangingPunct="1"/>
            <a:r>
              <a:rPr lang="zh-CN" altLang="en-US" sz="2000" b="1">
                <a:latin typeface="微软雅黑" panose="020B0503020204020204" pitchFamily="34" charset="-122"/>
                <a:ea typeface="微软雅黑" panose="020B0503020204020204" pitchFamily="34" charset="-122"/>
                <a:cs typeface="Times New Roman" panose="02020603050405020304" pitchFamily="18" charset="0"/>
              </a:rPr>
              <a:t>价电子超过半满的，未配对的电子数决定于未填充的量子数，即</a:t>
            </a:r>
            <a:r>
              <a:rPr lang="en-US" altLang="zh-CN" sz="2000" b="1">
                <a:latin typeface="微软雅黑" panose="020B0503020204020204" pitchFamily="34" charset="-122"/>
                <a:ea typeface="微软雅黑" panose="020B0503020204020204" pitchFamily="34" charset="-122"/>
                <a:cs typeface="Times New Roman" panose="02020603050405020304" pitchFamily="18" charset="0"/>
              </a:rPr>
              <a:t>8-N</a:t>
            </a:r>
          </a:p>
          <a:p>
            <a:pPr lvl="3" eaLnBrk="1" hangingPunct="1"/>
            <a:endParaRPr lang="en-US" altLang="zh-CN" sz="18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708" name="Rectangle 4">
            <a:extLst>
              <a:ext uri="{FF2B5EF4-FFF2-40B4-BE49-F238E27FC236}">
                <a16:creationId xmlns:a16="http://schemas.microsoft.com/office/drawing/2014/main" id="{233136B6-46B4-59AC-0216-5CC850A0B29F}"/>
              </a:ext>
            </a:extLst>
          </p:cNvPr>
          <p:cNvSpPr>
            <a:spLocks noGrp="1" noRot="1"/>
          </p:cNvSpPr>
          <p:nvPr>
            <p:ph type="body" sz="half" idx="4294967295"/>
          </p:nvPr>
        </p:nvSpPr>
        <p:spPr>
          <a:xfrm>
            <a:off x="0" y="3933825"/>
            <a:ext cx="9144000" cy="2232025"/>
          </a:xfrm>
        </p:spPr>
        <p:txBody>
          <a:bodyPr/>
          <a:lstStyle/>
          <a:p>
            <a:pPr eaLnBrk="1" hangingPunct="1"/>
            <a:r>
              <a:rPr lang="zh-CN" altLang="en-US" sz="26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方向性</a:t>
            </a:r>
          </a:p>
          <a:p>
            <a:pPr lvl="1" eaLnBrk="1" hangingPunct="1"/>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原子只在价电子</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特定的方向</a:t>
            </a:r>
            <a:r>
              <a:rPr lang="en-US" altLang="zh-CN"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波函数最大的方向</a:t>
            </a:r>
            <a:r>
              <a:rPr lang="en-US" altLang="zh-CN"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上形成共价键</a:t>
            </a:r>
          </a:p>
          <a:p>
            <a:pPr lvl="1" eaLnBrk="1" hangingPunct="1"/>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共价键的</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强弱</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决定于两个电子轨道相互</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交叠的程度 </a:t>
            </a:r>
          </a:p>
          <a:p>
            <a:pPr lvl="1" eaLnBrk="1" hangingPunct="1"/>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共价晶体一般</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硬而脆</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，由于共价键具有确定的方向，难以改变</a:t>
            </a:r>
            <a:endParaRPr lang="zh-CN" altLang="en-US" sz="20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709" name="灯片编号占位符 3">
            <a:extLst>
              <a:ext uri="{FF2B5EF4-FFF2-40B4-BE49-F238E27FC236}">
                <a16:creationId xmlns:a16="http://schemas.microsoft.com/office/drawing/2014/main" id="{1A09DC70-A34F-575D-7EF4-9A0C626044B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32C69BE-0EC3-48CB-A05D-3FAF637F8C46}"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47</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6208520E-1E3E-A16B-9696-CE1AAF18F111}"/>
              </a:ext>
            </a:extLst>
          </p:cNvPr>
          <p:cNvSpPr>
            <a:spLocks noGrp="1"/>
          </p:cNvSpPr>
          <p:nvPr>
            <p:ph type="title"/>
          </p:nvPr>
        </p:nvSpPr>
        <p:spPr>
          <a:xfrm>
            <a:off x="457200" y="171450"/>
            <a:ext cx="8229600" cy="777875"/>
          </a:xfrm>
        </p:spPr>
        <p:txBody>
          <a:bodyPr/>
          <a:lstStyle/>
          <a:p>
            <a:pPr eaLnBrk="1" hangingPunct="1"/>
            <a:r>
              <a:rPr lang="zh-CN" altLang="en-US" sz="3600" b="1">
                <a:solidFill>
                  <a:srgbClr val="7030A0"/>
                </a:solidFill>
              </a:rPr>
              <a:t>半导体晶体材料</a:t>
            </a:r>
          </a:p>
        </p:txBody>
      </p:sp>
      <p:pic>
        <p:nvPicPr>
          <p:cNvPr id="73731" name="Picture 2" descr="http://pic4.nipic.com/20091115/1266564_113822031574_2.jpg">
            <a:extLst>
              <a:ext uri="{FF2B5EF4-FFF2-40B4-BE49-F238E27FC236}">
                <a16:creationId xmlns:a16="http://schemas.microsoft.com/office/drawing/2014/main" id="{F221CB7F-4853-DF0F-1226-63452CE7F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233" t="24937" r="21336" b="34505"/>
          <a:stretch>
            <a:fillRect/>
          </a:stretch>
        </p:blipFill>
        <p:spPr bwMode="auto">
          <a:xfrm>
            <a:off x="306388" y="949325"/>
            <a:ext cx="3889375"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Box 7">
            <a:extLst>
              <a:ext uri="{FF2B5EF4-FFF2-40B4-BE49-F238E27FC236}">
                <a16:creationId xmlns:a16="http://schemas.microsoft.com/office/drawing/2014/main" id="{E2477C7E-A82C-F1F8-F6A6-BD3821DB53DD}"/>
              </a:ext>
            </a:extLst>
          </p:cNvPr>
          <p:cNvSpPr txBox="1">
            <a:spLocks noChangeArrowheads="1"/>
          </p:cNvSpPr>
          <p:nvPr/>
        </p:nvSpPr>
        <p:spPr bwMode="auto">
          <a:xfrm>
            <a:off x="4572000" y="1239838"/>
            <a:ext cx="1724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单质半导体</a:t>
            </a:r>
          </a:p>
        </p:txBody>
      </p:sp>
      <p:sp>
        <p:nvSpPr>
          <p:cNvPr id="4101" name="TextBox 8">
            <a:extLst>
              <a:ext uri="{FF2B5EF4-FFF2-40B4-BE49-F238E27FC236}">
                <a16:creationId xmlns:a16="http://schemas.microsoft.com/office/drawing/2014/main" id="{DF96B807-0A38-9CF8-9D01-7EAB9136EBCC}"/>
              </a:ext>
            </a:extLst>
          </p:cNvPr>
          <p:cNvSpPr txBox="1">
            <a:spLocks noChangeArrowheads="1"/>
          </p:cNvSpPr>
          <p:nvPr/>
        </p:nvSpPr>
        <p:spPr bwMode="auto">
          <a:xfrm>
            <a:off x="4572000" y="242093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化合物半导体</a:t>
            </a:r>
          </a:p>
        </p:txBody>
      </p:sp>
      <p:sp>
        <p:nvSpPr>
          <p:cNvPr id="4102" name="TextBox 10">
            <a:extLst>
              <a:ext uri="{FF2B5EF4-FFF2-40B4-BE49-F238E27FC236}">
                <a16:creationId xmlns:a16="http://schemas.microsoft.com/office/drawing/2014/main" id="{808B3797-7260-5235-236B-E57270DDB7AD}"/>
              </a:ext>
            </a:extLst>
          </p:cNvPr>
          <p:cNvSpPr txBox="1">
            <a:spLocks noChangeArrowheads="1"/>
          </p:cNvSpPr>
          <p:nvPr/>
        </p:nvSpPr>
        <p:spPr bwMode="auto">
          <a:xfrm>
            <a:off x="5051425" y="1814513"/>
            <a:ext cx="1465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IV: Si, Ge</a:t>
            </a:r>
            <a:endParaRPr lang="zh-CN" altLang="en-US" sz="2400" b="1">
              <a:latin typeface="Times New Roman" panose="02020603050405020304" pitchFamily="18" charset="0"/>
              <a:cs typeface="Times New Roman" panose="02020603050405020304" pitchFamily="18" charset="0"/>
            </a:endParaRPr>
          </a:p>
        </p:txBody>
      </p:sp>
      <p:sp>
        <p:nvSpPr>
          <p:cNvPr id="4103" name="矩形 11">
            <a:extLst>
              <a:ext uri="{FF2B5EF4-FFF2-40B4-BE49-F238E27FC236}">
                <a16:creationId xmlns:a16="http://schemas.microsoft.com/office/drawing/2014/main" id="{6CDBE833-9B67-5FA7-6DC0-8E63EA6EE988}"/>
              </a:ext>
            </a:extLst>
          </p:cNvPr>
          <p:cNvSpPr>
            <a:spLocks noChangeArrowheads="1"/>
          </p:cNvSpPr>
          <p:nvPr/>
        </p:nvSpPr>
        <p:spPr bwMode="auto">
          <a:xfrm>
            <a:off x="5022850" y="3027363"/>
            <a:ext cx="2212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IV-IV:</a:t>
            </a:r>
          </a:p>
          <a:p>
            <a:pPr lvl="1" eaLnBrk="1" hangingPunct="1">
              <a:spcBef>
                <a:spcPct val="0"/>
              </a:spcBef>
              <a:buFont typeface="Wingdings" panose="05000000000000000000" pitchFamily="2" charset="2"/>
              <a:buChar char="u"/>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SiC, SiGe</a:t>
            </a: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04" name="矩形 12">
            <a:extLst>
              <a:ext uri="{FF2B5EF4-FFF2-40B4-BE49-F238E27FC236}">
                <a16:creationId xmlns:a16="http://schemas.microsoft.com/office/drawing/2014/main" id="{6D6DF4E3-76E2-EFF8-305B-F6B42FD46D43}"/>
              </a:ext>
            </a:extLst>
          </p:cNvPr>
          <p:cNvSpPr>
            <a:spLocks noChangeArrowheads="1"/>
          </p:cNvSpPr>
          <p:nvPr/>
        </p:nvSpPr>
        <p:spPr bwMode="auto">
          <a:xfrm>
            <a:off x="5019675" y="3957638"/>
            <a:ext cx="3800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III-V: </a:t>
            </a:r>
          </a:p>
          <a:p>
            <a:pPr lvl="1" eaLnBrk="1" hangingPunct="1">
              <a:spcBef>
                <a:spcPct val="0"/>
              </a:spcBef>
              <a:buFont typeface="Wingdings" panose="05000000000000000000" pitchFamily="2" charset="2"/>
              <a:buChar char="u"/>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GaAs, InP, …</a:t>
            </a:r>
          </a:p>
          <a:p>
            <a:pPr lvl="1" eaLnBrk="1" hangingPunct="1">
              <a:spcBef>
                <a:spcPct val="0"/>
              </a:spcBef>
              <a:buFont typeface="Wingdings" panose="05000000000000000000" pitchFamily="2" charset="2"/>
              <a:buChar char="u"/>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GaN, AlN, InN, …</a:t>
            </a: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05" name="矩形 13">
            <a:extLst>
              <a:ext uri="{FF2B5EF4-FFF2-40B4-BE49-F238E27FC236}">
                <a16:creationId xmlns:a16="http://schemas.microsoft.com/office/drawing/2014/main" id="{4F0A46A6-7EAC-3ED6-26C2-4B895CA979CD}"/>
              </a:ext>
            </a:extLst>
          </p:cNvPr>
          <p:cNvSpPr>
            <a:spLocks noChangeArrowheads="1"/>
          </p:cNvSpPr>
          <p:nvPr/>
        </p:nvSpPr>
        <p:spPr bwMode="auto">
          <a:xfrm>
            <a:off x="5003800" y="5178425"/>
            <a:ext cx="3889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II-VI: </a:t>
            </a:r>
          </a:p>
          <a:p>
            <a:pPr lvl="1" eaLnBrk="1" hangingPunct="1">
              <a:spcBef>
                <a:spcPct val="0"/>
              </a:spcBef>
              <a:buFont typeface="Wingdings" panose="05000000000000000000" pitchFamily="2" charset="2"/>
              <a:buChar char="u"/>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ZnO, ZnSe, MgO, …</a:t>
            </a:r>
          </a:p>
          <a:p>
            <a:pPr lvl="1" eaLnBrk="1" hangingPunct="1">
              <a:spcBef>
                <a:spcPct val="0"/>
              </a:spcBef>
              <a:buFont typeface="Wingdings" panose="05000000000000000000" pitchFamily="2" charset="2"/>
              <a:buChar char="u"/>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HgCdTe, …</a:t>
            </a: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738" name="灯片编号占位符 14">
            <a:extLst>
              <a:ext uri="{FF2B5EF4-FFF2-40B4-BE49-F238E27FC236}">
                <a16:creationId xmlns:a16="http://schemas.microsoft.com/office/drawing/2014/main" id="{14311350-8E59-418E-A16A-49A12CFE666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6D3615A-CD1D-442D-8211-7A66D30382EC}" type="slidenum">
              <a:rPr lang="zh-CN" altLang="en-US" sz="1200" b="1" smtClean="0">
                <a:solidFill>
                  <a:srgbClr val="898989"/>
                </a:solidFill>
                <a:latin typeface="Times New Roman" panose="02020603050405020304" pitchFamily="18" charset="0"/>
                <a:cs typeface="Times New Roman" panose="02020603050405020304" pitchFamily="18" charset="0"/>
              </a:rPr>
              <a:pPr>
                <a:spcBef>
                  <a:spcPct val="0"/>
                </a:spcBef>
                <a:buFontTx/>
                <a:buNone/>
              </a:pPr>
              <a:t>48</a:t>
            </a:fld>
            <a:endParaRPr lang="zh-CN" altLang="en-US" sz="1200" b="1">
              <a:solidFill>
                <a:srgbClr val="898989"/>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P spid="4101" grpId="0"/>
      <p:bldP spid="4102" grpId="0"/>
      <p:bldP spid="4103" grpId="0"/>
      <p:bldP spid="4104" grpId="0"/>
      <p:bldP spid="410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a:extLst>
              <a:ext uri="{FF2B5EF4-FFF2-40B4-BE49-F238E27FC236}">
                <a16:creationId xmlns:a16="http://schemas.microsoft.com/office/drawing/2014/main" id="{84E50DD7-E420-6DC3-D718-DE12F2E86ABB}"/>
              </a:ext>
            </a:extLst>
          </p:cNvPr>
          <p:cNvSpPr>
            <a:spLocks noGrp="1"/>
          </p:cNvSpPr>
          <p:nvPr>
            <p:ph type="sldNum" sz="quarter" idx="12"/>
          </p:nvPr>
        </p:nvSpPr>
        <p:spPr bwMode="auto">
          <a:xfrm>
            <a:off x="6553200" y="646906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3D620C7E-EE16-4A18-9830-3DBB8B4AAF41}"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49</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755" name="Rectangle 2">
            <a:extLst>
              <a:ext uri="{FF2B5EF4-FFF2-40B4-BE49-F238E27FC236}">
                <a16:creationId xmlns:a16="http://schemas.microsoft.com/office/drawing/2014/main" id="{CE23C3C0-509D-3459-A402-F4D86B3897FC}"/>
              </a:ext>
            </a:extLst>
          </p:cNvPr>
          <p:cNvSpPr>
            <a:spLocks noGrp="1" noRot="1"/>
          </p:cNvSpPr>
          <p:nvPr>
            <p:ph type="title"/>
          </p:nvPr>
        </p:nvSpPr>
        <p:spPr/>
        <p:txBody>
          <a:bodyPr/>
          <a:lstStyle/>
          <a:p>
            <a:pPr eaLnBrk="1" hangingPunct="1"/>
            <a:r>
              <a:rPr lang="zh-CN" altLang="en-US" b="1">
                <a:solidFill>
                  <a:srgbClr val="7030A0"/>
                </a:solidFill>
                <a:latin typeface="Times New Roman" panose="02020603050405020304" pitchFamily="18" charset="0"/>
                <a:cs typeface="Times New Roman" panose="02020603050405020304" pitchFamily="18" charset="0"/>
              </a:rPr>
              <a:t>第二章 固体的结合</a:t>
            </a:r>
          </a:p>
        </p:txBody>
      </p:sp>
      <p:sp>
        <p:nvSpPr>
          <p:cNvPr id="58374" name="Rectangle 3">
            <a:extLst>
              <a:ext uri="{FF2B5EF4-FFF2-40B4-BE49-F238E27FC236}">
                <a16:creationId xmlns:a16="http://schemas.microsoft.com/office/drawing/2014/main" id="{A81ABF86-FA13-A34E-A8BF-6DD3F1DC756E}"/>
              </a:ext>
            </a:extLst>
          </p:cNvPr>
          <p:cNvSpPr>
            <a:spLocks noGrp="1" noRot="1" noChangeArrowheads="1"/>
          </p:cNvSpPr>
          <p:nvPr>
            <p:ph type="body" idx="1"/>
          </p:nvPr>
        </p:nvSpPr>
        <p:spPr/>
        <p:txBody>
          <a:bodyPr/>
          <a:lstStyle/>
          <a:p>
            <a:pPr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晶体结合的一般性规律</a:t>
            </a:r>
          </a:p>
          <a:p>
            <a:pPr lvl="1" eaLnBrk="1" hangingPunct="1">
              <a:lnSpc>
                <a:spcPct val="90000"/>
              </a:lnSpc>
              <a:buFont typeface="Arial" charset="0"/>
              <a:buChar char="–"/>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结合能，平衡距离</a:t>
            </a:r>
          </a:p>
          <a:p>
            <a:pPr marL="342900" lvl="1" indent="-342900" eaLnBrk="1" hangingPunct="1">
              <a:lnSpc>
                <a:spcPct val="90000"/>
              </a:lnSpc>
              <a:buFont typeface="Arial" charset="0"/>
              <a:buChar char="•"/>
              <a:defRPr/>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晶体结合的量子理论</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分子轨道法</a:t>
            </a:r>
            <a:endPar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90000"/>
              </a:lnSpc>
              <a:buFont typeface="Arial" charset="0"/>
              <a:buChar char="•"/>
              <a:defRPr/>
            </a:pP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2.3</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常见结合形式</a:t>
            </a: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2.3.1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离子键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2.3.2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共价键</a:t>
            </a:r>
          </a:p>
          <a:p>
            <a:pPr lvl="1" eaLnBrk="1" hangingPunct="1">
              <a:lnSpc>
                <a:spcPct val="90000"/>
              </a:lnSpc>
              <a:buFont typeface="Arial" charset="0"/>
              <a:buChar char="–"/>
              <a:defRPr/>
            </a:pP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2.3.3 </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金属键</a:t>
            </a: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（教材</a:t>
            </a:r>
            <a:r>
              <a:rPr lang="en-US" altLang="zh-CN"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P46</a:t>
            </a: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90000"/>
              </a:lnSpc>
              <a:buFont typeface="Arial" charset="0"/>
              <a:buChar cha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2.3.4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范德华键和氢键</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a:extLst>
              <a:ext uri="{FF2B5EF4-FFF2-40B4-BE49-F238E27FC236}">
                <a16:creationId xmlns:a16="http://schemas.microsoft.com/office/drawing/2014/main" id="{8CEA07EB-A01C-B0D4-F818-18CAD9D1F1BF}"/>
              </a:ext>
            </a:extLst>
          </p:cNvPr>
          <p:cNvSpPr>
            <a:spLocks noGrp="1"/>
          </p:cNvSpPr>
          <p:nvPr>
            <p:ph type="title"/>
          </p:nvPr>
        </p:nvSpPr>
        <p:spPr/>
        <p:txBody>
          <a:bodyPr/>
          <a:lstStyle/>
          <a:p>
            <a:r>
              <a:rPr lang="zh-CN" altLang="en-US" b="1">
                <a:solidFill>
                  <a:srgbClr val="7030A0"/>
                </a:solidFill>
              </a:rPr>
              <a:t>晶面间距计算</a:t>
            </a:r>
            <a:endParaRPr lang="zh-TW" altLang="en-US" b="1">
              <a:solidFill>
                <a:srgbClr val="7030A0"/>
              </a:solidFill>
            </a:endParaRPr>
          </a:p>
        </p:txBody>
      </p:sp>
      <p:sp>
        <p:nvSpPr>
          <p:cNvPr id="3" name="內容版面配置區 2">
            <a:extLst>
              <a:ext uri="{FF2B5EF4-FFF2-40B4-BE49-F238E27FC236}">
                <a16:creationId xmlns:a16="http://schemas.microsoft.com/office/drawing/2014/main" id="{D2D3F8D0-6762-8B60-B080-F928BDFE9CD3}"/>
              </a:ext>
            </a:extLst>
          </p:cNvPr>
          <p:cNvSpPr>
            <a:spLocks noGrp="1"/>
          </p:cNvSpPr>
          <p:nvPr>
            <p:ph idx="1"/>
          </p:nvPr>
        </p:nvSpPr>
        <p:spPr>
          <a:xfrm>
            <a:off x="250825" y="1417638"/>
            <a:ext cx="8226425" cy="3263900"/>
          </a:xfrm>
        </p:spPr>
        <p:txBody>
          <a:bodyPr>
            <a:noAutofit/>
          </a:bodyPr>
          <a:lstStyle/>
          <a:p>
            <a:pPr>
              <a:defRPr/>
            </a:pPr>
            <a:r>
              <a:rPr lang="zh-CN" altLang="zh-TW" dirty="0">
                <a:latin typeface="Times New Roman" panose="02020603050405020304" pitchFamily="18" charset="0"/>
                <a:ea typeface="微软雅黑" panose="020B0503020204020204" pitchFamily="34" charset="-122"/>
                <a:cs typeface="Times New Roman" panose="02020603050405020304" pitchFamily="18" charset="0"/>
              </a:rPr>
              <a:t>倒格矢长度法：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对立方晶系晶体通常用晶面密勒指数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err="1">
                <a:latin typeface="Times New Roman" panose="02020603050405020304" pitchFamily="18" charset="0"/>
                <a:ea typeface="微软雅黑" panose="020B0503020204020204" pitchFamily="34" charset="-122"/>
                <a:cs typeface="Times New Roman" panose="02020603050405020304" pitchFamily="18" charset="0"/>
              </a:rPr>
              <a:t>hkl</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标定晶面，此公式有如下变化：</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0">
              <a:buFont typeface="Arial" panose="020B0604020202020204" pitchFamily="34" charset="0"/>
              <a:buNone/>
              <a:defRP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defRP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2">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对于简单立方晶格，</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α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恒等于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因为对简单立方晶面指数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晶面密勒指数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err="1">
                <a:latin typeface="Times New Roman" panose="02020603050405020304" pitchFamily="18" charset="0"/>
                <a:ea typeface="微软雅黑" panose="020B0503020204020204" pitchFamily="34" charset="-122"/>
                <a:cs typeface="Times New Roman" panose="02020603050405020304" pitchFamily="18" charset="0"/>
              </a:rPr>
              <a:t>hkl</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lvl="2">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对于体心立方晶格，当</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h + k+ l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偶数时</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否则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（正好对应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XRD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消光）；</a:t>
            </a:r>
          </a:p>
          <a:p>
            <a:pPr lvl="2">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对于面心立方晶格，当</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i="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i="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均为奇数时，</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，否则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（正好对应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XRD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消光）。</a:t>
            </a:r>
          </a:p>
          <a:p>
            <a:pPr lvl="1">
              <a:defRPr/>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lvl="1">
              <a:defRP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9460" name="物件 30">
            <a:extLst>
              <a:ext uri="{FF2B5EF4-FFF2-40B4-BE49-F238E27FC236}">
                <a16:creationId xmlns:a16="http://schemas.microsoft.com/office/drawing/2014/main" id="{F5DB3101-1014-0E90-87CB-911E9678EE3A}"/>
              </a:ext>
            </a:extLst>
          </p:cNvPr>
          <p:cNvGraphicFramePr>
            <a:graphicFrameLocks noChangeAspect="1"/>
          </p:cNvGraphicFramePr>
          <p:nvPr/>
        </p:nvGraphicFramePr>
        <p:xfrm>
          <a:off x="2847975" y="2852738"/>
          <a:ext cx="3448050" cy="1093787"/>
        </p:xfrm>
        <a:graphic>
          <a:graphicData uri="http://schemas.openxmlformats.org/presentationml/2006/ole">
            <mc:AlternateContent xmlns:mc="http://schemas.openxmlformats.org/markup-compatibility/2006">
              <mc:Choice xmlns:v="urn:schemas-microsoft-com:vml" Requires="v">
                <p:oleObj r:id="rId2" imgW="1371600" imgH="431800" progId="Equation.DSMT4">
                  <p:embed/>
                </p:oleObj>
              </mc:Choice>
              <mc:Fallback>
                <p:oleObj r:id="rId2" imgW="1371600" imgH="431800" progId="Equation.DSMT4">
                  <p:embed/>
                  <p:pic>
                    <p:nvPicPr>
                      <p:cNvPr id="0" name="物件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852738"/>
                        <a:ext cx="344805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1" name="投影片編號版面配置區 3">
            <a:extLst>
              <a:ext uri="{FF2B5EF4-FFF2-40B4-BE49-F238E27FC236}">
                <a16:creationId xmlns:a16="http://schemas.microsoft.com/office/drawing/2014/main" id="{7E1623E5-EF97-BC6B-5C3D-2668C1D8E0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B51D3EB-2778-46D3-AB42-A7DD1FE554E5}" type="slidenum">
              <a:rPr lang="zh-TW" altLang="en-US" sz="1200" smtClean="0">
                <a:latin typeface="Arial" panose="020B0604020202020204" pitchFamily="34" charset="0"/>
                <a:ea typeface="楷体_GB2312" pitchFamily="49" charset="-122"/>
              </a:rPr>
              <a:pPr>
                <a:spcBef>
                  <a:spcPct val="0"/>
                </a:spcBef>
                <a:buFontTx/>
                <a:buNone/>
              </a:pPr>
              <a:t>5</a:t>
            </a:fld>
            <a:endParaRPr lang="zh-TW" altLang="en-US" sz="1200">
              <a:latin typeface="Arial" panose="020B0604020202020204" pitchFamily="34" charset="0"/>
              <a:ea typeface="楷体_GB2312"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EC1FBA18-E6FC-3675-967D-73E4BDD6F3DE}"/>
              </a:ext>
            </a:extLst>
          </p:cNvPr>
          <p:cNvSpPr>
            <a:spLocks noGrp="1" noRot="1"/>
          </p:cNvSpPr>
          <p:nvPr>
            <p:ph type="title" idx="4294967295"/>
          </p:nvPr>
        </p:nvSpPr>
        <p:spPr>
          <a:xfrm>
            <a:off x="1066800" y="180975"/>
            <a:ext cx="7010400" cy="1527175"/>
          </a:xfrm>
          <a:solidFill>
            <a:srgbClr val="FFFFFF"/>
          </a:solidFill>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金属性结合</a:t>
            </a:r>
            <a:r>
              <a:rPr lang="en-US" altLang="zh-CN"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金属键</a:t>
            </a:r>
          </a:p>
        </p:txBody>
      </p:sp>
      <p:sp>
        <p:nvSpPr>
          <p:cNvPr id="75779" name="Text Box 9">
            <a:extLst>
              <a:ext uri="{FF2B5EF4-FFF2-40B4-BE49-F238E27FC236}">
                <a16:creationId xmlns:a16="http://schemas.microsoft.com/office/drawing/2014/main" id="{600E350B-1DF6-ECD9-FB42-C7F118294C82}"/>
              </a:ext>
            </a:extLst>
          </p:cNvPr>
          <p:cNvSpPr txBox="1">
            <a:spLocks noChangeArrowheads="1"/>
          </p:cNvSpPr>
          <p:nvPr/>
        </p:nvSpPr>
        <p:spPr bwMode="auto">
          <a:xfrm>
            <a:off x="2166938" y="1512888"/>
            <a:ext cx="48529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基本特点是电子的“共有化”</a:t>
            </a:r>
          </a:p>
        </p:txBody>
      </p:sp>
      <p:sp>
        <p:nvSpPr>
          <p:cNvPr id="75780" name="Text Box 10">
            <a:extLst>
              <a:ext uri="{FF2B5EF4-FFF2-40B4-BE49-F238E27FC236}">
                <a16:creationId xmlns:a16="http://schemas.microsoft.com/office/drawing/2014/main" id="{B185C374-0B9F-54D9-D332-20680D2F0581}"/>
              </a:ext>
            </a:extLst>
          </p:cNvPr>
          <p:cNvSpPr txBox="1">
            <a:spLocks noChangeArrowheads="1"/>
          </p:cNvSpPr>
          <p:nvPr/>
        </p:nvSpPr>
        <p:spPr bwMode="auto">
          <a:xfrm>
            <a:off x="296863" y="2400300"/>
            <a:ext cx="855027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在结合成晶体时，原来属于各原子的价电子不再束缚在原子上，而转变为在整个晶体内运动，其</a:t>
            </a:r>
            <a:r>
              <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波函数遍及于整个晶体</a:t>
            </a:r>
          </a:p>
        </p:txBody>
      </p:sp>
      <p:sp>
        <p:nvSpPr>
          <p:cNvPr id="75781" name="灯片编号占位符 3">
            <a:extLst>
              <a:ext uri="{FF2B5EF4-FFF2-40B4-BE49-F238E27FC236}">
                <a16:creationId xmlns:a16="http://schemas.microsoft.com/office/drawing/2014/main" id="{13E59437-5604-1B6D-BEE4-32CC86BCEBC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BD28638-A82F-4BC0-86E0-D616FFBD3E3F}"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50</a:t>
            </a:fld>
            <a:endParaRPr lang="en-US" altLang="zh-CN" sz="1200" b="1">
              <a:latin typeface="微软雅黑" panose="020B0503020204020204" pitchFamily="34" charset="-122"/>
              <a:ea typeface="微软雅黑" panose="020B0503020204020204" pitchFamily="34" charset="-122"/>
            </a:endParaRPr>
          </a:p>
        </p:txBody>
      </p:sp>
      <p:sp>
        <p:nvSpPr>
          <p:cNvPr id="75782" name="Text Box 8">
            <a:extLst>
              <a:ext uri="{FF2B5EF4-FFF2-40B4-BE49-F238E27FC236}">
                <a16:creationId xmlns:a16="http://schemas.microsoft.com/office/drawing/2014/main" id="{B76D2874-41C2-C969-DFA5-9DCE42A6CD94}"/>
              </a:ext>
            </a:extLst>
          </p:cNvPr>
          <p:cNvSpPr txBox="1">
            <a:spLocks noChangeArrowheads="1"/>
          </p:cNvSpPr>
          <p:nvPr/>
        </p:nvSpPr>
        <p:spPr bwMode="auto">
          <a:xfrm>
            <a:off x="296863" y="4146550"/>
            <a:ext cx="855027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在晶体内部，一方面是由共有化电子形成的</a:t>
            </a:r>
            <a:r>
              <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负电子云</a:t>
            </a:r>
            <a:r>
              <a:rPr lang="zh-CN" altLang="en-US" sz="2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spcBef>
                <a:spcPct val="0"/>
              </a:spcBef>
              <a:buFont typeface="Arial" panose="020B0604020202020204" pitchFamily="34" charset="0"/>
              <a:buNone/>
            </a:pPr>
            <a:r>
              <a:rPr lang="zh-CN" altLang="en-US" sz="2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另一方面是浸在这个负电子云中的带正电的</a:t>
            </a:r>
            <a:r>
              <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各离子实</a:t>
            </a:r>
            <a:endParaRPr lang="en-US" altLang="zh-CN"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ct val="0"/>
              </a:spcBef>
              <a:buFont typeface="Arial" panose="020B0604020202020204" pitchFamily="34" charset="0"/>
              <a:buNone/>
            </a:pPr>
            <a:r>
              <a:rPr lang="zh-CN" altLang="en-US" sz="2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离子实之间的作用力基本上被电子云所屏蔽</a:t>
            </a:r>
          </a:p>
          <a:p>
            <a:pPr eaLnBrk="1" hangingPunct="1">
              <a:spcBef>
                <a:spcPct val="0"/>
              </a:spcBef>
              <a:buFontTx/>
              <a:buNone/>
            </a:pPr>
            <a:endPar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CEC6DE68-E7EB-2F9A-1D27-04DA624EE193}"/>
              </a:ext>
            </a:extLst>
          </p:cNvPr>
          <p:cNvSpPr>
            <a:spLocks noGrp="1" noRot="1"/>
          </p:cNvSpPr>
          <p:nvPr>
            <p:ph type="title" idx="4294967295"/>
          </p:nvPr>
        </p:nvSpPr>
        <p:spPr>
          <a:xfrm>
            <a:off x="1042988" y="190500"/>
            <a:ext cx="7010400" cy="642938"/>
          </a:xfrm>
          <a:solidFill>
            <a:srgbClr val="FFFFFF"/>
          </a:solidFill>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金属性结合</a:t>
            </a:r>
            <a:r>
              <a:rPr lang="en-US" altLang="zh-CN"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金属键</a:t>
            </a:r>
          </a:p>
        </p:txBody>
      </p:sp>
      <p:sp>
        <p:nvSpPr>
          <p:cNvPr id="610310" name="Rectangle 3">
            <a:extLst>
              <a:ext uri="{FF2B5EF4-FFF2-40B4-BE49-F238E27FC236}">
                <a16:creationId xmlns:a16="http://schemas.microsoft.com/office/drawing/2014/main" id="{5121CDF8-DB66-96FC-FE64-732C4C936EF3}"/>
              </a:ext>
            </a:extLst>
          </p:cNvPr>
          <p:cNvSpPr>
            <a:spLocks noGrp="1" noRot="1"/>
          </p:cNvSpPr>
          <p:nvPr>
            <p:ph type="body" sz="half" idx="4294967295"/>
          </p:nvPr>
        </p:nvSpPr>
        <p:spPr>
          <a:xfrm>
            <a:off x="365125" y="1076325"/>
            <a:ext cx="8413750" cy="1871663"/>
          </a:xfrm>
          <a:solidFill>
            <a:srgbClr val="FFFFFF"/>
          </a:solidFill>
        </p:spPr>
        <p:txBody>
          <a:bodyPr/>
          <a:lstStyle/>
          <a:p>
            <a:pPr eaLnBrk="1" hangingPunct="1"/>
            <a:r>
              <a:rPr lang="zh-CN" altLang="en-US" sz="2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例子：钠金属</a:t>
            </a:r>
          </a:p>
          <a:p>
            <a:pPr lvl="1" eaLnBrk="1" hangingPunct="1"/>
            <a:r>
              <a:rPr lang="zh-CN" altLang="en-US" b="1">
                <a:latin typeface="微软雅黑" panose="020B0503020204020204" pitchFamily="34" charset="-122"/>
                <a:ea typeface="微软雅黑" panose="020B0503020204020204" pitchFamily="34" charset="-122"/>
                <a:cs typeface="Times New Roman" panose="02020603050405020304" pitchFamily="18" charset="0"/>
              </a:rPr>
              <a:t>每个孤立的钠原子只有一个价电子，价电子与原子核间是松散的结合</a:t>
            </a:r>
          </a:p>
          <a:p>
            <a:pPr lvl="1" eaLnBrk="1" hangingPunct="1"/>
            <a:r>
              <a:rPr lang="zh-CN" altLang="en-US" b="1">
                <a:latin typeface="微软雅黑" panose="020B0503020204020204" pitchFamily="34" charset="-122"/>
                <a:ea typeface="微软雅黑" panose="020B0503020204020204" pitchFamily="34" charset="-122"/>
                <a:cs typeface="Times New Roman" panose="02020603050405020304" pitchFamily="18" charset="0"/>
              </a:rPr>
              <a:t>形成晶体，价电子容易摆脱束缚，成为</a:t>
            </a:r>
            <a:r>
              <a:rPr lang="zh-CN" altLang="en-US"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自由电子</a:t>
            </a:r>
          </a:p>
        </p:txBody>
      </p:sp>
      <p:grpSp>
        <p:nvGrpSpPr>
          <p:cNvPr id="610382" name="Group 78">
            <a:extLst>
              <a:ext uri="{FF2B5EF4-FFF2-40B4-BE49-F238E27FC236}">
                <a16:creationId xmlns:a16="http://schemas.microsoft.com/office/drawing/2014/main" id="{8E526BB0-AAFC-D508-4683-272A7F3D6D59}"/>
              </a:ext>
            </a:extLst>
          </p:cNvPr>
          <p:cNvGrpSpPr>
            <a:grpSpLocks/>
          </p:cNvGrpSpPr>
          <p:nvPr/>
        </p:nvGrpSpPr>
        <p:grpSpPr bwMode="auto">
          <a:xfrm>
            <a:off x="660400" y="3381375"/>
            <a:ext cx="7823200" cy="2925763"/>
            <a:chOff x="431" y="2477"/>
            <a:chExt cx="4928" cy="1843"/>
          </a:xfrm>
        </p:grpSpPr>
        <p:sp>
          <p:nvSpPr>
            <p:cNvPr id="76806" name="Text Box 9">
              <a:extLst>
                <a:ext uri="{FF2B5EF4-FFF2-40B4-BE49-F238E27FC236}">
                  <a16:creationId xmlns:a16="http://schemas.microsoft.com/office/drawing/2014/main" id="{2D119903-C52F-E244-4E2F-1275FA3E707B}"/>
                </a:ext>
              </a:extLst>
            </p:cNvPr>
            <p:cNvSpPr txBox="1">
              <a:spLocks noChangeArrowheads="1"/>
            </p:cNvSpPr>
            <p:nvPr/>
          </p:nvSpPr>
          <p:spPr bwMode="auto">
            <a:xfrm>
              <a:off x="2459" y="3397"/>
              <a:ext cx="404"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1" eaLnBrk="1" hangingPunct="1">
                <a:buClr>
                  <a:srgbClr val="99CCCC"/>
                </a:buClr>
                <a:buSzPct val="75000"/>
                <a:buFont typeface="Wingdings" panose="05000000000000000000" pitchFamily="2" charset="2"/>
                <a:buNone/>
              </a:pPr>
              <a:endParaRPr lang="zh-CN" altLang="en-US"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ct val="0"/>
                </a:spcBef>
                <a:buFontTx/>
                <a:buNone/>
              </a:pPr>
              <a:endParaRPr lang="zh-CN" altLang="en-US" sz="2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6807" name="Picture 15">
              <a:extLst>
                <a:ext uri="{FF2B5EF4-FFF2-40B4-BE49-F238E27FC236}">
                  <a16:creationId xmlns:a16="http://schemas.microsoft.com/office/drawing/2014/main" id="{E1E8F7A8-9537-6A0A-4120-A8CF26DC8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 y="2593"/>
              <a:ext cx="3583" cy="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8" name="Group 18">
              <a:extLst>
                <a:ext uri="{FF2B5EF4-FFF2-40B4-BE49-F238E27FC236}">
                  <a16:creationId xmlns:a16="http://schemas.microsoft.com/office/drawing/2014/main" id="{37CD9424-2991-BEBA-A879-D235DEB4D1BE}"/>
                </a:ext>
              </a:extLst>
            </p:cNvPr>
            <p:cNvGrpSpPr>
              <a:grpSpLocks/>
            </p:cNvGrpSpPr>
            <p:nvPr/>
          </p:nvGrpSpPr>
          <p:grpSpPr bwMode="auto">
            <a:xfrm>
              <a:off x="567" y="2915"/>
              <a:ext cx="264" cy="291"/>
              <a:chOff x="410" y="2513"/>
              <a:chExt cx="264" cy="291"/>
            </a:xfrm>
          </p:grpSpPr>
          <p:sp>
            <p:nvSpPr>
              <p:cNvPr id="76867" name="Oval 16">
                <a:extLst>
                  <a:ext uri="{FF2B5EF4-FFF2-40B4-BE49-F238E27FC236}">
                    <a16:creationId xmlns:a16="http://schemas.microsoft.com/office/drawing/2014/main" id="{C5DB6EA1-2C2B-55EA-0F00-D7F5EC4F52CD}"/>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68" name="Text Box 17">
                <a:extLst>
                  <a:ext uri="{FF2B5EF4-FFF2-40B4-BE49-F238E27FC236}">
                    <a16:creationId xmlns:a16="http://schemas.microsoft.com/office/drawing/2014/main" id="{65FF91EF-B512-8626-0C33-6CB0470AC803}"/>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09" name="Group 19">
              <a:extLst>
                <a:ext uri="{FF2B5EF4-FFF2-40B4-BE49-F238E27FC236}">
                  <a16:creationId xmlns:a16="http://schemas.microsoft.com/office/drawing/2014/main" id="{B0F833C1-938A-DACC-3679-B01FC5236BE1}"/>
                </a:ext>
              </a:extLst>
            </p:cNvPr>
            <p:cNvGrpSpPr>
              <a:grpSpLocks/>
            </p:cNvGrpSpPr>
            <p:nvPr/>
          </p:nvGrpSpPr>
          <p:grpSpPr bwMode="auto">
            <a:xfrm>
              <a:off x="1046" y="2931"/>
              <a:ext cx="264" cy="291"/>
              <a:chOff x="410" y="2513"/>
              <a:chExt cx="264" cy="291"/>
            </a:xfrm>
          </p:grpSpPr>
          <p:sp>
            <p:nvSpPr>
              <p:cNvPr id="76865" name="Oval 20">
                <a:extLst>
                  <a:ext uri="{FF2B5EF4-FFF2-40B4-BE49-F238E27FC236}">
                    <a16:creationId xmlns:a16="http://schemas.microsoft.com/office/drawing/2014/main" id="{12158F19-8F3A-BE36-0418-9819D38525A9}"/>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66" name="Text Box 21">
                <a:extLst>
                  <a:ext uri="{FF2B5EF4-FFF2-40B4-BE49-F238E27FC236}">
                    <a16:creationId xmlns:a16="http://schemas.microsoft.com/office/drawing/2014/main" id="{50887E02-BF5D-5B13-6FF5-7A40F1FDA368}"/>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0" name="Group 22">
              <a:extLst>
                <a:ext uri="{FF2B5EF4-FFF2-40B4-BE49-F238E27FC236}">
                  <a16:creationId xmlns:a16="http://schemas.microsoft.com/office/drawing/2014/main" id="{51AB9B5F-CA77-BD0B-3A4D-B73E8310A0B5}"/>
                </a:ext>
              </a:extLst>
            </p:cNvPr>
            <p:cNvGrpSpPr>
              <a:grpSpLocks/>
            </p:cNvGrpSpPr>
            <p:nvPr/>
          </p:nvGrpSpPr>
          <p:grpSpPr bwMode="auto">
            <a:xfrm>
              <a:off x="1518" y="2931"/>
              <a:ext cx="264" cy="291"/>
              <a:chOff x="410" y="2513"/>
              <a:chExt cx="264" cy="291"/>
            </a:xfrm>
          </p:grpSpPr>
          <p:sp>
            <p:nvSpPr>
              <p:cNvPr id="76863" name="Oval 23">
                <a:extLst>
                  <a:ext uri="{FF2B5EF4-FFF2-40B4-BE49-F238E27FC236}">
                    <a16:creationId xmlns:a16="http://schemas.microsoft.com/office/drawing/2014/main" id="{05311D35-6DC5-3E33-9EE8-8AF960886977}"/>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64" name="Text Box 24">
                <a:extLst>
                  <a:ext uri="{FF2B5EF4-FFF2-40B4-BE49-F238E27FC236}">
                    <a16:creationId xmlns:a16="http://schemas.microsoft.com/office/drawing/2014/main" id="{E40895CB-B5BE-7103-374A-7BE3088C5D5D}"/>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1" name="Group 25">
              <a:extLst>
                <a:ext uri="{FF2B5EF4-FFF2-40B4-BE49-F238E27FC236}">
                  <a16:creationId xmlns:a16="http://schemas.microsoft.com/office/drawing/2014/main" id="{B1B50FE6-7118-A222-E2D9-89E3EC3560D1}"/>
                </a:ext>
              </a:extLst>
            </p:cNvPr>
            <p:cNvGrpSpPr>
              <a:grpSpLocks/>
            </p:cNvGrpSpPr>
            <p:nvPr/>
          </p:nvGrpSpPr>
          <p:grpSpPr bwMode="auto">
            <a:xfrm>
              <a:off x="585" y="3398"/>
              <a:ext cx="264" cy="291"/>
              <a:chOff x="410" y="2513"/>
              <a:chExt cx="264" cy="291"/>
            </a:xfrm>
          </p:grpSpPr>
          <p:sp>
            <p:nvSpPr>
              <p:cNvPr id="76861" name="Oval 26">
                <a:extLst>
                  <a:ext uri="{FF2B5EF4-FFF2-40B4-BE49-F238E27FC236}">
                    <a16:creationId xmlns:a16="http://schemas.microsoft.com/office/drawing/2014/main" id="{F6D9E8B1-E9DB-310E-7F18-CE6BEF06AEAC}"/>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62" name="Text Box 27">
                <a:extLst>
                  <a:ext uri="{FF2B5EF4-FFF2-40B4-BE49-F238E27FC236}">
                    <a16:creationId xmlns:a16="http://schemas.microsoft.com/office/drawing/2014/main" id="{3EE53D9B-6E5C-1FF6-51AB-7DC183B59D58}"/>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2" name="Group 28">
              <a:extLst>
                <a:ext uri="{FF2B5EF4-FFF2-40B4-BE49-F238E27FC236}">
                  <a16:creationId xmlns:a16="http://schemas.microsoft.com/office/drawing/2014/main" id="{566A5ED9-A2F5-1906-9688-9B627934B00C}"/>
                </a:ext>
              </a:extLst>
            </p:cNvPr>
            <p:cNvGrpSpPr>
              <a:grpSpLocks/>
            </p:cNvGrpSpPr>
            <p:nvPr/>
          </p:nvGrpSpPr>
          <p:grpSpPr bwMode="auto">
            <a:xfrm>
              <a:off x="1064" y="3414"/>
              <a:ext cx="264" cy="291"/>
              <a:chOff x="410" y="2513"/>
              <a:chExt cx="264" cy="291"/>
            </a:xfrm>
          </p:grpSpPr>
          <p:sp>
            <p:nvSpPr>
              <p:cNvPr id="76859" name="Oval 29">
                <a:extLst>
                  <a:ext uri="{FF2B5EF4-FFF2-40B4-BE49-F238E27FC236}">
                    <a16:creationId xmlns:a16="http://schemas.microsoft.com/office/drawing/2014/main" id="{A9D7970D-B6B9-3C6D-8842-957CCF6D814B}"/>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60" name="Text Box 30">
                <a:extLst>
                  <a:ext uri="{FF2B5EF4-FFF2-40B4-BE49-F238E27FC236}">
                    <a16:creationId xmlns:a16="http://schemas.microsoft.com/office/drawing/2014/main" id="{F8C4C960-EC2E-9A69-45E1-6BD07A755688}"/>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3" name="Group 31">
              <a:extLst>
                <a:ext uri="{FF2B5EF4-FFF2-40B4-BE49-F238E27FC236}">
                  <a16:creationId xmlns:a16="http://schemas.microsoft.com/office/drawing/2014/main" id="{6762CACF-62B1-547D-4663-54C633497F90}"/>
                </a:ext>
              </a:extLst>
            </p:cNvPr>
            <p:cNvGrpSpPr>
              <a:grpSpLocks/>
            </p:cNvGrpSpPr>
            <p:nvPr/>
          </p:nvGrpSpPr>
          <p:grpSpPr bwMode="auto">
            <a:xfrm>
              <a:off x="1536" y="3414"/>
              <a:ext cx="264" cy="291"/>
              <a:chOff x="410" y="2513"/>
              <a:chExt cx="264" cy="291"/>
            </a:xfrm>
          </p:grpSpPr>
          <p:sp>
            <p:nvSpPr>
              <p:cNvPr id="76857" name="Oval 32">
                <a:extLst>
                  <a:ext uri="{FF2B5EF4-FFF2-40B4-BE49-F238E27FC236}">
                    <a16:creationId xmlns:a16="http://schemas.microsoft.com/office/drawing/2014/main" id="{CFD324F5-765B-72A7-8587-08144B303FAD}"/>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58" name="Text Box 33">
                <a:extLst>
                  <a:ext uri="{FF2B5EF4-FFF2-40B4-BE49-F238E27FC236}">
                    <a16:creationId xmlns:a16="http://schemas.microsoft.com/office/drawing/2014/main" id="{40A2AB33-14F8-2F22-AF9C-DD7A339C23E5}"/>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4" name="Group 34">
              <a:extLst>
                <a:ext uri="{FF2B5EF4-FFF2-40B4-BE49-F238E27FC236}">
                  <a16:creationId xmlns:a16="http://schemas.microsoft.com/office/drawing/2014/main" id="{DF2F9D1E-104F-8064-3A57-BC90F763A1FF}"/>
                </a:ext>
              </a:extLst>
            </p:cNvPr>
            <p:cNvGrpSpPr>
              <a:grpSpLocks/>
            </p:cNvGrpSpPr>
            <p:nvPr/>
          </p:nvGrpSpPr>
          <p:grpSpPr bwMode="auto">
            <a:xfrm>
              <a:off x="585" y="3861"/>
              <a:ext cx="264" cy="291"/>
              <a:chOff x="410" y="2513"/>
              <a:chExt cx="264" cy="291"/>
            </a:xfrm>
          </p:grpSpPr>
          <p:sp>
            <p:nvSpPr>
              <p:cNvPr id="76855" name="Oval 35">
                <a:extLst>
                  <a:ext uri="{FF2B5EF4-FFF2-40B4-BE49-F238E27FC236}">
                    <a16:creationId xmlns:a16="http://schemas.microsoft.com/office/drawing/2014/main" id="{04B43A7C-2F23-D22A-8B7B-D8B71DFAC454}"/>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56" name="Text Box 36">
                <a:extLst>
                  <a:ext uri="{FF2B5EF4-FFF2-40B4-BE49-F238E27FC236}">
                    <a16:creationId xmlns:a16="http://schemas.microsoft.com/office/drawing/2014/main" id="{01CFA118-4563-47F5-974A-A38EDF612981}"/>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5" name="Group 37">
              <a:extLst>
                <a:ext uri="{FF2B5EF4-FFF2-40B4-BE49-F238E27FC236}">
                  <a16:creationId xmlns:a16="http://schemas.microsoft.com/office/drawing/2014/main" id="{D7A4B9DC-F4DD-C4B8-9616-C55C6CF39F54}"/>
                </a:ext>
              </a:extLst>
            </p:cNvPr>
            <p:cNvGrpSpPr>
              <a:grpSpLocks/>
            </p:cNvGrpSpPr>
            <p:nvPr/>
          </p:nvGrpSpPr>
          <p:grpSpPr bwMode="auto">
            <a:xfrm>
              <a:off x="1064" y="3877"/>
              <a:ext cx="264" cy="291"/>
              <a:chOff x="410" y="2513"/>
              <a:chExt cx="264" cy="291"/>
            </a:xfrm>
          </p:grpSpPr>
          <p:sp>
            <p:nvSpPr>
              <p:cNvPr id="76853" name="Oval 38">
                <a:extLst>
                  <a:ext uri="{FF2B5EF4-FFF2-40B4-BE49-F238E27FC236}">
                    <a16:creationId xmlns:a16="http://schemas.microsoft.com/office/drawing/2014/main" id="{FB009D92-00A6-3775-3D6B-A4D283112B58}"/>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54" name="Text Box 39">
                <a:extLst>
                  <a:ext uri="{FF2B5EF4-FFF2-40B4-BE49-F238E27FC236}">
                    <a16:creationId xmlns:a16="http://schemas.microsoft.com/office/drawing/2014/main" id="{9F0B4327-8621-FA6F-1E5A-9AA0DD8E29B1}"/>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6" name="Group 40">
              <a:extLst>
                <a:ext uri="{FF2B5EF4-FFF2-40B4-BE49-F238E27FC236}">
                  <a16:creationId xmlns:a16="http://schemas.microsoft.com/office/drawing/2014/main" id="{95431BAC-1012-0707-54FC-48DA42612A96}"/>
                </a:ext>
              </a:extLst>
            </p:cNvPr>
            <p:cNvGrpSpPr>
              <a:grpSpLocks/>
            </p:cNvGrpSpPr>
            <p:nvPr/>
          </p:nvGrpSpPr>
          <p:grpSpPr bwMode="auto">
            <a:xfrm>
              <a:off x="1536" y="3877"/>
              <a:ext cx="264" cy="291"/>
              <a:chOff x="410" y="2513"/>
              <a:chExt cx="264" cy="291"/>
            </a:xfrm>
          </p:grpSpPr>
          <p:sp>
            <p:nvSpPr>
              <p:cNvPr id="76851" name="Oval 41">
                <a:extLst>
                  <a:ext uri="{FF2B5EF4-FFF2-40B4-BE49-F238E27FC236}">
                    <a16:creationId xmlns:a16="http://schemas.microsoft.com/office/drawing/2014/main" id="{62AE597F-25A5-8ED1-1F90-AF2B585DD7D2}"/>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52" name="Text Box 42">
                <a:extLst>
                  <a:ext uri="{FF2B5EF4-FFF2-40B4-BE49-F238E27FC236}">
                    <a16:creationId xmlns:a16="http://schemas.microsoft.com/office/drawing/2014/main" id="{0815E273-F0FD-EB45-E7A6-5957A6876F53}"/>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7" name="Group 43">
              <a:extLst>
                <a:ext uri="{FF2B5EF4-FFF2-40B4-BE49-F238E27FC236}">
                  <a16:creationId xmlns:a16="http://schemas.microsoft.com/office/drawing/2014/main" id="{DE71BD8D-16B9-B7A5-0E85-69FE1B1DC4EF}"/>
                </a:ext>
              </a:extLst>
            </p:cNvPr>
            <p:cNvGrpSpPr>
              <a:grpSpLocks/>
            </p:cNvGrpSpPr>
            <p:nvPr/>
          </p:nvGrpSpPr>
          <p:grpSpPr bwMode="auto">
            <a:xfrm>
              <a:off x="2535" y="2959"/>
              <a:ext cx="264" cy="291"/>
              <a:chOff x="410" y="2513"/>
              <a:chExt cx="264" cy="291"/>
            </a:xfrm>
          </p:grpSpPr>
          <p:sp>
            <p:nvSpPr>
              <p:cNvPr id="76849" name="Oval 44">
                <a:extLst>
                  <a:ext uri="{FF2B5EF4-FFF2-40B4-BE49-F238E27FC236}">
                    <a16:creationId xmlns:a16="http://schemas.microsoft.com/office/drawing/2014/main" id="{5EDC20D5-0C13-8765-3C45-B530C6DABAB8}"/>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50" name="Text Box 45">
                <a:extLst>
                  <a:ext uri="{FF2B5EF4-FFF2-40B4-BE49-F238E27FC236}">
                    <a16:creationId xmlns:a16="http://schemas.microsoft.com/office/drawing/2014/main" id="{10378323-D687-9C43-BB19-02C918DB1C30}"/>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8" name="Group 46">
              <a:extLst>
                <a:ext uri="{FF2B5EF4-FFF2-40B4-BE49-F238E27FC236}">
                  <a16:creationId xmlns:a16="http://schemas.microsoft.com/office/drawing/2014/main" id="{DBFB32B3-8142-BDFD-F99C-AF42C2F18DAC}"/>
                </a:ext>
              </a:extLst>
            </p:cNvPr>
            <p:cNvGrpSpPr>
              <a:grpSpLocks/>
            </p:cNvGrpSpPr>
            <p:nvPr/>
          </p:nvGrpSpPr>
          <p:grpSpPr bwMode="auto">
            <a:xfrm>
              <a:off x="3006" y="2952"/>
              <a:ext cx="264" cy="291"/>
              <a:chOff x="410" y="2513"/>
              <a:chExt cx="264" cy="291"/>
            </a:xfrm>
          </p:grpSpPr>
          <p:sp>
            <p:nvSpPr>
              <p:cNvPr id="76847" name="Oval 47">
                <a:extLst>
                  <a:ext uri="{FF2B5EF4-FFF2-40B4-BE49-F238E27FC236}">
                    <a16:creationId xmlns:a16="http://schemas.microsoft.com/office/drawing/2014/main" id="{08BC156E-999E-B2DA-0547-D0B476A23DFC}"/>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48" name="Text Box 48">
                <a:extLst>
                  <a:ext uri="{FF2B5EF4-FFF2-40B4-BE49-F238E27FC236}">
                    <a16:creationId xmlns:a16="http://schemas.microsoft.com/office/drawing/2014/main" id="{0BBC13D9-B5CE-3B7F-AF40-77894D51D1FD}"/>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19" name="Group 49">
              <a:extLst>
                <a:ext uri="{FF2B5EF4-FFF2-40B4-BE49-F238E27FC236}">
                  <a16:creationId xmlns:a16="http://schemas.microsoft.com/office/drawing/2014/main" id="{35837075-8C1A-73B8-A2A8-8A1247B00648}"/>
                </a:ext>
              </a:extLst>
            </p:cNvPr>
            <p:cNvGrpSpPr>
              <a:grpSpLocks/>
            </p:cNvGrpSpPr>
            <p:nvPr/>
          </p:nvGrpSpPr>
          <p:grpSpPr bwMode="auto">
            <a:xfrm>
              <a:off x="3468" y="2931"/>
              <a:ext cx="264" cy="291"/>
              <a:chOff x="410" y="2513"/>
              <a:chExt cx="264" cy="291"/>
            </a:xfrm>
          </p:grpSpPr>
          <p:sp>
            <p:nvSpPr>
              <p:cNvPr id="76845" name="Oval 50">
                <a:extLst>
                  <a:ext uri="{FF2B5EF4-FFF2-40B4-BE49-F238E27FC236}">
                    <a16:creationId xmlns:a16="http://schemas.microsoft.com/office/drawing/2014/main" id="{62627F8F-17C7-014B-4D40-AAA8CDC7DB0C}"/>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46" name="Text Box 51">
                <a:extLst>
                  <a:ext uri="{FF2B5EF4-FFF2-40B4-BE49-F238E27FC236}">
                    <a16:creationId xmlns:a16="http://schemas.microsoft.com/office/drawing/2014/main" id="{264718DE-D4DB-9F5B-3364-599959364217}"/>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20" name="Group 52">
              <a:extLst>
                <a:ext uri="{FF2B5EF4-FFF2-40B4-BE49-F238E27FC236}">
                  <a16:creationId xmlns:a16="http://schemas.microsoft.com/office/drawing/2014/main" id="{60817C6A-1FE0-CC91-5FE6-EA653E3A1ED6}"/>
                </a:ext>
              </a:extLst>
            </p:cNvPr>
            <p:cNvGrpSpPr>
              <a:grpSpLocks/>
            </p:cNvGrpSpPr>
            <p:nvPr/>
          </p:nvGrpSpPr>
          <p:grpSpPr bwMode="auto">
            <a:xfrm>
              <a:off x="2553" y="3378"/>
              <a:ext cx="264" cy="291"/>
              <a:chOff x="410" y="2513"/>
              <a:chExt cx="264" cy="291"/>
            </a:xfrm>
          </p:grpSpPr>
          <p:sp>
            <p:nvSpPr>
              <p:cNvPr id="76843" name="Oval 53">
                <a:extLst>
                  <a:ext uri="{FF2B5EF4-FFF2-40B4-BE49-F238E27FC236}">
                    <a16:creationId xmlns:a16="http://schemas.microsoft.com/office/drawing/2014/main" id="{5E467DB5-F396-B946-A49D-531B3D52FE65}"/>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44" name="Text Box 54">
                <a:extLst>
                  <a:ext uri="{FF2B5EF4-FFF2-40B4-BE49-F238E27FC236}">
                    <a16:creationId xmlns:a16="http://schemas.microsoft.com/office/drawing/2014/main" id="{D5501E73-0BE9-6314-C150-74B32F0083B6}"/>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21" name="Group 55">
              <a:extLst>
                <a:ext uri="{FF2B5EF4-FFF2-40B4-BE49-F238E27FC236}">
                  <a16:creationId xmlns:a16="http://schemas.microsoft.com/office/drawing/2014/main" id="{71A1AB7A-2955-3763-8BB9-B8843BD69608}"/>
                </a:ext>
              </a:extLst>
            </p:cNvPr>
            <p:cNvGrpSpPr>
              <a:grpSpLocks/>
            </p:cNvGrpSpPr>
            <p:nvPr/>
          </p:nvGrpSpPr>
          <p:grpSpPr bwMode="auto">
            <a:xfrm>
              <a:off x="3024" y="3371"/>
              <a:ext cx="264" cy="291"/>
              <a:chOff x="410" y="2513"/>
              <a:chExt cx="264" cy="291"/>
            </a:xfrm>
          </p:grpSpPr>
          <p:sp>
            <p:nvSpPr>
              <p:cNvPr id="76841" name="Oval 56">
                <a:extLst>
                  <a:ext uri="{FF2B5EF4-FFF2-40B4-BE49-F238E27FC236}">
                    <a16:creationId xmlns:a16="http://schemas.microsoft.com/office/drawing/2014/main" id="{9E41A89B-8775-23E6-75F6-A6808F805AE2}"/>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42" name="Text Box 57">
                <a:extLst>
                  <a:ext uri="{FF2B5EF4-FFF2-40B4-BE49-F238E27FC236}">
                    <a16:creationId xmlns:a16="http://schemas.microsoft.com/office/drawing/2014/main" id="{7378E019-799D-EADE-595B-F0FC6542A545}"/>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22" name="Group 58">
              <a:extLst>
                <a:ext uri="{FF2B5EF4-FFF2-40B4-BE49-F238E27FC236}">
                  <a16:creationId xmlns:a16="http://schemas.microsoft.com/office/drawing/2014/main" id="{8445C942-58D2-D3BF-FBBD-9C44ACAD337D}"/>
                </a:ext>
              </a:extLst>
            </p:cNvPr>
            <p:cNvGrpSpPr>
              <a:grpSpLocks/>
            </p:cNvGrpSpPr>
            <p:nvPr/>
          </p:nvGrpSpPr>
          <p:grpSpPr bwMode="auto">
            <a:xfrm>
              <a:off x="3486" y="3350"/>
              <a:ext cx="264" cy="291"/>
              <a:chOff x="410" y="2513"/>
              <a:chExt cx="264" cy="291"/>
            </a:xfrm>
          </p:grpSpPr>
          <p:sp>
            <p:nvSpPr>
              <p:cNvPr id="76839" name="Oval 59">
                <a:extLst>
                  <a:ext uri="{FF2B5EF4-FFF2-40B4-BE49-F238E27FC236}">
                    <a16:creationId xmlns:a16="http://schemas.microsoft.com/office/drawing/2014/main" id="{2AE0403F-4C89-66BF-937B-1034E4A5D382}"/>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40" name="Text Box 60">
                <a:extLst>
                  <a:ext uri="{FF2B5EF4-FFF2-40B4-BE49-F238E27FC236}">
                    <a16:creationId xmlns:a16="http://schemas.microsoft.com/office/drawing/2014/main" id="{C9F6B52E-43E6-4EA6-4B60-1A1B63A84C81}"/>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23" name="Group 61">
              <a:extLst>
                <a:ext uri="{FF2B5EF4-FFF2-40B4-BE49-F238E27FC236}">
                  <a16:creationId xmlns:a16="http://schemas.microsoft.com/office/drawing/2014/main" id="{E7B41BB3-B945-2B64-FA73-ED7E9F0F7BB7}"/>
                </a:ext>
              </a:extLst>
            </p:cNvPr>
            <p:cNvGrpSpPr>
              <a:grpSpLocks/>
            </p:cNvGrpSpPr>
            <p:nvPr/>
          </p:nvGrpSpPr>
          <p:grpSpPr bwMode="auto">
            <a:xfrm>
              <a:off x="2562" y="3886"/>
              <a:ext cx="264" cy="291"/>
              <a:chOff x="410" y="2513"/>
              <a:chExt cx="264" cy="291"/>
            </a:xfrm>
          </p:grpSpPr>
          <p:sp>
            <p:nvSpPr>
              <p:cNvPr id="76837" name="Oval 62">
                <a:extLst>
                  <a:ext uri="{FF2B5EF4-FFF2-40B4-BE49-F238E27FC236}">
                    <a16:creationId xmlns:a16="http://schemas.microsoft.com/office/drawing/2014/main" id="{E9F642BC-B963-477D-EE1B-1315DF0EBF06}"/>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38" name="Text Box 63">
                <a:extLst>
                  <a:ext uri="{FF2B5EF4-FFF2-40B4-BE49-F238E27FC236}">
                    <a16:creationId xmlns:a16="http://schemas.microsoft.com/office/drawing/2014/main" id="{D0A44D8F-1F5D-A69A-874C-E0CA6DEE2244}"/>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24" name="Group 64">
              <a:extLst>
                <a:ext uri="{FF2B5EF4-FFF2-40B4-BE49-F238E27FC236}">
                  <a16:creationId xmlns:a16="http://schemas.microsoft.com/office/drawing/2014/main" id="{9F92A5CB-A5D7-13FF-6C0E-4E0E19682406}"/>
                </a:ext>
              </a:extLst>
            </p:cNvPr>
            <p:cNvGrpSpPr>
              <a:grpSpLocks/>
            </p:cNvGrpSpPr>
            <p:nvPr/>
          </p:nvGrpSpPr>
          <p:grpSpPr bwMode="auto">
            <a:xfrm>
              <a:off x="3033" y="3879"/>
              <a:ext cx="264" cy="291"/>
              <a:chOff x="410" y="2513"/>
              <a:chExt cx="264" cy="291"/>
            </a:xfrm>
          </p:grpSpPr>
          <p:sp>
            <p:nvSpPr>
              <p:cNvPr id="76835" name="Oval 65">
                <a:extLst>
                  <a:ext uri="{FF2B5EF4-FFF2-40B4-BE49-F238E27FC236}">
                    <a16:creationId xmlns:a16="http://schemas.microsoft.com/office/drawing/2014/main" id="{2C62CCE9-A58D-8866-B454-4E9248F3A002}"/>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36" name="Text Box 66">
                <a:extLst>
                  <a:ext uri="{FF2B5EF4-FFF2-40B4-BE49-F238E27FC236}">
                    <a16:creationId xmlns:a16="http://schemas.microsoft.com/office/drawing/2014/main" id="{F0219E89-3ED2-B9D0-B62F-A6E07DEA68DD}"/>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grpSp>
          <p:nvGrpSpPr>
            <p:cNvPr id="76825" name="Group 67">
              <a:extLst>
                <a:ext uri="{FF2B5EF4-FFF2-40B4-BE49-F238E27FC236}">
                  <a16:creationId xmlns:a16="http://schemas.microsoft.com/office/drawing/2014/main" id="{B575AFFE-5CAD-2C3B-49FE-D2180206A718}"/>
                </a:ext>
              </a:extLst>
            </p:cNvPr>
            <p:cNvGrpSpPr>
              <a:grpSpLocks/>
            </p:cNvGrpSpPr>
            <p:nvPr/>
          </p:nvGrpSpPr>
          <p:grpSpPr bwMode="auto">
            <a:xfrm>
              <a:off x="3495" y="3858"/>
              <a:ext cx="264" cy="291"/>
              <a:chOff x="410" y="2513"/>
              <a:chExt cx="264" cy="291"/>
            </a:xfrm>
          </p:grpSpPr>
          <p:sp>
            <p:nvSpPr>
              <p:cNvPr id="76833" name="Oval 68">
                <a:extLst>
                  <a:ext uri="{FF2B5EF4-FFF2-40B4-BE49-F238E27FC236}">
                    <a16:creationId xmlns:a16="http://schemas.microsoft.com/office/drawing/2014/main" id="{18007218-4EA9-3BB1-A87C-1767604AA86F}"/>
                  </a:ext>
                </a:extLst>
              </p:cNvPr>
              <p:cNvSpPr>
                <a:spLocks noChangeArrowheads="1"/>
              </p:cNvSpPr>
              <p:nvPr/>
            </p:nvSpPr>
            <p:spPr bwMode="auto">
              <a:xfrm>
                <a:off x="431" y="2568"/>
                <a:ext cx="181" cy="182"/>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34" name="Text Box 69">
                <a:extLst>
                  <a:ext uri="{FF2B5EF4-FFF2-40B4-BE49-F238E27FC236}">
                    <a16:creationId xmlns:a16="http://schemas.microsoft.com/office/drawing/2014/main" id="{176F270A-8994-B0D0-34E8-3911A7AA835A}"/>
                  </a:ext>
                </a:extLst>
              </p:cNvPr>
              <p:cNvSpPr txBox="1">
                <a:spLocks noChangeArrowheads="1"/>
              </p:cNvSpPr>
              <p:nvPr/>
            </p:nvSpPr>
            <p:spPr bwMode="auto">
              <a:xfrm>
                <a:off x="410" y="2513"/>
                <a:ext cx="2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76826" name="Text Box 71">
              <a:extLst>
                <a:ext uri="{FF2B5EF4-FFF2-40B4-BE49-F238E27FC236}">
                  <a16:creationId xmlns:a16="http://schemas.microsoft.com/office/drawing/2014/main" id="{43DD0058-3B98-E349-F7D6-FD72AC829F8C}"/>
                </a:ext>
              </a:extLst>
            </p:cNvPr>
            <p:cNvSpPr txBox="1">
              <a:spLocks noChangeArrowheads="1"/>
            </p:cNvSpPr>
            <p:nvPr/>
          </p:nvSpPr>
          <p:spPr bwMode="auto">
            <a:xfrm>
              <a:off x="1406" y="2477"/>
              <a:ext cx="896"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自由电子</a:t>
              </a:r>
            </a:p>
          </p:txBody>
        </p:sp>
        <p:sp>
          <p:nvSpPr>
            <p:cNvPr id="76827" name="Line 72">
              <a:extLst>
                <a:ext uri="{FF2B5EF4-FFF2-40B4-BE49-F238E27FC236}">
                  <a16:creationId xmlns:a16="http://schemas.microsoft.com/office/drawing/2014/main" id="{B81F3331-CE7D-5DEC-CDC3-5806D4452FA3}"/>
                </a:ext>
              </a:extLst>
            </p:cNvPr>
            <p:cNvSpPr>
              <a:spLocks noChangeShapeType="1"/>
            </p:cNvSpPr>
            <p:nvPr/>
          </p:nvSpPr>
          <p:spPr bwMode="auto">
            <a:xfrm flipH="1">
              <a:off x="1746" y="2750"/>
              <a:ext cx="181" cy="13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6828" name="Text Box 73">
              <a:extLst>
                <a:ext uri="{FF2B5EF4-FFF2-40B4-BE49-F238E27FC236}">
                  <a16:creationId xmlns:a16="http://schemas.microsoft.com/office/drawing/2014/main" id="{8EA505E7-3BC8-813A-C1E3-C968CA78BD35}"/>
                </a:ext>
              </a:extLst>
            </p:cNvPr>
            <p:cNvSpPr txBox="1">
              <a:spLocks noChangeArrowheads="1"/>
            </p:cNvSpPr>
            <p:nvPr/>
          </p:nvSpPr>
          <p:spPr bwMode="auto">
            <a:xfrm>
              <a:off x="2472" y="2536"/>
              <a:ext cx="1682"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自由电子 </a:t>
              </a:r>
              <a:r>
                <a:rPr lang="en-US" altLang="zh-CN"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电子海</a:t>
              </a:r>
              <a:r>
                <a:rPr lang="en-US" altLang="zh-CN"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76829" name="Line 74">
              <a:extLst>
                <a:ext uri="{FF2B5EF4-FFF2-40B4-BE49-F238E27FC236}">
                  <a16:creationId xmlns:a16="http://schemas.microsoft.com/office/drawing/2014/main" id="{A6078871-080E-B793-D102-759E81671AF7}"/>
                </a:ext>
              </a:extLst>
            </p:cNvPr>
            <p:cNvSpPr>
              <a:spLocks noChangeShapeType="1"/>
            </p:cNvSpPr>
            <p:nvPr/>
          </p:nvSpPr>
          <p:spPr bwMode="auto">
            <a:xfrm flipH="1">
              <a:off x="2835" y="2840"/>
              <a:ext cx="90" cy="22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6830" name="Text Box 10">
              <a:extLst>
                <a:ext uri="{FF2B5EF4-FFF2-40B4-BE49-F238E27FC236}">
                  <a16:creationId xmlns:a16="http://schemas.microsoft.com/office/drawing/2014/main" id="{78FA144C-045A-2698-8EAF-5516CE6399C6}"/>
                </a:ext>
              </a:extLst>
            </p:cNvPr>
            <p:cNvSpPr txBox="1">
              <a:spLocks noChangeArrowheads="1"/>
            </p:cNvSpPr>
            <p:nvPr/>
          </p:nvSpPr>
          <p:spPr bwMode="auto">
            <a:xfrm>
              <a:off x="3878" y="3225"/>
              <a:ext cx="148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钠离子被电子云</a:t>
              </a:r>
            </a:p>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“海洋”所包围</a:t>
              </a:r>
            </a:p>
          </p:txBody>
        </p:sp>
        <p:sp>
          <p:nvSpPr>
            <p:cNvPr id="76831" name="Rectangle 77">
              <a:extLst>
                <a:ext uri="{FF2B5EF4-FFF2-40B4-BE49-F238E27FC236}">
                  <a16:creationId xmlns:a16="http://schemas.microsoft.com/office/drawing/2014/main" id="{3CDE8CBE-1A85-00DC-0BD0-584814E15534}"/>
                </a:ext>
              </a:extLst>
            </p:cNvPr>
            <p:cNvSpPr>
              <a:spLocks noChangeArrowheads="1"/>
            </p:cNvSpPr>
            <p:nvPr/>
          </p:nvSpPr>
          <p:spPr bwMode="auto">
            <a:xfrm>
              <a:off x="1973" y="3385"/>
              <a:ext cx="408" cy="3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832" name="AutoShape 70">
              <a:extLst>
                <a:ext uri="{FF2B5EF4-FFF2-40B4-BE49-F238E27FC236}">
                  <a16:creationId xmlns:a16="http://schemas.microsoft.com/office/drawing/2014/main" id="{17C97CA6-9855-FA5E-4408-AA2159268E0A}"/>
                </a:ext>
              </a:extLst>
            </p:cNvPr>
            <p:cNvSpPr>
              <a:spLocks noChangeArrowheads="1"/>
            </p:cNvSpPr>
            <p:nvPr/>
          </p:nvSpPr>
          <p:spPr bwMode="auto">
            <a:xfrm>
              <a:off x="1973" y="3385"/>
              <a:ext cx="408" cy="227"/>
            </a:xfrm>
            <a:prstGeom prst="rightArrow">
              <a:avLst>
                <a:gd name="adj1" fmla="val 55833"/>
                <a:gd name="adj2" fmla="val 77095"/>
              </a:avLst>
            </a:prstGeom>
            <a:solidFill>
              <a:srgbClr val="FF66FF"/>
            </a:solidFill>
            <a:ln w="9525">
              <a:solidFill>
                <a:srgbClr val="FF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2400" b="1">
                <a:solidFill>
                  <a:srgbClr val="FF66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6805" name="灯片编号占位符 3">
            <a:extLst>
              <a:ext uri="{FF2B5EF4-FFF2-40B4-BE49-F238E27FC236}">
                <a16:creationId xmlns:a16="http://schemas.microsoft.com/office/drawing/2014/main" id="{30E532F7-3245-74E8-ACBE-B70D6D9DEE1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B6225FF-0BB9-4817-AFFA-D8B296236720}"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51</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0310">
                                            <p:bg/>
                                          </p:spTgt>
                                        </p:tgtEl>
                                        <p:attrNameLst>
                                          <p:attrName>style.visibility</p:attrName>
                                        </p:attrNameLst>
                                      </p:cBhvr>
                                      <p:to>
                                        <p:strVal val="visible"/>
                                      </p:to>
                                    </p:set>
                                    <p:animEffect transition="in" filter="dissolve">
                                      <p:cBhvr>
                                        <p:cTn id="7" dur="500"/>
                                        <p:tgtEl>
                                          <p:spTgt spid="610310">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10310">
                                            <p:txEl>
                                              <p:pRg st="0" end="0"/>
                                            </p:txEl>
                                          </p:spTgt>
                                        </p:tgtEl>
                                        <p:attrNameLst>
                                          <p:attrName>style.visibility</p:attrName>
                                        </p:attrNameLst>
                                      </p:cBhvr>
                                      <p:to>
                                        <p:strVal val="visible"/>
                                      </p:to>
                                    </p:set>
                                    <p:animEffect transition="in" filter="dissolve">
                                      <p:cBhvr>
                                        <p:cTn id="12" dur="500"/>
                                        <p:tgtEl>
                                          <p:spTgt spid="610310">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10310">
                                            <p:txEl>
                                              <p:pRg st="1" end="1"/>
                                            </p:txEl>
                                          </p:spTgt>
                                        </p:tgtEl>
                                        <p:attrNameLst>
                                          <p:attrName>style.visibility</p:attrName>
                                        </p:attrNameLst>
                                      </p:cBhvr>
                                      <p:to>
                                        <p:strVal val="visible"/>
                                      </p:to>
                                    </p:set>
                                    <p:animEffect transition="in" filter="dissolve">
                                      <p:cBhvr>
                                        <p:cTn id="15" dur="500"/>
                                        <p:tgtEl>
                                          <p:spTgt spid="610310">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10310">
                                            <p:txEl>
                                              <p:pRg st="2" end="2"/>
                                            </p:txEl>
                                          </p:spTgt>
                                        </p:tgtEl>
                                        <p:attrNameLst>
                                          <p:attrName>style.visibility</p:attrName>
                                        </p:attrNameLst>
                                      </p:cBhvr>
                                      <p:to>
                                        <p:strVal val="visible"/>
                                      </p:to>
                                    </p:set>
                                    <p:animEffect transition="in" filter="dissolve">
                                      <p:cBhvr>
                                        <p:cTn id="18" dur="500"/>
                                        <p:tgtEl>
                                          <p:spTgt spid="610310">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610382"/>
                                        </p:tgtEl>
                                        <p:attrNameLst>
                                          <p:attrName>style.visibility</p:attrName>
                                        </p:attrNameLst>
                                      </p:cBhvr>
                                      <p:to>
                                        <p:strVal val="visible"/>
                                      </p:to>
                                    </p:set>
                                    <p:animEffect transition="in" filter="slide(fromBottom)">
                                      <p:cBhvr>
                                        <p:cTn id="23" dur="500"/>
                                        <p:tgtEl>
                                          <p:spTgt spid="610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10"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11530D78-ECD9-1F19-B8CB-983D5EF9E1BB}"/>
              </a:ext>
            </a:extLst>
          </p:cNvPr>
          <p:cNvSpPr>
            <a:spLocks noRot="1" noChangeArrowheads="1"/>
          </p:cNvSpPr>
          <p:nvPr/>
        </p:nvSpPr>
        <p:spPr bwMode="auto">
          <a:xfrm>
            <a:off x="1077913" y="190500"/>
            <a:ext cx="7010400" cy="1527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金属性结合</a:t>
            </a:r>
            <a:r>
              <a:rPr lang="en-US" altLang="zh-CN"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金属键</a:t>
            </a:r>
          </a:p>
        </p:txBody>
      </p:sp>
      <p:sp>
        <p:nvSpPr>
          <p:cNvPr id="77827" name="Text Box 10">
            <a:extLst>
              <a:ext uri="{FF2B5EF4-FFF2-40B4-BE49-F238E27FC236}">
                <a16:creationId xmlns:a16="http://schemas.microsoft.com/office/drawing/2014/main" id="{B375187A-3388-73D5-F409-BAAC2F3FBD82}"/>
              </a:ext>
            </a:extLst>
          </p:cNvPr>
          <p:cNvSpPr txBox="1">
            <a:spLocks noChangeArrowheads="1"/>
          </p:cNvSpPr>
          <p:nvPr/>
        </p:nvSpPr>
        <p:spPr bwMode="auto">
          <a:xfrm>
            <a:off x="720725" y="3644900"/>
            <a:ext cx="7812088"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排斥力的来源</a:t>
            </a:r>
          </a:p>
          <a:p>
            <a:pPr lvl="1" eaLnBrk="1" hangingPunct="1">
              <a:spcBef>
                <a:spcPct val="0"/>
              </a:spcBef>
              <a:buFontTx/>
              <a:buNone/>
            </a:pPr>
            <a:r>
              <a:rPr lang="zh-CN" altLang="en-US"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体积减小，电子云密度增加，动能增加</a:t>
            </a:r>
          </a:p>
          <a:p>
            <a:pPr lvl="1" eaLnBrk="1" hangingPunct="1">
              <a:spcBef>
                <a:spcPct val="0"/>
              </a:spcBef>
              <a:buFontTx/>
              <a:buNone/>
            </a:pPr>
            <a:r>
              <a:rPr lang="zh-CN" altLang="en-US"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离子实间的电子云重叠形成如离子晶体的排斥</a:t>
            </a:r>
          </a:p>
        </p:txBody>
      </p:sp>
      <p:sp>
        <p:nvSpPr>
          <p:cNvPr id="77828" name="Text Box 11">
            <a:extLst>
              <a:ext uri="{FF2B5EF4-FFF2-40B4-BE49-F238E27FC236}">
                <a16:creationId xmlns:a16="http://schemas.microsoft.com/office/drawing/2014/main" id="{F5EBBBBD-7161-B284-6ECA-AA8C854A3234}"/>
              </a:ext>
            </a:extLst>
          </p:cNvPr>
          <p:cNvSpPr txBox="1">
            <a:spLocks noChangeArrowheads="1"/>
          </p:cNvSpPr>
          <p:nvPr/>
        </p:nvSpPr>
        <p:spPr bwMode="auto">
          <a:xfrm>
            <a:off x="720725" y="1917700"/>
            <a:ext cx="77057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负电子云与离子实之间存在</a:t>
            </a:r>
            <a:r>
              <a:rPr lang="zh-CN" altLang="en-US" sz="28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库仑吸引力</a:t>
            </a:r>
            <a:r>
              <a:rPr lang="zh-CN" altLang="en-US" sz="2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，体积越小，电子云越密集，库仑能量越低，表现了把原子聚合起来的作用</a:t>
            </a:r>
          </a:p>
        </p:txBody>
      </p:sp>
      <p:sp>
        <p:nvSpPr>
          <p:cNvPr id="77829" name="灯片编号占位符 3">
            <a:extLst>
              <a:ext uri="{FF2B5EF4-FFF2-40B4-BE49-F238E27FC236}">
                <a16:creationId xmlns:a16="http://schemas.microsoft.com/office/drawing/2014/main" id="{6A7A8FEE-D05D-BBC9-A783-50A2D3B7AC1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8ECACB7-1692-460B-9258-81F0A7BCB20B}" type="slidenum">
              <a:rPr lang="en-US" altLang="zh-CN" sz="1200" smtClean="0">
                <a:latin typeface="Arial" panose="020B0604020202020204" pitchFamily="34" charset="0"/>
                <a:ea typeface="楷体_GB2312" pitchFamily="49" charset="-122"/>
              </a:rPr>
              <a:pPr>
                <a:spcBef>
                  <a:spcPct val="0"/>
                </a:spcBef>
                <a:buFontTx/>
                <a:buNone/>
              </a:pPr>
              <a:t>52</a:t>
            </a:fld>
            <a:endParaRPr lang="en-US" altLang="zh-CN" sz="1200">
              <a:latin typeface="Arial" panose="020B0604020202020204" pitchFamily="34" charset="0"/>
              <a:ea typeface="楷体_GB2312" pitchFamily="49" charset="-12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67FF1F4-CD3F-7C03-88F2-0B60759D3318}"/>
              </a:ext>
            </a:extLst>
          </p:cNvPr>
          <p:cNvSpPr>
            <a:spLocks noGrp="1" noRot="1"/>
          </p:cNvSpPr>
          <p:nvPr>
            <p:ph type="title" idx="4294967295"/>
          </p:nvPr>
        </p:nvSpPr>
        <p:spPr>
          <a:xfrm>
            <a:off x="1090613" y="190500"/>
            <a:ext cx="7010400" cy="1527175"/>
          </a:xfrm>
          <a:solidFill>
            <a:srgbClr val="FFFFFF"/>
          </a:solidFill>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金属的特性</a:t>
            </a:r>
          </a:p>
        </p:txBody>
      </p:sp>
      <p:sp>
        <p:nvSpPr>
          <p:cNvPr id="78851" name="Rectangle 3">
            <a:extLst>
              <a:ext uri="{FF2B5EF4-FFF2-40B4-BE49-F238E27FC236}">
                <a16:creationId xmlns:a16="http://schemas.microsoft.com/office/drawing/2014/main" id="{1C29BFBE-89D0-2AD8-7C48-C3E176861A12}"/>
              </a:ext>
            </a:extLst>
          </p:cNvPr>
          <p:cNvSpPr>
            <a:spLocks noGrp="1" noRot="1"/>
          </p:cNvSpPr>
          <p:nvPr>
            <p:ph type="body" idx="4294967295"/>
          </p:nvPr>
        </p:nvSpPr>
        <p:spPr>
          <a:xfrm>
            <a:off x="1066800" y="1557338"/>
            <a:ext cx="7010400" cy="4114800"/>
          </a:xfrm>
          <a:solidFill>
            <a:srgbClr val="FFFFFF"/>
          </a:solidFill>
        </p:spPr>
        <p:txBody>
          <a:bodyPr/>
          <a:lstStyle/>
          <a:p>
            <a:pPr eaLnBrk="1" hangingPunct="1"/>
            <a:r>
              <a:rPr lang="zh-CN" altLang="en-US"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高导电性、高导热性 </a:t>
            </a:r>
          </a:p>
          <a:p>
            <a:pPr lvl="1" eaLnBrk="1" hangingPunct="1"/>
            <a:r>
              <a:rPr lang="zh-CN" altLang="en-US" b="1">
                <a:latin typeface="微软雅黑" panose="020B0503020204020204" pitchFamily="34" charset="-122"/>
                <a:ea typeface="微软雅黑" panose="020B0503020204020204" pitchFamily="34" charset="-122"/>
                <a:cs typeface="Times New Roman" panose="02020603050405020304" pitchFamily="18" charset="0"/>
              </a:rPr>
              <a:t>共有化电子的自由运动 </a:t>
            </a:r>
          </a:p>
          <a:p>
            <a:pPr eaLnBrk="1" hangingPunct="1"/>
            <a:r>
              <a:rPr lang="zh-CN" altLang="en-US" b="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高可延展性、可变形弯曲</a:t>
            </a:r>
          </a:p>
          <a:p>
            <a:pPr lvl="1" eaLnBrk="1" hangingPunct="1"/>
            <a:r>
              <a:rPr lang="zh-CN" altLang="en-US" b="1">
                <a:latin typeface="微软雅黑" panose="020B0503020204020204" pitchFamily="34" charset="-122"/>
                <a:ea typeface="微软雅黑" panose="020B0503020204020204" pitchFamily="34" charset="-122"/>
                <a:cs typeface="Times New Roman" panose="02020603050405020304" pitchFamily="18" charset="0"/>
              </a:rPr>
              <a:t>金属键没有方向性也没有饱和性</a:t>
            </a:r>
          </a:p>
          <a:p>
            <a:pPr lvl="1" eaLnBrk="1" hangingPunct="1"/>
            <a:r>
              <a:rPr lang="zh-CN" altLang="en-US" b="1">
                <a:latin typeface="微软雅黑" panose="020B0503020204020204" pitchFamily="34" charset="-122"/>
                <a:ea typeface="微软雅黑" panose="020B0503020204020204" pitchFamily="34" charset="-122"/>
                <a:cs typeface="Times New Roman" panose="02020603050405020304" pitchFamily="18" charset="0"/>
              </a:rPr>
              <a:t>原子排列的具体形式没有特殊的要求，可形成</a:t>
            </a:r>
            <a:r>
              <a:rPr lang="zh-CN" altLang="en-US"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面心立方或六角密堆晶格</a:t>
            </a:r>
          </a:p>
          <a:p>
            <a:pPr lvl="1" eaLnBrk="1" hangingPunct="1"/>
            <a:r>
              <a:rPr lang="zh-CN" altLang="en-US" b="1">
                <a:latin typeface="微软雅黑" panose="020B0503020204020204" pitchFamily="34" charset="-122"/>
                <a:ea typeface="微软雅黑" panose="020B0503020204020204" pitchFamily="34" charset="-122"/>
                <a:cs typeface="Times New Roman" panose="02020603050405020304" pitchFamily="18" charset="0"/>
              </a:rPr>
              <a:t>外加力矩下，离子排列可改变位置、电子可自由移动</a:t>
            </a:r>
          </a:p>
        </p:txBody>
      </p:sp>
      <p:sp>
        <p:nvSpPr>
          <p:cNvPr id="78852" name="灯片编号占位符 3">
            <a:extLst>
              <a:ext uri="{FF2B5EF4-FFF2-40B4-BE49-F238E27FC236}">
                <a16:creationId xmlns:a16="http://schemas.microsoft.com/office/drawing/2014/main" id="{A38BE83C-F544-7FCC-B869-B0654FCB695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244A3FCA-39B4-4C83-8D13-BCDE454E927F}"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53</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a:extLst>
              <a:ext uri="{FF2B5EF4-FFF2-40B4-BE49-F238E27FC236}">
                <a16:creationId xmlns:a16="http://schemas.microsoft.com/office/drawing/2014/main" id="{5BDF274F-5A75-28AC-044E-0944E0B51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665163"/>
            <a:ext cx="3989387" cy="391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5" name="Text Box 3">
            <a:extLst>
              <a:ext uri="{FF2B5EF4-FFF2-40B4-BE49-F238E27FC236}">
                <a16:creationId xmlns:a16="http://schemas.microsoft.com/office/drawing/2014/main" id="{2C959EE5-9AD2-5C51-42F2-9B96FBDA2F4B}"/>
              </a:ext>
            </a:extLst>
          </p:cNvPr>
          <p:cNvSpPr txBox="1">
            <a:spLocks noChangeArrowheads="1"/>
          </p:cNvSpPr>
          <p:nvPr/>
        </p:nvSpPr>
        <p:spPr bwMode="auto">
          <a:xfrm>
            <a:off x="5364163" y="260350"/>
            <a:ext cx="1404937" cy="369888"/>
          </a:xfrm>
          <a:prstGeom prst="rect">
            <a:avLst/>
          </a:prstGeom>
          <a:noFill/>
          <a:ln w="9525">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cs typeface="Times New Roman" panose="02020603050405020304" pitchFamily="18" charset="0"/>
              </a:rPr>
              <a:t>电子波函数 </a:t>
            </a:r>
          </a:p>
        </p:txBody>
      </p:sp>
      <p:grpSp>
        <p:nvGrpSpPr>
          <p:cNvPr id="79876" name="Group 4">
            <a:extLst>
              <a:ext uri="{FF2B5EF4-FFF2-40B4-BE49-F238E27FC236}">
                <a16:creationId xmlns:a16="http://schemas.microsoft.com/office/drawing/2014/main" id="{C8CDD5FD-FC45-614E-D5D0-FC0DDEF22214}"/>
              </a:ext>
            </a:extLst>
          </p:cNvPr>
          <p:cNvGrpSpPr>
            <a:grpSpLocks/>
          </p:cNvGrpSpPr>
          <p:nvPr/>
        </p:nvGrpSpPr>
        <p:grpSpPr bwMode="auto">
          <a:xfrm>
            <a:off x="4643438" y="692150"/>
            <a:ext cx="2236787" cy="1465263"/>
            <a:chOff x="2925" y="436"/>
            <a:chExt cx="1409" cy="923"/>
          </a:xfrm>
        </p:grpSpPr>
        <p:sp>
          <p:nvSpPr>
            <p:cNvPr id="79901" name="Line 5">
              <a:extLst>
                <a:ext uri="{FF2B5EF4-FFF2-40B4-BE49-F238E27FC236}">
                  <a16:creationId xmlns:a16="http://schemas.microsoft.com/office/drawing/2014/main" id="{6E64A278-204D-8888-D9D9-77341949F908}"/>
                </a:ext>
              </a:extLst>
            </p:cNvPr>
            <p:cNvSpPr>
              <a:spLocks noChangeShapeType="1"/>
            </p:cNvSpPr>
            <p:nvPr/>
          </p:nvSpPr>
          <p:spPr bwMode="auto">
            <a:xfrm>
              <a:off x="3696" y="436"/>
              <a:ext cx="0"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2" name="Text Box 6">
              <a:extLst>
                <a:ext uri="{FF2B5EF4-FFF2-40B4-BE49-F238E27FC236}">
                  <a16:creationId xmlns:a16="http://schemas.microsoft.com/office/drawing/2014/main" id="{1FE79D20-7DEB-988B-A595-1F22E39CB4DB}"/>
                </a:ext>
              </a:extLst>
            </p:cNvPr>
            <p:cNvSpPr txBox="1">
              <a:spLocks noChangeArrowheads="1"/>
            </p:cNvSpPr>
            <p:nvPr/>
          </p:nvSpPr>
          <p:spPr bwMode="auto">
            <a:xfrm>
              <a:off x="2925" y="1126"/>
              <a:ext cx="592" cy="233"/>
            </a:xfrm>
            <a:prstGeom prst="rect">
              <a:avLst/>
            </a:prstGeom>
            <a:noFill/>
            <a:ln w="9525">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cs typeface="Times New Roman" panose="02020603050405020304" pitchFamily="18" charset="0"/>
                </a:rPr>
                <a:t>成键态 </a:t>
              </a:r>
            </a:p>
          </p:txBody>
        </p:sp>
        <p:sp>
          <p:nvSpPr>
            <p:cNvPr id="79903" name="Text Box 7">
              <a:extLst>
                <a:ext uri="{FF2B5EF4-FFF2-40B4-BE49-F238E27FC236}">
                  <a16:creationId xmlns:a16="http://schemas.microsoft.com/office/drawing/2014/main" id="{BBAC141F-AF02-75E5-81FD-11FEBD466E7C}"/>
                </a:ext>
              </a:extLst>
            </p:cNvPr>
            <p:cNvSpPr txBox="1">
              <a:spLocks noChangeArrowheads="1"/>
            </p:cNvSpPr>
            <p:nvPr/>
          </p:nvSpPr>
          <p:spPr bwMode="auto">
            <a:xfrm>
              <a:off x="3742" y="1126"/>
              <a:ext cx="592" cy="233"/>
            </a:xfrm>
            <a:prstGeom prst="rect">
              <a:avLst/>
            </a:prstGeom>
            <a:noFill/>
            <a:ln w="9525">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cs typeface="Times New Roman" panose="02020603050405020304" pitchFamily="18" charset="0"/>
                </a:rPr>
                <a:t>反键态 </a:t>
              </a:r>
            </a:p>
          </p:txBody>
        </p:sp>
        <p:sp>
          <p:nvSpPr>
            <p:cNvPr id="79904" name="Line 8">
              <a:extLst>
                <a:ext uri="{FF2B5EF4-FFF2-40B4-BE49-F238E27FC236}">
                  <a16:creationId xmlns:a16="http://schemas.microsoft.com/office/drawing/2014/main" id="{DA052A68-76AB-CD73-C114-0E1F6D3BCA14}"/>
                </a:ext>
              </a:extLst>
            </p:cNvPr>
            <p:cNvSpPr>
              <a:spLocks noChangeShapeType="1"/>
            </p:cNvSpPr>
            <p:nvPr/>
          </p:nvSpPr>
          <p:spPr bwMode="auto">
            <a:xfrm>
              <a:off x="3198" y="935"/>
              <a:ext cx="8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5" name="Line 9">
              <a:extLst>
                <a:ext uri="{FF2B5EF4-FFF2-40B4-BE49-F238E27FC236}">
                  <a16:creationId xmlns:a16="http://schemas.microsoft.com/office/drawing/2014/main" id="{87D68818-2A2F-A095-04BE-3D68EE158B3D}"/>
                </a:ext>
              </a:extLst>
            </p:cNvPr>
            <p:cNvSpPr>
              <a:spLocks noChangeShapeType="1"/>
            </p:cNvSpPr>
            <p:nvPr/>
          </p:nvSpPr>
          <p:spPr bwMode="auto">
            <a:xfrm>
              <a:off x="3198" y="935"/>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6" name="Line 10">
              <a:extLst>
                <a:ext uri="{FF2B5EF4-FFF2-40B4-BE49-F238E27FC236}">
                  <a16:creationId xmlns:a16="http://schemas.microsoft.com/office/drawing/2014/main" id="{09007832-14E5-7AD3-617A-2B622F21B4FB}"/>
                </a:ext>
              </a:extLst>
            </p:cNvPr>
            <p:cNvSpPr>
              <a:spLocks noChangeShapeType="1"/>
            </p:cNvSpPr>
            <p:nvPr/>
          </p:nvSpPr>
          <p:spPr bwMode="auto">
            <a:xfrm>
              <a:off x="4059" y="935"/>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79877" name="Group 11">
            <a:extLst>
              <a:ext uri="{FF2B5EF4-FFF2-40B4-BE49-F238E27FC236}">
                <a16:creationId xmlns:a16="http://schemas.microsoft.com/office/drawing/2014/main" id="{4A62363C-F1B4-5E42-7166-82D8322420C7}"/>
              </a:ext>
            </a:extLst>
          </p:cNvPr>
          <p:cNvGrpSpPr>
            <a:grpSpLocks/>
          </p:cNvGrpSpPr>
          <p:nvPr/>
        </p:nvGrpSpPr>
        <p:grpSpPr bwMode="auto">
          <a:xfrm>
            <a:off x="5867400" y="692150"/>
            <a:ext cx="2914650" cy="650875"/>
            <a:chOff x="3696" y="436"/>
            <a:chExt cx="1836" cy="410"/>
          </a:xfrm>
        </p:grpSpPr>
        <p:sp>
          <p:nvSpPr>
            <p:cNvPr id="79899" name="Text Box 12">
              <a:extLst>
                <a:ext uri="{FF2B5EF4-FFF2-40B4-BE49-F238E27FC236}">
                  <a16:creationId xmlns:a16="http://schemas.microsoft.com/office/drawing/2014/main" id="{FC462833-B68D-B9A3-B61C-F12F2B2DD071}"/>
                </a:ext>
              </a:extLst>
            </p:cNvPr>
            <p:cNvSpPr txBox="1">
              <a:spLocks noChangeArrowheads="1"/>
            </p:cNvSpPr>
            <p:nvPr/>
          </p:nvSpPr>
          <p:spPr bwMode="auto">
            <a:xfrm>
              <a:off x="4105" y="436"/>
              <a:ext cx="1427" cy="410"/>
            </a:xfrm>
            <a:prstGeom prst="rect">
              <a:avLst/>
            </a:prstGeom>
            <a:noFill/>
            <a:ln w="9525">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原子结合时，电子的</a:t>
              </a:r>
            </a:p>
            <a:p>
              <a:pPr eaLnBrk="1" hangingPunct="1">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波函数发生了变化</a:t>
              </a:r>
            </a:p>
          </p:txBody>
        </p:sp>
        <p:sp>
          <p:nvSpPr>
            <p:cNvPr id="79900" name="Line 13">
              <a:extLst>
                <a:ext uri="{FF2B5EF4-FFF2-40B4-BE49-F238E27FC236}">
                  <a16:creationId xmlns:a16="http://schemas.microsoft.com/office/drawing/2014/main" id="{784A5798-3614-F7FD-0E06-1D0970D00555}"/>
                </a:ext>
              </a:extLst>
            </p:cNvPr>
            <p:cNvSpPr>
              <a:spLocks noChangeShapeType="1"/>
            </p:cNvSpPr>
            <p:nvPr/>
          </p:nvSpPr>
          <p:spPr bwMode="auto">
            <a:xfrm flipH="1">
              <a:off x="3696" y="618"/>
              <a:ext cx="409" cy="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79878" name="Group 14">
            <a:extLst>
              <a:ext uri="{FF2B5EF4-FFF2-40B4-BE49-F238E27FC236}">
                <a16:creationId xmlns:a16="http://schemas.microsoft.com/office/drawing/2014/main" id="{A07F1400-D97A-304E-6BB7-B210FED60C64}"/>
              </a:ext>
            </a:extLst>
          </p:cNvPr>
          <p:cNvGrpSpPr>
            <a:grpSpLocks/>
          </p:cNvGrpSpPr>
          <p:nvPr/>
        </p:nvGrpSpPr>
        <p:grpSpPr bwMode="auto">
          <a:xfrm>
            <a:off x="4548188" y="2190750"/>
            <a:ext cx="1014412" cy="615950"/>
            <a:chOff x="2865" y="1380"/>
            <a:chExt cx="639" cy="388"/>
          </a:xfrm>
        </p:grpSpPr>
        <p:sp>
          <p:nvSpPr>
            <p:cNvPr id="79897" name="Line 15">
              <a:extLst>
                <a:ext uri="{FF2B5EF4-FFF2-40B4-BE49-F238E27FC236}">
                  <a16:creationId xmlns:a16="http://schemas.microsoft.com/office/drawing/2014/main" id="{16C0686D-7496-86C1-92C4-F634F72DA6CC}"/>
                </a:ext>
              </a:extLst>
            </p:cNvPr>
            <p:cNvSpPr>
              <a:spLocks noChangeShapeType="1"/>
            </p:cNvSpPr>
            <p:nvPr/>
          </p:nvSpPr>
          <p:spPr bwMode="auto">
            <a:xfrm>
              <a:off x="3189" y="1380"/>
              <a:ext cx="0"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8" name="Text Box 16">
              <a:extLst>
                <a:ext uri="{FF2B5EF4-FFF2-40B4-BE49-F238E27FC236}">
                  <a16:creationId xmlns:a16="http://schemas.microsoft.com/office/drawing/2014/main" id="{7DEAD108-31A5-1032-8091-D42D965D1181}"/>
                </a:ext>
              </a:extLst>
            </p:cNvPr>
            <p:cNvSpPr txBox="1">
              <a:spLocks noChangeArrowheads="1"/>
            </p:cNvSpPr>
            <p:nvPr/>
          </p:nvSpPr>
          <p:spPr bwMode="auto">
            <a:xfrm>
              <a:off x="2865" y="1535"/>
              <a:ext cx="639" cy="233"/>
            </a:xfrm>
            <a:prstGeom prst="rect">
              <a:avLst/>
            </a:prstGeom>
            <a:noFill/>
            <a:ln w="9525">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电离度</a:t>
              </a:r>
              <a:r>
                <a:rPr lang="en-US" altLang="zh-CN" sz="1800" b="1"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800" b="1" i="1" baseline="-25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p>
          </p:txBody>
        </p:sp>
      </p:grpSp>
      <p:grpSp>
        <p:nvGrpSpPr>
          <p:cNvPr id="79879" name="Group 17">
            <a:extLst>
              <a:ext uri="{FF2B5EF4-FFF2-40B4-BE49-F238E27FC236}">
                <a16:creationId xmlns:a16="http://schemas.microsoft.com/office/drawing/2014/main" id="{4694C8E6-366E-130C-57D1-75418C424EA6}"/>
              </a:ext>
            </a:extLst>
          </p:cNvPr>
          <p:cNvGrpSpPr>
            <a:grpSpLocks/>
          </p:cNvGrpSpPr>
          <p:nvPr/>
        </p:nvGrpSpPr>
        <p:grpSpPr bwMode="auto">
          <a:xfrm>
            <a:off x="3708400" y="2852738"/>
            <a:ext cx="2740025" cy="901700"/>
            <a:chOff x="2336" y="1797"/>
            <a:chExt cx="1726" cy="568"/>
          </a:xfrm>
        </p:grpSpPr>
        <p:sp>
          <p:nvSpPr>
            <p:cNvPr id="79889" name="Line 18">
              <a:extLst>
                <a:ext uri="{FF2B5EF4-FFF2-40B4-BE49-F238E27FC236}">
                  <a16:creationId xmlns:a16="http://schemas.microsoft.com/office/drawing/2014/main" id="{C889ADA2-85F3-61C7-20F7-5480F486AA8B}"/>
                </a:ext>
              </a:extLst>
            </p:cNvPr>
            <p:cNvSpPr>
              <a:spLocks noChangeShapeType="1"/>
            </p:cNvSpPr>
            <p:nvPr/>
          </p:nvSpPr>
          <p:spPr bwMode="auto">
            <a:xfrm>
              <a:off x="2790" y="1942"/>
              <a:ext cx="8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0" name="Line 19">
              <a:extLst>
                <a:ext uri="{FF2B5EF4-FFF2-40B4-BE49-F238E27FC236}">
                  <a16:creationId xmlns:a16="http://schemas.microsoft.com/office/drawing/2014/main" id="{93758D36-79BD-2D4F-3578-DF84CABE9F63}"/>
                </a:ext>
              </a:extLst>
            </p:cNvPr>
            <p:cNvSpPr>
              <a:spLocks noChangeShapeType="1"/>
            </p:cNvSpPr>
            <p:nvPr/>
          </p:nvSpPr>
          <p:spPr bwMode="auto">
            <a:xfrm>
              <a:off x="2790" y="1942"/>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1" name="Line 20">
              <a:extLst>
                <a:ext uri="{FF2B5EF4-FFF2-40B4-BE49-F238E27FC236}">
                  <a16:creationId xmlns:a16="http://schemas.microsoft.com/office/drawing/2014/main" id="{2C124F98-5985-9521-EF7B-8E8C43410290}"/>
                </a:ext>
              </a:extLst>
            </p:cNvPr>
            <p:cNvSpPr>
              <a:spLocks noChangeShapeType="1"/>
            </p:cNvSpPr>
            <p:nvPr/>
          </p:nvSpPr>
          <p:spPr bwMode="auto">
            <a:xfrm>
              <a:off x="3651" y="1942"/>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2" name="Text Box 21">
              <a:extLst>
                <a:ext uri="{FF2B5EF4-FFF2-40B4-BE49-F238E27FC236}">
                  <a16:creationId xmlns:a16="http://schemas.microsoft.com/office/drawing/2014/main" id="{BC5BA0D2-D8CE-A93E-CE36-E5517B4FD06B}"/>
                </a:ext>
              </a:extLst>
            </p:cNvPr>
            <p:cNvSpPr txBox="1">
              <a:spLocks noChangeArrowheads="1"/>
            </p:cNvSpPr>
            <p:nvPr/>
          </p:nvSpPr>
          <p:spPr bwMode="auto">
            <a:xfrm>
              <a:off x="2517" y="2132"/>
              <a:ext cx="592" cy="233"/>
            </a:xfrm>
            <a:prstGeom prst="rect">
              <a:avLst/>
            </a:prstGeom>
            <a:noFill/>
            <a:ln w="9525">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cs typeface="Times New Roman" panose="02020603050405020304" pitchFamily="18" charset="0"/>
                </a:rPr>
                <a:t>共价键 </a:t>
              </a:r>
            </a:p>
          </p:txBody>
        </p:sp>
        <p:sp>
          <p:nvSpPr>
            <p:cNvPr id="79893" name="Line 22">
              <a:extLst>
                <a:ext uri="{FF2B5EF4-FFF2-40B4-BE49-F238E27FC236}">
                  <a16:creationId xmlns:a16="http://schemas.microsoft.com/office/drawing/2014/main" id="{4D8C93A4-9753-B429-9BF7-35EE44EF67D4}"/>
                </a:ext>
              </a:extLst>
            </p:cNvPr>
            <p:cNvSpPr>
              <a:spLocks noChangeShapeType="1"/>
            </p:cNvSpPr>
            <p:nvPr/>
          </p:nvSpPr>
          <p:spPr bwMode="auto">
            <a:xfrm>
              <a:off x="3198" y="1797"/>
              <a:ext cx="0"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4" name="Text Box 23">
              <a:extLst>
                <a:ext uri="{FF2B5EF4-FFF2-40B4-BE49-F238E27FC236}">
                  <a16:creationId xmlns:a16="http://schemas.microsoft.com/office/drawing/2014/main" id="{0C98CDB5-84AF-6972-3FB8-71F1B1930493}"/>
                </a:ext>
              </a:extLst>
            </p:cNvPr>
            <p:cNvSpPr txBox="1">
              <a:spLocks noChangeArrowheads="1"/>
            </p:cNvSpPr>
            <p:nvPr/>
          </p:nvSpPr>
          <p:spPr bwMode="auto">
            <a:xfrm>
              <a:off x="2336" y="1888"/>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800" b="1" i="1" baseline="-25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 </a:t>
              </a:r>
              <a:r>
                <a:rPr lang="en-US" altLang="zh-CN"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 </a:t>
              </a:r>
            </a:p>
          </p:txBody>
        </p:sp>
        <p:sp>
          <p:nvSpPr>
            <p:cNvPr id="79895" name="Text Box 24">
              <a:extLst>
                <a:ext uri="{FF2B5EF4-FFF2-40B4-BE49-F238E27FC236}">
                  <a16:creationId xmlns:a16="http://schemas.microsoft.com/office/drawing/2014/main" id="{A2815A4D-CED5-8150-CC38-C69F1239F85C}"/>
                </a:ext>
              </a:extLst>
            </p:cNvPr>
            <p:cNvSpPr txBox="1">
              <a:spLocks noChangeArrowheads="1"/>
            </p:cNvSpPr>
            <p:nvPr/>
          </p:nvSpPr>
          <p:spPr bwMode="auto">
            <a:xfrm>
              <a:off x="3654" y="1929"/>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66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800" b="1" i="1" baseline="-25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 </a:t>
              </a:r>
              <a:r>
                <a:rPr lang="en-US" altLang="zh-CN"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 </a:t>
              </a:r>
            </a:p>
          </p:txBody>
        </p:sp>
        <p:sp>
          <p:nvSpPr>
            <p:cNvPr id="79896" name="Text Box 25">
              <a:extLst>
                <a:ext uri="{FF2B5EF4-FFF2-40B4-BE49-F238E27FC236}">
                  <a16:creationId xmlns:a16="http://schemas.microsoft.com/office/drawing/2014/main" id="{291791B3-E954-D549-B3F0-0D05EAE3111C}"/>
                </a:ext>
              </a:extLst>
            </p:cNvPr>
            <p:cNvSpPr txBox="1">
              <a:spLocks noChangeArrowheads="1"/>
            </p:cNvSpPr>
            <p:nvPr/>
          </p:nvSpPr>
          <p:spPr bwMode="auto">
            <a:xfrm>
              <a:off x="3379" y="2130"/>
              <a:ext cx="592" cy="233"/>
            </a:xfrm>
            <a:prstGeom prst="rect">
              <a:avLst/>
            </a:prstGeom>
            <a:noFill/>
            <a:ln w="9525">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latin typeface="Times New Roman" panose="02020603050405020304" pitchFamily="18" charset="0"/>
                  <a:ea typeface="微软雅黑" panose="020B0503020204020204" pitchFamily="34" charset="-122"/>
                  <a:cs typeface="Times New Roman" panose="02020603050405020304" pitchFamily="18" charset="0"/>
                </a:rPr>
                <a:t>离子键</a:t>
              </a:r>
              <a:r>
                <a:rPr lang="zh-CN" altLang="en-US" sz="1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79880" name="Group 26">
            <a:extLst>
              <a:ext uri="{FF2B5EF4-FFF2-40B4-BE49-F238E27FC236}">
                <a16:creationId xmlns:a16="http://schemas.microsoft.com/office/drawing/2014/main" id="{C2131CFB-E8EB-2DCE-341D-04E644253CB1}"/>
              </a:ext>
            </a:extLst>
          </p:cNvPr>
          <p:cNvGrpSpPr>
            <a:grpSpLocks/>
          </p:cNvGrpSpPr>
          <p:nvPr/>
        </p:nvGrpSpPr>
        <p:grpSpPr bwMode="auto">
          <a:xfrm>
            <a:off x="7019925" y="1773238"/>
            <a:ext cx="1927225" cy="1541462"/>
            <a:chOff x="4422" y="1144"/>
            <a:chExt cx="1214" cy="971"/>
          </a:xfrm>
        </p:grpSpPr>
        <p:sp>
          <p:nvSpPr>
            <p:cNvPr id="79887" name="Text Box 27">
              <a:extLst>
                <a:ext uri="{FF2B5EF4-FFF2-40B4-BE49-F238E27FC236}">
                  <a16:creationId xmlns:a16="http://schemas.microsoft.com/office/drawing/2014/main" id="{36D3FD53-8C72-D7A7-43CA-10D57FEA3F6D}"/>
                </a:ext>
              </a:extLst>
            </p:cNvPr>
            <p:cNvSpPr txBox="1">
              <a:spLocks noChangeArrowheads="1"/>
            </p:cNvSpPr>
            <p:nvPr/>
          </p:nvSpPr>
          <p:spPr bwMode="auto">
            <a:xfrm>
              <a:off x="4422" y="1144"/>
              <a:ext cx="1214" cy="233"/>
            </a:xfrm>
            <a:prstGeom prst="rect">
              <a:avLst/>
            </a:prstGeom>
            <a:noFill/>
            <a:ln w="9525">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cs typeface="Times New Roman" panose="02020603050405020304" pitchFamily="18" charset="0"/>
                </a:rPr>
                <a:t>电子共有化运动  </a:t>
              </a:r>
            </a:p>
          </p:txBody>
        </p:sp>
        <p:sp>
          <p:nvSpPr>
            <p:cNvPr id="79888" name="Line 28">
              <a:extLst>
                <a:ext uri="{FF2B5EF4-FFF2-40B4-BE49-F238E27FC236}">
                  <a16:creationId xmlns:a16="http://schemas.microsoft.com/office/drawing/2014/main" id="{E7E0D6BD-F2A5-DD68-11C1-71B9F0E53EC1}"/>
                </a:ext>
              </a:extLst>
            </p:cNvPr>
            <p:cNvSpPr>
              <a:spLocks noChangeShapeType="1"/>
            </p:cNvSpPr>
            <p:nvPr/>
          </p:nvSpPr>
          <p:spPr bwMode="auto">
            <a:xfrm>
              <a:off x="4967" y="1433"/>
              <a:ext cx="0" cy="6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79881" name="Text Box 29">
            <a:extLst>
              <a:ext uri="{FF2B5EF4-FFF2-40B4-BE49-F238E27FC236}">
                <a16:creationId xmlns:a16="http://schemas.microsoft.com/office/drawing/2014/main" id="{21A04486-0FDD-685E-3E93-4608ED29668F}"/>
              </a:ext>
            </a:extLst>
          </p:cNvPr>
          <p:cNvSpPr txBox="1">
            <a:spLocks noChangeArrowheads="1"/>
          </p:cNvSpPr>
          <p:nvPr/>
        </p:nvSpPr>
        <p:spPr bwMode="auto">
          <a:xfrm>
            <a:off x="7451725" y="3357563"/>
            <a:ext cx="1014413" cy="369887"/>
          </a:xfrm>
          <a:prstGeom prst="rect">
            <a:avLst/>
          </a:prstGeom>
          <a:noFill/>
          <a:ln w="9525">
            <a:solidFill>
              <a:srgbClr val="9966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cs typeface="Times New Roman" panose="02020603050405020304" pitchFamily="18" charset="0"/>
              </a:rPr>
              <a:t>金属键  </a:t>
            </a:r>
          </a:p>
        </p:txBody>
      </p:sp>
      <p:sp>
        <p:nvSpPr>
          <p:cNvPr id="79882" name="Text Box 69">
            <a:extLst>
              <a:ext uri="{FF2B5EF4-FFF2-40B4-BE49-F238E27FC236}">
                <a16:creationId xmlns:a16="http://schemas.microsoft.com/office/drawing/2014/main" id="{FB51E86C-86F4-2A20-DEC2-B9268BCF2DCF}"/>
              </a:ext>
            </a:extLst>
          </p:cNvPr>
          <p:cNvSpPr txBox="1">
            <a:spLocks noChangeArrowheads="1"/>
          </p:cNvSpPr>
          <p:nvPr/>
        </p:nvSpPr>
        <p:spPr bwMode="auto">
          <a:xfrm>
            <a:off x="2673350" y="5110163"/>
            <a:ext cx="5995988" cy="954087"/>
          </a:xfrm>
          <a:prstGeom prst="rect">
            <a:avLst/>
          </a:prstGeom>
          <a:noFill/>
          <a:ln w="5715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原子能结合成晶体的根本原因，在于原子结合起来之后具有更低的能量</a:t>
            </a:r>
          </a:p>
        </p:txBody>
      </p:sp>
      <p:sp>
        <p:nvSpPr>
          <p:cNvPr id="79883" name="Rectangle 77">
            <a:extLst>
              <a:ext uri="{FF2B5EF4-FFF2-40B4-BE49-F238E27FC236}">
                <a16:creationId xmlns:a16="http://schemas.microsoft.com/office/drawing/2014/main" id="{295E6E8F-9C56-3789-70BE-C942D2E93CDC}"/>
              </a:ext>
            </a:extLst>
          </p:cNvPr>
          <p:cNvSpPr>
            <a:spLocks noChangeArrowheads="1"/>
          </p:cNvSpPr>
          <p:nvPr/>
        </p:nvSpPr>
        <p:spPr bwMode="auto">
          <a:xfrm>
            <a:off x="0" y="4076700"/>
            <a:ext cx="1547813" cy="647700"/>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2430" name="Oval 78">
            <a:extLst>
              <a:ext uri="{FF2B5EF4-FFF2-40B4-BE49-F238E27FC236}">
                <a16:creationId xmlns:a16="http://schemas.microsoft.com/office/drawing/2014/main" id="{41F33E21-327A-B617-1939-1F5B3A2F0AD0}"/>
              </a:ext>
            </a:extLst>
          </p:cNvPr>
          <p:cNvSpPr>
            <a:spLocks noChangeArrowheads="1"/>
          </p:cNvSpPr>
          <p:nvPr/>
        </p:nvSpPr>
        <p:spPr bwMode="auto">
          <a:xfrm>
            <a:off x="6084888" y="404813"/>
            <a:ext cx="3059112" cy="1150937"/>
          </a:xfrm>
          <a:prstGeom prst="ellipse">
            <a:avLst/>
          </a:prstGeom>
          <a:noFill/>
          <a:ln w="762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885" name="灯片编号占位符 3">
            <a:extLst>
              <a:ext uri="{FF2B5EF4-FFF2-40B4-BE49-F238E27FC236}">
                <a16:creationId xmlns:a16="http://schemas.microsoft.com/office/drawing/2014/main" id="{04C1F024-4C62-207F-7764-C1C6B766056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1D1832B-75DD-44CF-AE11-2FA536D0661A}"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54</a:t>
            </a:fld>
            <a:endParaRPr lang="en-US" altLang="zh-CN" sz="1200" b="1">
              <a:latin typeface="微软雅黑" panose="020B0503020204020204" pitchFamily="34" charset="-122"/>
              <a:ea typeface="微软雅黑" panose="020B0503020204020204" pitchFamily="34" charset="-122"/>
            </a:endParaRPr>
          </a:p>
        </p:txBody>
      </p:sp>
      <p:sp>
        <p:nvSpPr>
          <p:cNvPr id="79886" name="Line 13">
            <a:extLst>
              <a:ext uri="{FF2B5EF4-FFF2-40B4-BE49-F238E27FC236}">
                <a16:creationId xmlns:a16="http://schemas.microsoft.com/office/drawing/2014/main" id="{96E6320B-E064-72A7-88CE-16121A422CA0}"/>
              </a:ext>
            </a:extLst>
          </p:cNvPr>
          <p:cNvSpPr>
            <a:spLocks noChangeShapeType="1"/>
          </p:cNvSpPr>
          <p:nvPr/>
        </p:nvSpPr>
        <p:spPr bwMode="auto">
          <a:xfrm>
            <a:off x="7885113" y="1343025"/>
            <a:ext cx="0" cy="473075"/>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2430"/>
                                        </p:tgtEl>
                                        <p:attrNameLst>
                                          <p:attrName>style.visibility</p:attrName>
                                        </p:attrNameLst>
                                      </p:cBhvr>
                                      <p:to>
                                        <p:strVal val="visible"/>
                                      </p:to>
                                    </p:set>
                                    <p:animEffect transition="in" filter="dissolve">
                                      <p:cBhvr>
                                        <p:cTn id="7" dur="500"/>
                                        <p:tgtEl>
                                          <p:spTgt spid="612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6E66A3C9-0414-2E31-9D66-35A25F3E3CD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C3F5C99-2DE8-4DDE-9EEB-F1B5D7371B91}"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55</a:t>
            </a:fld>
            <a:endParaRPr lang="en-US" altLang="zh-CN" sz="1200" b="1">
              <a:latin typeface="微软雅黑" panose="020B0503020204020204" pitchFamily="34" charset="-122"/>
              <a:ea typeface="微软雅黑" panose="020B0503020204020204" pitchFamily="34" charset="-122"/>
            </a:endParaRPr>
          </a:p>
        </p:txBody>
      </p:sp>
      <p:sp>
        <p:nvSpPr>
          <p:cNvPr id="81923" name="Rectangle 2">
            <a:extLst>
              <a:ext uri="{FF2B5EF4-FFF2-40B4-BE49-F238E27FC236}">
                <a16:creationId xmlns:a16="http://schemas.microsoft.com/office/drawing/2014/main" id="{BE7C771B-67F4-9171-E032-CE4AC81E24AD}"/>
              </a:ext>
            </a:extLst>
          </p:cNvPr>
          <p:cNvSpPr>
            <a:spLocks noGrp="1" noRot="1"/>
          </p:cNvSpPr>
          <p:nvPr>
            <p:ph type="title"/>
          </p:nvPr>
        </p:nvSpPr>
        <p:spPr/>
        <p:txBody>
          <a:bodyPr/>
          <a:lstStyle/>
          <a:p>
            <a:pPr eaLnBrk="1" hangingPunct="1"/>
            <a:r>
              <a:rPr lang="zh-CN" altLang="en-US" b="1">
                <a:solidFill>
                  <a:srgbClr val="7030A0"/>
                </a:solidFill>
              </a:rPr>
              <a:t>第二章 固体的结合</a:t>
            </a:r>
          </a:p>
        </p:txBody>
      </p:sp>
      <p:sp>
        <p:nvSpPr>
          <p:cNvPr id="81924" name="Rectangle 3">
            <a:extLst>
              <a:ext uri="{FF2B5EF4-FFF2-40B4-BE49-F238E27FC236}">
                <a16:creationId xmlns:a16="http://schemas.microsoft.com/office/drawing/2014/main" id="{2CD669AA-713A-C24F-7F4B-6A5DA30A4DB2}"/>
              </a:ext>
            </a:extLst>
          </p:cNvPr>
          <p:cNvSpPr>
            <a:spLocks noGrp="1" noRot="1"/>
          </p:cNvSpPr>
          <p:nvPr>
            <p:ph type="body" idx="1"/>
          </p:nvPr>
        </p:nvSpPr>
        <p:spPr/>
        <p:txBody>
          <a:bodyPr/>
          <a:lstStyle/>
          <a:p>
            <a:pPr eaLnBrk="1" hangingPunct="1">
              <a:lnSpc>
                <a:spcPct val="90000"/>
              </a:lnSpc>
            </a:pPr>
            <a:r>
              <a:rPr lang="en-US" altLang="zh-CN" b="1">
                <a:latin typeface="微软雅黑" panose="020B0503020204020204" pitchFamily="34" charset="-122"/>
                <a:ea typeface="微软雅黑" panose="020B0503020204020204" pitchFamily="34" charset="-122"/>
                <a:cs typeface="Times New Roman" panose="02020603050405020304" pitchFamily="18" charset="0"/>
              </a:rPr>
              <a:t>2.1</a:t>
            </a:r>
            <a:r>
              <a:rPr lang="zh-CN" altLang="en-US" b="1">
                <a:latin typeface="微软雅黑" panose="020B0503020204020204" pitchFamily="34" charset="-122"/>
                <a:ea typeface="微软雅黑" panose="020B0503020204020204" pitchFamily="34" charset="-122"/>
                <a:cs typeface="Times New Roman" panose="02020603050405020304" pitchFamily="18" charset="0"/>
              </a:rPr>
              <a:t> 晶体结合的一般性规律</a:t>
            </a:r>
          </a:p>
          <a:p>
            <a:pPr lvl="1" eaLnBrk="1" hangingPunct="1">
              <a:lnSpc>
                <a:spcPct val="90000"/>
              </a:lnSpc>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结合能，平衡距离</a:t>
            </a:r>
          </a:p>
          <a:p>
            <a:pPr lvl="1" eaLnBrk="1" hangingPunct="1">
              <a:lnSpc>
                <a:spcPct val="90000"/>
              </a:lnSpc>
              <a:buFont typeface="Arial" panose="020B0604020202020204" pitchFamily="34" charset="0"/>
              <a:buChar char="•"/>
            </a:pPr>
            <a:r>
              <a:rPr lang="en-US" altLang="zh-CN" sz="3200" b="1">
                <a:latin typeface="微软雅黑" panose="020B0503020204020204" pitchFamily="34" charset="-122"/>
                <a:ea typeface="微软雅黑" panose="020B0503020204020204" pitchFamily="34" charset="-122"/>
                <a:cs typeface="Times New Roman" panose="02020603050405020304" pitchFamily="18" charset="0"/>
              </a:rPr>
              <a:t>2.2</a:t>
            </a:r>
            <a:r>
              <a:rPr lang="zh-CN" altLang="en-US" sz="3200" b="1">
                <a:latin typeface="微软雅黑" panose="020B0503020204020204" pitchFamily="34" charset="-122"/>
                <a:ea typeface="微软雅黑" panose="020B0503020204020204" pitchFamily="34" charset="-122"/>
                <a:cs typeface="Times New Roman" panose="02020603050405020304" pitchFamily="18" charset="0"/>
              </a:rPr>
              <a:t> 晶体结合的量子理论</a:t>
            </a:r>
            <a:r>
              <a:rPr lang="en-US" altLang="zh-CN" sz="3200" b="1">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a:latin typeface="微软雅黑" panose="020B0503020204020204" pitchFamily="34" charset="-122"/>
                <a:ea typeface="微软雅黑" panose="020B0503020204020204" pitchFamily="34" charset="-122"/>
                <a:cs typeface="Times New Roman" panose="02020603050405020304" pitchFamily="18" charset="0"/>
              </a:rPr>
              <a:t>分子轨道法</a:t>
            </a:r>
            <a:endParaRPr lang="en-US" altLang="zh-CN" sz="3200" b="1">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90000"/>
              </a:lnSpc>
            </a:pPr>
            <a:r>
              <a:rPr lang="en-US" altLang="zh-CN" b="1">
                <a:solidFill>
                  <a:srgbClr val="FF0000"/>
                </a:solidFill>
                <a:latin typeface="微软雅黑" panose="020B0503020204020204" pitchFamily="34" charset="-122"/>
                <a:ea typeface="微软雅黑" panose="020B0503020204020204" pitchFamily="34" charset="-122"/>
              </a:rPr>
              <a:t>2.3</a:t>
            </a:r>
            <a:r>
              <a:rPr lang="zh-CN" altLang="en-US" b="1">
                <a:solidFill>
                  <a:srgbClr val="FF0000"/>
                </a:solidFill>
                <a:latin typeface="微软雅黑" panose="020B0503020204020204" pitchFamily="34" charset="-122"/>
                <a:ea typeface="微软雅黑" panose="020B0503020204020204" pitchFamily="34" charset="-122"/>
              </a:rPr>
              <a:t> 常见结合形式</a:t>
            </a:r>
            <a:endParaRPr lang="en-US" altLang="zh-CN" b="1">
              <a:solidFill>
                <a:srgbClr val="FF0000"/>
              </a:solidFill>
              <a:latin typeface="微软雅黑" panose="020B0503020204020204" pitchFamily="34" charset="-122"/>
              <a:ea typeface="微软雅黑" panose="020B0503020204020204" pitchFamily="34" charset="-122"/>
            </a:endParaRPr>
          </a:p>
          <a:p>
            <a:pPr lvl="1" eaLnBrk="1" hangingPunct="1">
              <a:lnSpc>
                <a:spcPct val="90000"/>
              </a:lnSpc>
            </a:pPr>
            <a:r>
              <a:rPr lang="en-US" altLang="zh-CN" b="1">
                <a:latin typeface="微软雅黑" panose="020B0503020204020204" pitchFamily="34" charset="-122"/>
                <a:ea typeface="微软雅黑" panose="020B0503020204020204" pitchFamily="34" charset="-122"/>
              </a:rPr>
              <a:t>2.3.1 </a:t>
            </a:r>
            <a:r>
              <a:rPr lang="zh-CN" altLang="en-US" b="1">
                <a:latin typeface="微软雅黑" panose="020B0503020204020204" pitchFamily="34" charset="-122"/>
                <a:ea typeface="微软雅黑" panose="020B0503020204020204" pitchFamily="34" charset="-122"/>
              </a:rPr>
              <a:t>离子键</a:t>
            </a:r>
            <a:endParaRPr lang="en-US" altLang="zh-CN" b="1">
              <a:latin typeface="微软雅黑" panose="020B0503020204020204" pitchFamily="34" charset="-122"/>
              <a:ea typeface="微软雅黑" panose="020B0503020204020204" pitchFamily="34" charset="-122"/>
            </a:endParaRPr>
          </a:p>
          <a:p>
            <a:pPr lvl="1" eaLnBrk="1" hangingPunct="1">
              <a:lnSpc>
                <a:spcPct val="90000"/>
              </a:lnSpc>
            </a:pPr>
            <a:r>
              <a:rPr lang="en-US" altLang="zh-CN" b="1">
                <a:latin typeface="微软雅黑" panose="020B0503020204020204" pitchFamily="34" charset="-122"/>
                <a:ea typeface="微软雅黑" panose="020B0503020204020204" pitchFamily="34" charset="-122"/>
              </a:rPr>
              <a:t>2.3.2 </a:t>
            </a:r>
            <a:r>
              <a:rPr lang="zh-CN" altLang="en-US" b="1">
                <a:latin typeface="微软雅黑" panose="020B0503020204020204" pitchFamily="34" charset="-122"/>
                <a:ea typeface="微软雅黑" panose="020B0503020204020204" pitchFamily="34" charset="-122"/>
              </a:rPr>
              <a:t>共价键</a:t>
            </a:r>
          </a:p>
          <a:p>
            <a:pPr lvl="1" eaLnBrk="1" hangingPunct="1">
              <a:lnSpc>
                <a:spcPct val="90000"/>
              </a:lnSpc>
            </a:pPr>
            <a:r>
              <a:rPr lang="en-US" altLang="zh-CN" b="1">
                <a:latin typeface="微软雅黑" panose="020B0503020204020204" pitchFamily="34" charset="-122"/>
                <a:ea typeface="微软雅黑" panose="020B0503020204020204" pitchFamily="34" charset="-122"/>
              </a:rPr>
              <a:t>2.3.3 </a:t>
            </a:r>
            <a:r>
              <a:rPr lang="zh-CN" altLang="en-US" b="1">
                <a:latin typeface="微软雅黑" panose="020B0503020204020204" pitchFamily="34" charset="-122"/>
                <a:ea typeface="微软雅黑" panose="020B0503020204020204" pitchFamily="34" charset="-122"/>
              </a:rPr>
              <a:t>金属键</a:t>
            </a:r>
          </a:p>
          <a:p>
            <a:pPr lvl="1" eaLnBrk="1" hangingPunct="1">
              <a:lnSpc>
                <a:spcPct val="90000"/>
              </a:lnSpc>
            </a:pPr>
            <a:r>
              <a:rPr lang="en-US" altLang="zh-CN" b="1">
                <a:solidFill>
                  <a:srgbClr val="FF0000"/>
                </a:solidFill>
                <a:latin typeface="微软雅黑" panose="020B0503020204020204" pitchFamily="34" charset="-122"/>
                <a:ea typeface="微软雅黑" panose="020B0503020204020204" pitchFamily="34" charset="-122"/>
              </a:rPr>
              <a:t>2.3.4  </a:t>
            </a:r>
            <a:r>
              <a:rPr lang="zh-CN" altLang="en-US" b="1">
                <a:solidFill>
                  <a:srgbClr val="FF0000"/>
                </a:solidFill>
                <a:latin typeface="微软雅黑" panose="020B0503020204020204" pitchFamily="34" charset="-122"/>
                <a:ea typeface="微软雅黑" panose="020B0503020204020204" pitchFamily="34" charset="-122"/>
              </a:rPr>
              <a:t>范德华键和氢键</a:t>
            </a:r>
            <a:r>
              <a:rPr lang="zh-CN" altLang="en-US" b="1">
                <a:solidFill>
                  <a:srgbClr val="0000FF"/>
                </a:solidFill>
                <a:latin typeface="微软雅黑" panose="020B0503020204020204" pitchFamily="34" charset="-122"/>
                <a:ea typeface="微软雅黑" panose="020B0503020204020204" pitchFamily="34" charset="-122"/>
              </a:rPr>
              <a:t>（教材</a:t>
            </a:r>
            <a:r>
              <a:rPr lang="en-US" altLang="zh-CN" b="1">
                <a:solidFill>
                  <a:srgbClr val="0000FF"/>
                </a:solidFill>
                <a:latin typeface="微软雅黑" panose="020B0503020204020204" pitchFamily="34" charset="-122"/>
                <a:ea typeface="微软雅黑" panose="020B0503020204020204" pitchFamily="34" charset="-122"/>
              </a:rPr>
              <a:t>P47</a:t>
            </a:r>
            <a:r>
              <a:rPr lang="zh-CN" altLang="en-US" b="1">
                <a:solidFill>
                  <a:srgbClr val="0000FF"/>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5602F669-22DF-83D2-431D-656E7993468F}"/>
              </a:ext>
            </a:extLst>
          </p:cNvPr>
          <p:cNvSpPr>
            <a:spLocks noRot="1" noChangeArrowheads="1"/>
          </p:cNvSpPr>
          <p:nvPr/>
        </p:nvSpPr>
        <p:spPr bwMode="auto">
          <a:xfrm>
            <a:off x="1060450" y="190500"/>
            <a:ext cx="7010400" cy="1527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范德华键</a:t>
            </a:r>
          </a:p>
        </p:txBody>
      </p:sp>
      <p:sp>
        <p:nvSpPr>
          <p:cNvPr id="611333" name="Text Box 5">
            <a:extLst>
              <a:ext uri="{FF2B5EF4-FFF2-40B4-BE49-F238E27FC236}">
                <a16:creationId xmlns:a16="http://schemas.microsoft.com/office/drawing/2014/main" id="{48642A1E-4337-4865-1755-E04F6207F521}"/>
              </a:ext>
            </a:extLst>
          </p:cNvPr>
          <p:cNvSpPr txBox="1">
            <a:spLocks noChangeArrowheads="1"/>
          </p:cNvSpPr>
          <p:nvPr/>
        </p:nvSpPr>
        <p:spPr bwMode="auto">
          <a:xfrm>
            <a:off x="3662363" y="1830388"/>
            <a:ext cx="49879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原子的价电子状态在结合成晶体时发生了根本的变化价电子的波函数发生了变化</a:t>
            </a:r>
          </a:p>
        </p:txBody>
      </p:sp>
      <p:sp>
        <p:nvSpPr>
          <p:cNvPr id="82948" name="Text Box 6">
            <a:extLst>
              <a:ext uri="{FF2B5EF4-FFF2-40B4-BE49-F238E27FC236}">
                <a16:creationId xmlns:a16="http://schemas.microsoft.com/office/drawing/2014/main" id="{3BF9C8CA-EF53-6AF2-1F6B-695FEB49034D}"/>
              </a:ext>
            </a:extLst>
          </p:cNvPr>
          <p:cNvSpPr txBox="1">
            <a:spLocks noChangeArrowheads="1"/>
          </p:cNvSpPr>
          <p:nvPr/>
        </p:nvSpPr>
        <p:spPr bwMode="auto">
          <a:xfrm>
            <a:off x="657225" y="1816100"/>
            <a:ext cx="14160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离子结合</a:t>
            </a:r>
          </a:p>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共价结合</a:t>
            </a:r>
          </a:p>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金属结合</a:t>
            </a:r>
            <a:endParaRPr lang="en-US" altLang="zh-CN"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1335" name="AutoShape 7">
            <a:extLst>
              <a:ext uri="{FF2B5EF4-FFF2-40B4-BE49-F238E27FC236}">
                <a16:creationId xmlns:a16="http://schemas.microsoft.com/office/drawing/2014/main" id="{5122DD46-F8DD-BA48-49FD-C2381B255DF1}"/>
              </a:ext>
            </a:extLst>
          </p:cNvPr>
          <p:cNvSpPr>
            <a:spLocks noChangeArrowheads="1"/>
          </p:cNvSpPr>
          <p:nvPr/>
        </p:nvSpPr>
        <p:spPr bwMode="auto">
          <a:xfrm>
            <a:off x="2366963" y="2178050"/>
            <a:ext cx="1008062" cy="504825"/>
          </a:xfrm>
          <a:prstGeom prst="rightArrow">
            <a:avLst>
              <a:gd name="adj1" fmla="val 50000"/>
              <a:gd name="adj2" fmla="val 4992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611336" name="Text Box 8">
            <a:extLst>
              <a:ext uri="{FF2B5EF4-FFF2-40B4-BE49-F238E27FC236}">
                <a16:creationId xmlns:a16="http://schemas.microsoft.com/office/drawing/2014/main" id="{724DA9B4-E2B7-4C8E-E338-6D98296DED2D}"/>
              </a:ext>
            </a:extLst>
          </p:cNvPr>
          <p:cNvSpPr txBox="1">
            <a:spLocks noChangeArrowheads="1"/>
          </p:cNvSpPr>
          <p:nvPr/>
        </p:nvSpPr>
        <p:spPr bwMode="auto">
          <a:xfrm>
            <a:off x="617538" y="3192463"/>
            <a:ext cx="789622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范德华结合则往往产生于原来</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具有稳定电子结构的原子或分子之间</a:t>
            </a:r>
          </a:p>
        </p:txBody>
      </p:sp>
      <p:sp>
        <p:nvSpPr>
          <p:cNvPr id="611337" name="Text Box 9">
            <a:extLst>
              <a:ext uri="{FF2B5EF4-FFF2-40B4-BE49-F238E27FC236}">
                <a16:creationId xmlns:a16="http://schemas.microsoft.com/office/drawing/2014/main" id="{E4494DA6-ED3D-2302-B1EC-1272EC7257BB}"/>
              </a:ext>
            </a:extLst>
          </p:cNvPr>
          <p:cNvSpPr txBox="1">
            <a:spLocks noChangeArrowheads="1"/>
          </p:cNvSpPr>
          <p:nvPr/>
        </p:nvSpPr>
        <p:spPr bwMode="auto">
          <a:xfrm>
            <a:off x="1331913" y="4149725"/>
            <a:ext cx="489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具有满壳结构的惰性气体元素</a:t>
            </a:r>
          </a:p>
        </p:txBody>
      </p:sp>
      <p:sp>
        <p:nvSpPr>
          <p:cNvPr id="611338" name="Text Box 10">
            <a:extLst>
              <a:ext uri="{FF2B5EF4-FFF2-40B4-BE49-F238E27FC236}">
                <a16:creationId xmlns:a16="http://schemas.microsoft.com/office/drawing/2014/main" id="{3A5BDA40-5849-DB03-D21F-F44151CCC30E}"/>
              </a:ext>
            </a:extLst>
          </p:cNvPr>
          <p:cNvSpPr txBox="1">
            <a:spLocks noChangeArrowheads="1"/>
          </p:cNvSpPr>
          <p:nvPr/>
        </p:nvSpPr>
        <p:spPr bwMode="auto">
          <a:xfrm>
            <a:off x="179388" y="4581525"/>
            <a:ext cx="54435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价电子已用于形成共价键的饱和的分子</a:t>
            </a:r>
          </a:p>
        </p:txBody>
      </p:sp>
      <p:sp>
        <p:nvSpPr>
          <p:cNvPr id="611339" name="Text Box 11">
            <a:extLst>
              <a:ext uri="{FF2B5EF4-FFF2-40B4-BE49-F238E27FC236}">
                <a16:creationId xmlns:a16="http://schemas.microsoft.com/office/drawing/2014/main" id="{5A63F3F7-19C9-CA5E-F7C0-DB66236E1927}"/>
              </a:ext>
            </a:extLst>
          </p:cNvPr>
          <p:cNvSpPr txBox="1">
            <a:spLocks noChangeArrowheads="1"/>
          </p:cNvSpPr>
          <p:nvPr/>
        </p:nvSpPr>
        <p:spPr bwMode="auto">
          <a:xfrm>
            <a:off x="657225" y="5457825"/>
            <a:ext cx="8280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结合成为晶体时电子的运动状态（波函数）没有发生变化</a:t>
            </a:r>
          </a:p>
        </p:txBody>
      </p:sp>
      <p:sp>
        <p:nvSpPr>
          <p:cNvPr id="611340" name="Text Box 12">
            <a:extLst>
              <a:ext uri="{FF2B5EF4-FFF2-40B4-BE49-F238E27FC236}">
                <a16:creationId xmlns:a16="http://schemas.microsoft.com/office/drawing/2014/main" id="{B0FA817B-A4BB-0D67-7573-78BAB22B7B95}"/>
              </a:ext>
            </a:extLst>
          </p:cNvPr>
          <p:cNvSpPr txBox="1">
            <a:spLocks noChangeArrowheads="1"/>
          </p:cNvSpPr>
          <p:nvPr/>
        </p:nvSpPr>
        <p:spPr bwMode="auto">
          <a:xfrm>
            <a:off x="6516688" y="4365625"/>
            <a:ext cx="23510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原子和分子固体</a:t>
            </a:r>
          </a:p>
        </p:txBody>
      </p:sp>
      <p:sp>
        <p:nvSpPr>
          <p:cNvPr id="611341" name="AutoShape 13">
            <a:extLst>
              <a:ext uri="{FF2B5EF4-FFF2-40B4-BE49-F238E27FC236}">
                <a16:creationId xmlns:a16="http://schemas.microsoft.com/office/drawing/2014/main" id="{EEC75B48-2F38-FDDA-2CC5-CD91368320FB}"/>
              </a:ext>
            </a:extLst>
          </p:cNvPr>
          <p:cNvSpPr>
            <a:spLocks noChangeArrowheads="1"/>
          </p:cNvSpPr>
          <p:nvPr/>
        </p:nvSpPr>
        <p:spPr bwMode="auto">
          <a:xfrm>
            <a:off x="5724525" y="4435475"/>
            <a:ext cx="647700" cy="288925"/>
          </a:xfrm>
          <a:prstGeom prst="rightArrow">
            <a:avLst>
              <a:gd name="adj1" fmla="val 50000"/>
              <a:gd name="adj2" fmla="val 560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82956" name="灯片编号占位符 3">
            <a:extLst>
              <a:ext uri="{FF2B5EF4-FFF2-40B4-BE49-F238E27FC236}">
                <a16:creationId xmlns:a16="http://schemas.microsoft.com/office/drawing/2014/main" id="{1088A345-B1EA-57FC-02C2-0D340B0BB55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F4BE6F4-4726-450B-AE1C-FDE9D13BDBD3}"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56</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611333"/>
                                        </p:tgtEl>
                                        <p:attrNameLst>
                                          <p:attrName>style.visibility</p:attrName>
                                        </p:attrNameLst>
                                      </p:cBhvr>
                                      <p:to>
                                        <p:strVal val="visible"/>
                                      </p:to>
                                    </p:set>
                                    <p:animEffect transition="in" filter="slide(fromLeft)">
                                      <p:cBhvr>
                                        <p:cTn id="7" dur="500"/>
                                        <p:tgtEl>
                                          <p:spTgt spid="611333"/>
                                        </p:tgtEl>
                                      </p:cBhvr>
                                    </p:animEffect>
                                  </p:childTnLst>
                                </p:cTn>
                              </p:par>
                              <p:par>
                                <p:cTn id="8" presetID="12" presetClass="entr" presetSubtype="8" fill="hold" nodeType="withEffect">
                                  <p:stCondLst>
                                    <p:cond delay="0"/>
                                  </p:stCondLst>
                                  <p:childTnLst>
                                    <p:set>
                                      <p:cBhvr>
                                        <p:cTn id="9" dur="1" fill="hold">
                                          <p:stCondLst>
                                            <p:cond delay="0"/>
                                          </p:stCondLst>
                                        </p:cTn>
                                        <p:tgtEl>
                                          <p:spTgt spid="611335"/>
                                        </p:tgtEl>
                                        <p:attrNameLst>
                                          <p:attrName>style.visibility</p:attrName>
                                        </p:attrNameLst>
                                      </p:cBhvr>
                                      <p:to>
                                        <p:strVal val="visible"/>
                                      </p:to>
                                    </p:set>
                                    <p:animEffect transition="in" filter="slide(fromLeft)">
                                      <p:cBhvr>
                                        <p:cTn id="10" dur="500"/>
                                        <p:tgtEl>
                                          <p:spTgt spid="6113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11336"/>
                                        </p:tgtEl>
                                        <p:attrNameLst>
                                          <p:attrName>style.visibility</p:attrName>
                                        </p:attrNameLst>
                                      </p:cBhvr>
                                      <p:to>
                                        <p:strVal val="visible"/>
                                      </p:to>
                                    </p:set>
                                    <p:animEffect transition="in" filter="dissolve">
                                      <p:cBhvr>
                                        <p:cTn id="15" dur="500"/>
                                        <p:tgtEl>
                                          <p:spTgt spid="61133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4" presetClass="entr" presetSubtype="0" fill="hold" nodeType="clickEffect">
                                  <p:stCondLst>
                                    <p:cond delay="0"/>
                                  </p:stCondLst>
                                  <p:childTnLst>
                                    <p:set>
                                      <p:cBhvr>
                                        <p:cTn id="19" dur="1" fill="hold">
                                          <p:stCondLst>
                                            <p:cond delay="0"/>
                                          </p:stCondLst>
                                        </p:cTn>
                                        <p:tgtEl>
                                          <p:spTgt spid="611337"/>
                                        </p:tgtEl>
                                        <p:attrNameLst>
                                          <p:attrName>style.visibility</p:attrName>
                                        </p:attrNameLst>
                                      </p:cBhvr>
                                      <p:to>
                                        <p:strVal val="visible"/>
                                      </p:to>
                                    </p:set>
                                    <p:anim from="(-#ppt_w/2)" to="(#ppt_x)" calcmode="lin" valueType="num">
                                      <p:cBhvr>
                                        <p:cTn id="20" dur="600" fill="hold">
                                          <p:stCondLst>
                                            <p:cond delay="0"/>
                                          </p:stCondLst>
                                        </p:cTn>
                                        <p:tgtEl>
                                          <p:spTgt spid="611337"/>
                                        </p:tgtEl>
                                        <p:attrNameLst>
                                          <p:attrName>ppt_x</p:attrName>
                                        </p:attrNameLst>
                                      </p:cBhvr>
                                    </p:anim>
                                    <p:anim from="0" to="-1.0" calcmode="lin" valueType="num">
                                      <p:cBhvr>
                                        <p:cTn id="21" dur="200" decel="50000" autoRev="1" fill="hold">
                                          <p:stCondLst>
                                            <p:cond delay="600"/>
                                          </p:stCondLst>
                                        </p:cTn>
                                        <p:tgtEl>
                                          <p:spTgt spid="611337"/>
                                        </p:tgtEl>
                                        <p:attrNameLst>
                                          <p:attrName>xshear</p:attrName>
                                        </p:attrNameLst>
                                      </p:cBhvr>
                                    </p:anim>
                                    <p:animScale>
                                      <p:cBhvr>
                                        <p:cTn id="22" dur="200" decel="100000" autoRev="1" fill="hold">
                                          <p:stCondLst>
                                            <p:cond delay="600"/>
                                          </p:stCondLst>
                                        </p:cTn>
                                        <p:tgtEl>
                                          <p:spTgt spid="611337"/>
                                        </p:tgtEl>
                                      </p:cBhvr>
                                      <p:from x="100000" y="100000"/>
                                      <p:to x="80000" y="100000"/>
                                    </p:animScale>
                                    <p:anim by="(#ppt_h/3+#ppt_w*0.1)" calcmode="lin" valueType="num">
                                      <p:cBhvr additive="sum">
                                        <p:cTn id="23" dur="200" decel="100000" autoRev="1" fill="hold">
                                          <p:stCondLst>
                                            <p:cond delay="600"/>
                                          </p:stCondLst>
                                        </p:cTn>
                                        <p:tgtEl>
                                          <p:spTgt spid="611337"/>
                                        </p:tgtEl>
                                        <p:attrNameLst>
                                          <p:attrName>ppt_x</p:attrName>
                                        </p:attrNameLst>
                                      </p:cBhvr>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4" presetClass="entr" presetSubtype="0" fill="hold" nodeType="clickEffect">
                                  <p:stCondLst>
                                    <p:cond delay="0"/>
                                  </p:stCondLst>
                                  <p:childTnLst>
                                    <p:set>
                                      <p:cBhvr>
                                        <p:cTn id="27" dur="1" fill="hold">
                                          <p:stCondLst>
                                            <p:cond delay="0"/>
                                          </p:stCondLst>
                                        </p:cTn>
                                        <p:tgtEl>
                                          <p:spTgt spid="611338"/>
                                        </p:tgtEl>
                                        <p:attrNameLst>
                                          <p:attrName>style.visibility</p:attrName>
                                        </p:attrNameLst>
                                      </p:cBhvr>
                                      <p:to>
                                        <p:strVal val="visible"/>
                                      </p:to>
                                    </p:set>
                                    <p:anim from="(-#ppt_w/2)" to="(#ppt_x)" calcmode="lin" valueType="num">
                                      <p:cBhvr>
                                        <p:cTn id="28" dur="600" fill="hold">
                                          <p:stCondLst>
                                            <p:cond delay="0"/>
                                          </p:stCondLst>
                                        </p:cTn>
                                        <p:tgtEl>
                                          <p:spTgt spid="611338"/>
                                        </p:tgtEl>
                                        <p:attrNameLst>
                                          <p:attrName>ppt_x</p:attrName>
                                        </p:attrNameLst>
                                      </p:cBhvr>
                                    </p:anim>
                                    <p:anim from="0" to="-1.0" calcmode="lin" valueType="num">
                                      <p:cBhvr>
                                        <p:cTn id="29" dur="200" decel="50000" autoRev="1" fill="hold">
                                          <p:stCondLst>
                                            <p:cond delay="600"/>
                                          </p:stCondLst>
                                        </p:cTn>
                                        <p:tgtEl>
                                          <p:spTgt spid="611338"/>
                                        </p:tgtEl>
                                        <p:attrNameLst>
                                          <p:attrName>xshear</p:attrName>
                                        </p:attrNameLst>
                                      </p:cBhvr>
                                    </p:anim>
                                    <p:animScale>
                                      <p:cBhvr>
                                        <p:cTn id="30" dur="200" decel="100000" autoRev="1" fill="hold">
                                          <p:stCondLst>
                                            <p:cond delay="600"/>
                                          </p:stCondLst>
                                        </p:cTn>
                                        <p:tgtEl>
                                          <p:spTgt spid="611338"/>
                                        </p:tgtEl>
                                      </p:cBhvr>
                                      <p:from x="100000" y="100000"/>
                                      <p:to x="80000" y="100000"/>
                                    </p:animScale>
                                    <p:anim by="(#ppt_h/3+#ppt_w*0.1)" calcmode="lin" valueType="num">
                                      <p:cBhvr additive="sum">
                                        <p:cTn id="31" dur="200" decel="100000" autoRev="1" fill="hold">
                                          <p:stCondLst>
                                            <p:cond delay="600"/>
                                          </p:stCondLst>
                                        </p:cTn>
                                        <p:tgtEl>
                                          <p:spTgt spid="611338"/>
                                        </p:tgtEl>
                                        <p:attrNameLst>
                                          <p:attrName>ppt_x</p:attrName>
                                        </p:attrNameLst>
                                      </p:cBhvr>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8" fill="hold" nodeType="clickEffect">
                                  <p:stCondLst>
                                    <p:cond delay="0"/>
                                  </p:stCondLst>
                                  <p:childTnLst>
                                    <p:set>
                                      <p:cBhvr>
                                        <p:cTn id="35" dur="1" fill="hold">
                                          <p:stCondLst>
                                            <p:cond delay="0"/>
                                          </p:stCondLst>
                                        </p:cTn>
                                        <p:tgtEl>
                                          <p:spTgt spid="611340"/>
                                        </p:tgtEl>
                                        <p:attrNameLst>
                                          <p:attrName>style.visibility</p:attrName>
                                        </p:attrNameLst>
                                      </p:cBhvr>
                                      <p:to>
                                        <p:strVal val="visible"/>
                                      </p:to>
                                    </p:set>
                                    <p:animEffect transition="in" filter="slide(fromLeft)">
                                      <p:cBhvr>
                                        <p:cTn id="36" dur="500"/>
                                        <p:tgtEl>
                                          <p:spTgt spid="611340"/>
                                        </p:tgtEl>
                                      </p:cBhvr>
                                    </p:animEffect>
                                  </p:childTnLst>
                                </p:cTn>
                              </p:par>
                              <p:par>
                                <p:cTn id="37" presetID="12" presetClass="entr" presetSubtype="8" fill="hold" nodeType="withEffect">
                                  <p:stCondLst>
                                    <p:cond delay="0"/>
                                  </p:stCondLst>
                                  <p:childTnLst>
                                    <p:set>
                                      <p:cBhvr>
                                        <p:cTn id="38" dur="1" fill="hold">
                                          <p:stCondLst>
                                            <p:cond delay="0"/>
                                          </p:stCondLst>
                                        </p:cTn>
                                        <p:tgtEl>
                                          <p:spTgt spid="611341"/>
                                        </p:tgtEl>
                                        <p:attrNameLst>
                                          <p:attrName>style.visibility</p:attrName>
                                        </p:attrNameLst>
                                      </p:cBhvr>
                                      <p:to>
                                        <p:strVal val="visible"/>
                                      </p:to>
                                    </p:set>
                                    <p:animEffect transition="in" filter="slide(fromLeft)">
                                      <p:cBhvr>
                                        <p:cTn id="39" dur="500"/>
                                        <p:tgtEl>
                                          <p:spTgt spid="61134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nodeType="clickEffect">
                                  <p:stCondLst>
                                    <p:cond delay="0"/>
                                  </p:stCondLst>
                                  <p:childTnLst>
                                    <p:set>
                                      <p:cBhvr>
                                        <p:cTn id="43" dur="1" fill="hold">
                                          <p:stCondLst>
                                            <p:cond delay="0"/>
                                          </p:stCondLst>
                                        </p:cTn>
                                        <p:tgtEl>
                                          <p:spTgt spid="611339"/>
                                        </p:tgtEl>
                                        <p:attrNameLst>
                                          <p:attrName>style.visibility</p:attrName>
                                        </p:attrNameLst>
                                      </p:cBhvr>
                                      <p:to>
                                        <p:strVal val="visible"/>
                                      </p:to>
                                    </p:set>
                                    <p:anim calcmode="lin" valueType="num">
                                      <p:cBhvr additive="base">
                                        <p:cTn id="44" dur="500" fill="hold"/>
                                        <p:tgtEl>
                                          <p:spTgt spid="611339"/>
                                        </p:tgtEl>
                                        <p:attrNameLst>
                                          <p:attrName>ppt_x</p:attrName>
                                        </p:attrNameLst>
                                      </p:cBhvr>
                                      <p:tavLst>
                                        <p:tav tm="0">
                                          <p:val>
                                            <p:strVal val="#ppt_x"/>
                                          </p:val>
                                        </p:tav>
                                        <p:tav tm="100000">
                                          <p:val>
                                            <p:strVal val="#ppt_x"/>
                                          </p:val>
                                        </p:tav>
                                      </p:tavLst>
                                    </p:anim>
                                    <p:anim calcmode="lin" valueType="num">
                                      <p:cBhvr additive="base">
                                        <p:cTn id="45" dur="500" fill="hold"/>
                                        <p:tgtEl>
                                          <p:spTgt spid="611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33" grpId="0"/>
      <p:bldP spid="611335" grpId="0" animBg="1"/>
      <p:bldP spid="611336" grpId="0"/>
      <p:bldP spid="611337" grpId="0"/>
      <p:bldP spid="611338" grpId="0"/>
      <p:bldP spid="611339" grpId="0"/>
      <p:bldP spid="611340" grpId="0"/>
      <p:bldP spid="61134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FAA367F-7636-B2C5-6C89-0C3A089154A0}"/>
              </a:ext>
            </a:extLst>
          </p:cNvPr>
          <p:cNvSpPr>
            <a:spLocks noRot="1" noChangeArrowheads="1"/>
          </p:cNvSpPr>
          <p:nvPr/>
        </p:nvSpPr>
        <p:spPr bwMode="auto">
          <a:xfrm>
            <a:off x="1066800" y="190500"/>
            <a:ext cx="7010400" cy="1222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范德华键</a:t>
            </a:r>
          </a:p>
        </p:txBody>
      </p:sp>
      <p:sp>
        <p:nvSpPr>
          <p:cNvPr id="83971" name="Text Box 12">
            <a:extLst>
              <a:ext uri="{FF2B5EF4-FFF2-40B4-BE49-F238E27FC236}">
                <a16:creationId xmlns:a16="http://schemas.microsoft.com/office/drawing/2014/main" id="{26A15A8A-1CCF-5EDE-B853-035CCF25CDA3}"/>
              </a:ext>
            </a:extLst>
          </p:cNvPr>
          <p:cNvSpPr txBox="1">
            <a:spLocks noChangeArrowheads="1"/>
          </p:cNvSpPr>
          <p:nvPr/>
        </p:nvSpPr>
        <p:spPr bwMode="auto">
          <a:xfrm>
            <a:off x="741363" y="1466850"/>
            <a:ext cx="768191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每个原子都具有一些绕核运动的电子，如果电荷在核周围总是</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对称分布</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完全屏蔽</a:t>
            </a:r>
          </a:p>
        </p:txBody>
      </p:sp>
      <p:sp>
        <p:nvSpPr>
          <p:cNvPr id="83972" name="Text Box 13">
            <a:extLst>
              <a:ext uri="{FF2B5EF4-FFF2-40B4-BE49-F238E27FC236}">
                <a16:creationId xmlns:a16="http://schemas.microsoft.com/office/drawing/2014/main" id="{DB5FBE62-6BFA-40B8-67F3-5C720C448AC1}"/>
              </a:ext>
            </a:extLst>
          </p:cNvPr>
          <p:cNvSpPr txBox="1">
            <a:spLocks noChangeArrowheads="1"/>
          </p:cNvSpPr>
          <p:nvPr/>
        </p:nvSpPr>
        <p:spPr bwMode="auto">
          <a:xfrm>
            <a:off x="741363" y="2378075"/>
            <a:ext cx="76819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每一个</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瞬时</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，电子的分布总有微小的起伏，</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原子产生变化的电偶极矩</a:t>
            </a:r>
          </a:p>
        </p:txBody>
      </p:sp>
      <p:sp>
        <p:nvSpPr>
          <p:cNvPr id="83973" name="Text Box 14">
            <a:extLst>
              <a:ext uri="{FF2B5EF4-FFF2-40B4-BE49-F238E27FC236}">
                <a16:creationId xmlns:a16="http://schemas.microsoft.com/office/drawing/2014/main" id="{F6A828C6-1A9A-4A6D-8BE1-AE37A11AD9FE}"/>
              </a:ext>
            </a:extLst>
          </p:cNvPr>
          <p:cNvSpPr txBox="1">
            <a:spLocks noChangeArrowheads="1"/>
          </p:cNvSpPr>
          <p:nvPr/>
        </p:nvSpPr>
        <p:spPr bwMode="auto">
          <a:xfrm>
            <a:off x="741363" y="3305175"/>
            <a:ext cx="768191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瞬时的电偶极矩之间有相互吸引的倾向，即</a:t>
            </a:r>
            <a:r>
              <a:rPr lang="zh-CN" altLang="en-US" sz="24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范德华力</a:t>
            </a:r>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（吸引使能量降低，更稳定）</a:t>
            </a:r>
          </a:p>
        </p:txBody>
      </p:sp>
      <p:graphicFrame>
        <p:nvGraphicFramePr>
          <p:cNvPr id="83974" name="Object 16">
            <a:extLst>
              <a:ext uri="{FF2B5EF4-FFF2-40B4-BE49-F238E27FC236}">
                <a16:creationId xmlns:a16="http://schemas.microsoft.com/office/drawing/2014/main" id="{5A6FA016-3791-292F-E727-E3A369DBF8F4}"/>
              </a:ext>
            </a:extLst>
          </p:cNvPr>
          <p:cNvGraphicFramePr>
            <a:graphicFrameLocks noChangeAspect="1"/>
          </p:cNvGraphicFramePr>
          <p:nvPr/>
        </p:nvGraphicFramePr>
        <p:xfrm>
          <a:off x="2620963" y="4797425"/>
          <a:ext cx="3095625" cy="1200150"/>
        </p:xfrm>
        <a:graphic>
          <a:graphicData uri="http://schemas.openxmlformats.org/presentationml/2006/ole">
            <mc:AlternateContent xmlns:mc="http://schemas.openxmlformats.org/markup-compatibility/2006">
              <mc:Choice xmlns:v="urn:schemas-microsoft-com:vml" Requires="v">
                <p:oleObj name="公式" r:id="rId2" imgW="1104900" imgH="431800" progId="Equation.3">
                  <p:embed/>
                </p:oleObj>
              </mc:Choice>
              <mc:Fallback>
                <p:oleObj name="公式" r:id="rId2" imgW="1104900" imgH="431800" progId="Equation.3">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963" y="4797425"/>
                        <a:ext cx="3095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5" name="Text Box 18">
            <a:extLst>
              <a:ext uri="{FF2B5EF4-FFF2-40B4-BE49-F238E27FC236}">
                <a16:creationId xmlns:a16="http://schemas.microsoft.com/office/drawing/2014/main" id="{8876954D-4D3E-3F8B-AB91-A08F9E329097}"/>
              </a:ext>
            </a:extLst>
          </p:cNvPr>
          <p:cNvSpPr txBox="1">
            <a:spLocks noChangeArrowheads="1"/>
          </p:cNvSpPr>
          <p:nvPr/>
        </p:nvSpPr>
        <p:spPr bwMode="auto">
          <a:xfrm>
            <a:off x="741363" y="4230688"/>
            <a:ext cx="76819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靠范德华键结合的两个原子的相互作用能可以写成：</a:t>
            </a:r>
          </a:p>
        </p:txBody>
      </p:sp>
      <p:sp>
        <p:nvSpPr>
          <p:cNvPr id="83976" name="Oval 19">
            <a:extLst>
              <a:ext uri="{FF2B5EF4-FFF2-40B4-BE49-F238E27FC236}">
                <a16:creationId xmlns:a16="http://schemas.microsoft.com/office/drawing/2014/main" id="{C524F745-EDE8-B933-C76D-4CF28B55DAB6}"/>
              </a:ext>
            </a:extLst>
          </p:cNvPr>
          <p:cNvSpPr>
            <a:spLocks noChangeArrowheads="1"/>
          </p:cNvSpPr>
          <p:nvPr/>
        </p:nvSpPr>
        <p:spPr bwMode="auto">
          <a:xfrm>
            <a:off x="4852988" y="4868863"/>
            <a:ext cx="792162" cy="1296987"/>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83977" name="Text Box 20">
            <a:extLst>
              <a:ext uri="{FF2B5EF4-FFF2-40B4-BE49-F238E27FC236}">
                <a16:creationId xmlns:a16="http://schemas.microsoft.com/office/drawing/2014/main" id="{34300AA6-DF91-892C-9176-0A8BF9366795}"/>
              </a:ext>
            </a:extLst>
          </p:cNvPr>
          <p:cNvSpPr txBox="1">
            <a:spLocks noChangeArrowheads="1"/>
          </p:cNvSpPr>
          <p:nvPr/>
        </p:nvSpPr>
        <p:spPr bwMode="auto">
          <a:xfrm>
            <a:off x="6005513" y="5302250"/>
            <a:ext cx="2022475" cy="4667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重叠排斥作用</a:t>
            </a:r>
          </a:p>
        </p:txBody>
      </p:sp>
      <p:sp>
        <p:nvSpPr>
          <p:cNvPr id="83978" name="Line 21">
            <a:extLst>
              <a:ext uri="{FF2B5EF4-FFF2-40B4-BE49-F238E27FC236}">
                <a16:creationId xmlns:a16="http://schemas.microsoft.com/office/drawing/2014/main" id="{8A408318-7164-EEBC-6A28-5CED099AD993}"/>
              </a:ext>
            </a:extLst>
          </p:cNvPr>
          <p:cNvSpPr>
            <a:spLocks noChangeShapeType="1"/>
          </p:cNvSpPr>
          <p:nvPr/>
        </p:nvSpPr>
        <p:spPr bwMode="auto">
          <a:xfrm flipH="1">
            <a:off x="5645150" y="5518150"/>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79" name="灯片编号占位符 3">
            <a:extLst>
              <a:ext uri="{FF2B5EF4-FFF2-40B4-BE49-F238E27FC236}">
                <a16:creationId xmlns:a16="http://schemas.microsoft.com/office/drawing/2014/main" id="{D96FDBFF-F7E0-7F06-F937-F6F1715AA2F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5FD6B0C-268F-4F87-B668-88E757EFCA95}"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57</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B5B5344B-8EC4-DEDB-EF26-C91374D03D15}"/>
              </a:ext>
            </a:extLst>
          </p:cNvPr>
          <p:cNvSpPr>
            <a:spLocks noGrp="1" noRot="1"/>
          </p:cNvSpPr>
          <p:nvPr>
            <p:ph type="title" idx="4294967295"/>
          </p:nvPr>
        </p:nvSpPr>
        <p:spPr>
          <a:xfrm>
            <a:off x="1063625" y="44450"/>
            <a:ext cx="7010400" cy="936625"/>
          </a:xfrm>
          <a:solidFill>
            <a:srgbClr val="FFFFFF"/>
          </a:solidFill>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氢 键</a:t>
            </a:r>
          </a:p>
        </p:txBody>
      </p:sp>
      <p:sp>
        <p:nvSpPr>
          <p:cNvPr id="84995" name="Rectangle 3">
            <a:extLst>
              <a:ext uri="{FF2B5EF4-FFF2-40B4-BE49-F238E27FC236}">
                <a16:creationId xmlns:a16="http://schemas.microsoft.com/office/drawing/2014/main" id="{55B2D37C-9228-41D0-F8C7-5A0D27756262}"/>
              </a:ext>
            </a:extLst>
          </p:cNvPr>
          <p:cNvSpPr>
            <a:spLocks noGrp="1" noRot="1"/>
          </p:cNvSpPr>
          <p:nvPr>
            <p:ph type="body" sz="half" idx="4294967295"/>
          </p:nvPr>
        </p:nvSpPr>
        <p:spPr>
          <a:xfrm>
            <a:off x="750888" y="1268413"/>
            <a:ext cx="7642225" cy="1757362"/>
          </a:xfrm>
          <a:solidFill>
            <a:srgbClr val="FFFFFF"/>
          </a:solidFill>
        </p:spPr>
        <p:txBody>
          <a:bodyPr/>
          <a:lstStyle/>
          <a:p>
            <a:pPr marL="0" indent="0" eaLnBrk="1" hangingPunct="1">
              <a:buFont typeface="Arial" panose="020B0604020202020204" pitchFamily="34" charset="0"/>
              <a:buNone/>
            </a:pP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H-O</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共价结合时，电子被拉向氧原子的力量较强，使</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核暴露出来，和另外一个水分子的</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负离子靠库仑力结合</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400" b="1" baseline="3000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，同时排斥第三个</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负离子。即氢原子只能和两个</a:t>
            </a:r>
            <a:r>
              <a:rPr lang="en-US" altLang="zh-CN" sz="2400" b="1">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成键（</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O-H----O</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为共价键、</a:t>
            </a:r>
            <a:r>
              <a:rPr lang="en-US" altLang="zh-CN"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为氢键</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）。氢键有方向性和饱和性。</a:t>
            </a:r>
            <a:endParaRPr lang="en-US" altLang="zh-CN"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996" name="Text Box 9">
            <a:extLst>
              <a:ext uri="{FF2B5EF4-FFF2-40B4-BE49-F238E27FC236}">
                <a16:creationId xmlns:a16="http://schemas.microsoft.com/office/drawing/2014/main" id="{A72CDB77-2381-D178-E4AA-57D32302CA35}"/>
              </a:ext>
            </a:extLst>
          </p:cNvPr>
          <p:cNvSpPr txBox="1">
            <a:spLocks noChangeArrowheads="1"/>
          </p:cNvSpPr>
          <p:nvPr/>
        </p:nvSpPr>
        <p:spPr bwMode="auto">
          <a:xfrm>
            <a:off x="2182813" y="836613"/>
            <a:ext cx="48021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氢键可以被看成是范德华键的一种</a:t>
            </a:r>
          </a:p>
        </p:txBody>
      </p:sp>
      <p:sp>
        <p:nvSpPr>
          <p:cNvPr id="84997" name="灯片编号占位符 3">
            <a:extLst>
              <a:ext uri="{FF2B5EF4-FFF2-40B4-BE49-F238E27FC236}">
                <a16:creationId xmlns:a16="http://schemas.microsoft.com/office/drawing/2014/main" id="{39E95886-8C42-5417-80FD-E8063B0F2C4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2B7F361-1C75-4C14-9430-A61A5EDFCBB2}" type="slidenum">
              <a:rPr lang="en-US" altLang="zh-CN" sz="1200" b="1" smtClean="0">
                <a:latin typeface="Times New Roman" panose="02020603050405020304" pitchFamily="18" charset="0"/>
                <a:ea typeface="微软雅黑" panose="020B0503020204020204" pitchFamily="34" charset="-122"/>
                <a:cs typeface="Times New Roman" panose="02020603050405020304" pitchFamily="18" charset="0"/>
              </a:rPr>
              <a:pPr>
                <a:spcBef>
                  <a:spcPct val="0"/>
                </a:spcBef>
                <a:buFontTx/>
                <a:buNone/>
              </a:pPr>
              <a:t>58</a:t>
            </a:fld>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4998" name="Picture 14">
            <a:extLst>
              <a:ext uri="{FF2B5EF4-FFF2-40B4-BE49-F238E27FC236}">
                <a16:creationId xmlns:a16="http://schemas.microsoft.com/office/drawing/2014/main" id="{082C6207-6B6C-5151-334E-C3B6B0A7E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025" y="3141663"/>
            <a:ext cx="442595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9" name="Text Box 10">
            <a:extLst>
              <a:ext uri="{FF2B5EF4-FFF2-40B4-BE49-F238E27FC236}">
                <a16:creationId xmlns:a16="http://schemas.microsoft.com/office/drawing/2014/main" id="{02C20DBE-F4F1-5CBB-C5A5-20D2B1D79168}"/>
              </a:ext>
            </a:extLst>
          </p:cNvPr>
          <p:cNvSpPr txBox="1">
            <a:spLocks noChangeArrowheads="1"/>
          </p:cNvSpPr>
          <p:nvPr/>
        </p:nvSpPr>
        <p:spPr bwMode="auto">
          <a:xfrm>
            <a:off x="863600" y="5661025"/>
            <a:ext cx="74168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在有机物或生物体中，分子和高分子主要是由氢键连接在一起的</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9006E72C-FA6B-ADC8-3F7D-00C0AFC7ABA5}"/>
              </a:ext>
            </a:extLst>
          </p:cNvPr>
          <p:cNvSpPr>
            <a:spLocks noGrp="1"/>
          </p:cNvSpPr>
          <p:nvPr>
            <p:ph type="title"/>
          </p:nvPr>
        </p:nvSpPr>
        <p:spPr>
          <a:xfrm>
            <a:off x="457200" y="274638"/>
            <a:ext cx="8229600" cy="754062"/>
          </a:xfrm>
        </p:spPr>
        <p:txBody>
          <a:bodyPr/>
          <a:lstStyle/>
          <a:p>
            <a:r>
              <a:rPr lang="zh-CN" altLang="en-US" b="1">
                <a:solidFill>
                  <a:srgbClr val="7030A0"/>
                </a:solidFill>
              </a:rPr>
              <a:t>学术前沿：异质外延</a:t>
            </a:r>
          </a:p>
        </p:txBody>
      </p:sp>
      <p:sp>
        <p:nvSpPr>
          <p:cNvPr id="3" name="内容占位符 2">
            <a:extLst>
              <a:ext uri="{FF2B5EF4-FFF2-40B4-BE49-F238E27FC236}">
                <a16:creationId xmlns:a16="http://schemas.microsoft.com/office/drawing/2014/main" id="{4FB53C4B-AA8F-301A-F4DF-AE7A802318C6}"/>
              </a:ext>
            </a:extLst>
          </p:cNvPr>
          <p:cNvSpPr>
            <a:spLocks noGrp="1"/>
          </p:cNvSpPr>
          <p:nvPr>
            <p:ph idx="1"/>
          </p:nvPr>
        </p:nvSpPr>
        <p:spPr>
          <a:xfrm>
            <a:off x="5741988" y="4011613"/>
            <a:ext cx="3248025" cy="2486025"/>
          </a:xfrm>
        </p:spPr>
        <p:txBody>
          <a:bodyPr>
            <a:normAutofit fontScale="70000" lnSpcReduction="20000"/>
          </a:bodyPr>
          <a:lstStyle/>
          <a:p>
            <a:pPr marL="0" indent="0">
              <a:buFont typeface="Arial" panose="020B0604020202020204" pitchFamily="34" charset="0"/>
              <a:buNone/>
              <a:defRPr/>
            </a:pPr>
            <a:r>
              <a:rPr lang="zh-CN" altLang="en-US" b="1" dirty="0">
                <a:latin typeface="微软雅黑" panose="020B0503020204020204" pitchFamily="34" charset="-122"/>
                <a:ea typeface="微软雅黑" panose="020B0503020204020204" pitchFamily="34" charset="-122"/>
                <a:cs typeface="Arial" panose="020B0604020202020204" pitchFamily="34" charset="0"/>
              </a:rPr>
              <a:t>常规的异质外延需要将对应的悬挂键</a:t>
            </a:r>
            <a:r>
              <a:rPr lang="en-US" altLang="zh-CN" b="1" dirty="0">
                <a:latin typeface="微软雅黑" panose="020B0503020204020204" pitchFamily="34" charset="-122"/>
                <a:ea typeface="微软雅黑" panose="020B0503020204020204" pitchFamily="34" charset="-122"/>
                <a:cs typeface="Arial" panose="020B0604020202020204" pitchFamily="34" charset="0"/>
              </a:rPr>
              <a:t>(dangling bonds)</a:t>
            </a:r>
            <a:r>
              <a:rPr lang="zh-CN" altLang="en-US" b="1" dirty="0">
                <a:latin typeface="微软雅黑" panose="020B0503020204020204" pitchFamily="34" charset="-122"/>
                <a:ea typeface="微软雅黑" panose="020B0503020204020204" pitchFamily="34" charset="-122"/>
                <a:cs typeface="Arial" panose="020B0604020202020204" pitchFamily="34" charset="0"/>
              </a:rPr>
              <a:t>一一对接。但是由于衬底和外延层之间存在晶格常数的差异，因此在外延过程中无法难以避免位错的出现。</a:t>
            </a:r>
          </a:p>
        </p:txBody>
      </p:sp>
      <p:pic>
        <p:nvPicPr>
          <p:cNvPr id="86020" name="图片 5">
            <a:extLst>
              <a:ext uri="{FF2B5EF4-FFF2-40B4-BE49-F238E27FC236}">
                <a16:creationId xmlns:a16="http://schemas.microsoft.com/office/drawing/2014/main" id="{8FD0AB83-1C6D-83BF-29BC-D67C6BF979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413" y="2312988"/>
            <a:ext cx="5489575" cy="361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图片 6">
            <a:extLst>
              <a:ext uri="{FF2B5EF4-FFF2-40B4-BE49-F238E27FC236}">
                <a16:creationId xmlns:a16="http://schemas.microsoft.com/office/drawing/2014/main" id="{B9A79D12-BCF3-1D15-E6E2-52D249F446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3875" y="1028700"/>
            <a:ext cx="32480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右箭头 3">
            <a:extLst>
              <a:ext uri="{FF2B5EF4-FFF2-40B4-BE49-F238E27FC236}">
                <a16:creationId xmlns:a16="http://schemas.microsoft.com/office/drawing/2014/main" id="{E6867402-BB62-BF97-093B-166C1C5A086F}"/>
              </a:ext>
            </a:extLst>
          </p:cNvPr>
          <p:cNvSpPr/>
          <p:nvPr/>
        </p:nvSpPr>
        <p:spPr>
          <a:xfrm rot="19789226">
            <a:off x="5459413" y="3186113"/>
            <a:ext cx="501650" cy="3841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微软雅黑" panose="020B0503020204020204" pitchFamily="34" charset="-122"/>
              <a:ea typeface="微软雅黑" panose="020B0503020204020204" pitchFamily="34" charset="-122"/>
            </a:endParaRPr>
          </a:p>
        </p:txBody>
      </p:sp>
      <p:sp>
        <p:nvSpPr>
          <p:cNvPr id="8" name="右箭头 7">
            <a:extLst>
              <a:ext uri="{FF2B5EF4-FFF2-40B4-BE49-F238E27FC236}">
                <a16:creationId xmlns:a16="http://schemas.microsoft.com/office/drawing/2014/main" id="{C9E6BD75-4FA8-B9F4-FE95-5385ADC20DD2}"/>
              </a:ext>
            </a:extLst>
          </p:cNvPr>
          <p:cNvSpPr/>
          <p:nvPr/>
        </p:nvSpPr>
        <p:spPr>
          <a:xfrm>
            <a:off x="2884488" y="4262438"/>
            <a:ext cx="530225" cy="38576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微软雅黑" panose="020B0503020204020204" pitchFamily="34" charset="-122"/>
              <a:ea typeface="微软雅黑" panose="020B0503020204020204" pitchFamily="34" charset="-122"/>
            </a:endParaRPr>
          </a:p>
        </p:txBody>
      </p:sp>
      <p:sp>
        <p:nvSpPr>
          <p:cNvPr id="86024" name="灯片编号占位符 5">
            <a:extLst>
              <a:ext uri="{FF2B5EF4-FFF2-40B4-BE49-F238E27FC236}">
                <a16:creationId xmlns:a16="http://schemas.microsoft.com/office/drawing/2014/main" id="{3FC993F8-9ED8-ACA8-1CDF-79304EBE3A9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086E48E-4B05-4F55-9F7F-9CB87F6DB37E}"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59</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BB26CC9-64A3-3BB9-9D64-61FE639C99D6}"/>
              </a:ext>
            </a:extLst>
          </p:cNvPr>
          <p:cNvSpPr>
            <a:spLocks noGrp="1" noRot="1"/>
          </p:cNvSpPr>
          <p:nvPr>
            <p:ph type="ctrTitle"/>
          </p:nvPr>
        </p:nvSpPr>
        <p:spPr/>
        <p:txBody>
          <a:bodyPr/>
          <a:lstStyle/>
          <a:p>
            <a:pPr eaLnBrk="1" hangingPunct="1"/>
            <a:r>
              <a:rPr lang="zh-CN" altLang="en-US" b="1">
                <a:solidFill>
                  <a:srgbClr val="7030A0"/>
                </a:solidFill>
              </a:rPr>
              <a:t>第二章 固体的结合</a:t>
            </a:r>
          </a:p>
        </p:txBody>
      </p:sp>
      <p:sp>
        <p:nvSpPr>
          <p:cNvPr id="12291" name="Rectangle 3">
            <a:extLst>
              <a:ext uri="{FF2B5EF4-FFF2-40B4-BE49-F238E27FC236}">
                <a16:creationId xmlns:a16="http://schemas.microsoft.com/office/drawing/2014/main" id="{32325F8D-CBA2-C267-E1ED-04AD499FD5A9}"/>
              </a:ext>
            </a:extLst>
          </p:cNvPr>
          <p:cNvSpPr>
            <a:spLocks noGrp="1" noRot="1" noChangeArrowheads="1"/>
          </p:cNvSpPr>
          <p:nvPr>
            <p:ph type="subTitle" idx="1"/>
          </p:nvPr>
        </p:nvSpPr>
        <p:spPr/>
        <p:txBody>
          <a:bodyPr/>
          <a:lstStyle/>
          <a:p>
            <a:pPr eaLnBrk="1" hangingPunct="1">
              <a:buFont typeface="Arial" charset="0"/>
              <a:buNone/>
              <a:defRPr/>
            </a:pPr>
            <a:endParaRPr lang="en-US" altLang="zh-CN" b="1" dirty="0">
              <a:latin typeface="微软雅黑" panose="020B0503020204020204" pitchFamily="34" charset="-122"/>
              <a:ea typeface="微软雅黑" panose="020B0503020204020204" pitchFamily="34" charset="-122"/>
            </a:endParaRPr>
          </a:p>
          <a:p>
            <a:pPr eaLnBrk="1" hangingPunct="1">
              <a:buFont typeface="Arial" charset="0"/>
              <a:buNone/>
              <a:defRPr/>
            </a:pPr>
            <a:r>
              <a:rPr lang="zh-CN" altLang="en-US" b="1" dirty="0">
                <a:latin typeface="微软雅黑" panose="020B0503020204020204" pitchFamily="34" charset="-122"/>
                <a:ea typeface="微软雅黑" panose="020B0503020204020204" pitchFamily="34" charset="-122"/>
              </a:rPr>
              <a:t>清华大学电子系</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25E54DF0-9E06-DA80-ABCA-5009FA229C48}"/>
              </a:ext>
            </a:extLst>
          </p:cNvPr>
          <p:cNvSpPr>
            <a:spLocks noGrp="1"/>
          </p:cNvSpPr>
          <p:nvPr>
            <p:ph type="title"/>
          </p:nvPr>
        </p:nvSpPr>
        <p:spPr>
          <a:xfrm>
            <a:off x="457200" y="188913"/>
            <a:ext cx="8229600" cy="719137"/>
          </a:xfrm>
        </p:spPr>
        <p:txBody>
          <a:bodyPr/>
          <a:lstStyle/>
          <a:p>
            <a:r>
              <a:rPr lang="zh-CN" altLang="en-US" b="1">
                <a:solidFill>
                  <a:srgbClr val="7030A0"/>
                </a:solidFill>
              </a:rPr>
              <a:t>学术前沿：范德华外延</a:t>
            </a:r>
          </a:p>
        </p:txBody>
      </p:sp>
      <p:sp>
        <p:nvSpPr>
          <p:cNvPr id="3" name="内容占位符 2">
            <a:extLst>
              <a:ext uri="{FF2B5EF4-FFF2-40B4-BE49-F238E27FC236}">
                <a16:creationId xmlns:a16="http://schemas.microsoft.com/office/drawing/2014/main" id="{64A05139-00F2-BE02-6A5E-EB00B7324905}"/>
              </a:ext>
            </a:extLst>
          </p:cNvPr>
          <p:cNvSpPr>
            <a:spLocks noGrp="1"/>
          </p:cNvSpPr>
          <p:nvPr>
            <p:ph idx="1"/>
          </p:nvPr>
        </p:nvSpPr>
        <p:spPr>
          <a:xfrm>
            <a:off x="285750" y="3440113"/>
            <a:ext cx="7886700" cy="1717675"/>
          </a:xfrm>
        </p:spPr>
        <p:txBody>
          <a:bodyPr>
            <a:noAutofit/>
          </a:bodyPr>
          <a:lstStyle/>
          <a:p>
            <a:pPr marL="0" indent="0">
              <a:buFont typeface="Arial" panose="020B0604020202020204" pitchFamily="34" charset="0"/>
              <a:buNone/>
              <a:defRP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例如：</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a:buFont typeface="Wingdings" panose="05000000000000000000" pitchFamily="2" charset="2"/>
              <a:buChar char="Ø"/>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2D/2D</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Graphene/h-BN</a:t>
            </a:r>
          </a:p>
          <a:p>
            <a:pPr>
              <a:buFont typeface="Wingdings" panose="05000000000000000000" pitchFamily="2" charset="2"/>
              <a:buChar char="Ø"/>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2D/3D</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GaSe</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GaP</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(111)</a:t>
            </a:r>
          </a:p>
          <a:p>
            <a:pPr>
              <a:buFont typeface="Wingdings" panose="05000000000000000000" pitchFamily="2" charset="2"/>
              <a:buChar char="Ø"/>
              <a:defRPr/>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3D/2D</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CdTe</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/MoS</a:t>
            </a:r>
            <a:r>
              <a:rPr lang="en-US" altLang="zh-CN" sz="2000" b="1"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GaN/h-BN</a:t>
            </a:r>
          </a:p>
          <a:p>
            <a:pPr>
              <a:defRPr/>
            </a:pP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7044" name="图片 3">
            <a:extLst>
              <a:ext uri="{FF2B5EF4-FFF2-40B4-BE49-F238E27FC236}">
                <a16:creationId xmlns:a16="http://schemas.microsoft.com/office/drawing/2014/main" id="{EDB19C51-E286-9F3F-AA5B-E37E48AD5F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263" y="1655763"/>
            <a:ext cx="2022475"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图片 4">
            <a:extLst>
              <a:ext uri="{FF2B5EF4-FFF2-40B4-BE49-F238E27FC236}">
                <a16:creationId xmlns:a16="http://schemas.microsoft.com/office/drawing/2014/main" id="{1282A21F-0D07-C819-2A13-389CF8D08C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1738" y="2159000"/>
            <a:ext cx="180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图片 5">
            <a:extLst>
              <a:ext uri="{FF2B5EF4-FFF2-40B4-BE49-F238E27FC236}">
                <a16:creationId xmlns:a16="http://schemas.microsoft.com/office/drawing/2014/main" id="{1B4DA6E3-99CA-1E53-E84E-C6FB1B8AEE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6350" y="1022350"/>
            <a:ext cx="2006600"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图片 6">
            <a:extLst>
              <a:ext uri="{FF2B5EF4-FFF2-40B4-BE49-F238E27FC236}">
                <a16:creationId xmlns:a16="http://schemas.microsoft.com/office/drawing/2014/main" id="{4E3E888D-B07B-8FFF-87E9-FD26EAD79E0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6350" y="3065463"/>
            <a:ext cx="1954213"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箭头连接符 9">
            <a:extLst>
              <a:ext uri="{FF2B5EF4-FFF2-40B4-BE49-F238E27FC236}">
                <a16:creationId xmlns:a16="http://schemas.microsoft.com/office/drawing/2014/main" id="{1B249F8C-D9BA-24D5-44F6-96F39F4D600C}"/>
              </a:ext>
            </a:extLst>
          </p:cNvPr>
          <p:cNvCxnSpPr/>
          <p:nvPr/>
        </p:nvCxnSpPr>
        <p:spPr>
          <a:xfrm flipH="1" flipV="1">
            <a:off x="7092950" y="1646238"/>
            <a:ext cx="762000" cy="1339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5C1098A-1A45-B7BF-6C8D-AD6C3E12F102}"/>
              </a:ext>
            </a:extLst>
          </p:cNvPr>
          <p:cNvCxnSpPr/>
          <p:nvPr/>
        </p:nvCxnSpPr>
        <p:spPr>
          <a:xfrm flipH="1">
            <a:off x="7040563" y="2986088"/>
            <a:ext cx="814387" cy="812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7050" name="图片 13">
            <a:extLst>
              <a:ext uri="{FF2B5EF4-FFF2-40B4-BE49-F238E27FC236}">
                <a16:creationId xmlns:a16="http://schemas.microsoft.com/office/drawing/2014/main" id="{E359EB9C-984F-69FD-2A8E-9C2C41C401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85113" y="2719388"/>
            <a:ext cx="123031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内容占位符 2">
            <a:extLst>
              <a:ext uri="{FF2B5EF4-FFF2-40B4-BE49-F238E27FC236}">
                <a16:creationId xmlns:a16="http://schemas.microsoft.com/office/drawing/2014/main" id="{FE288AD9-EC68-54EF-2D5F-52ADAE8F1845}"/>
              </a:ext>
            </a:extLst>
          </p:cNvPr>
          <p:cNvSpPr txBox="1">
            <a:spLocks/>
          </p:cNvSpPr>
          <p:nvPr/>
        </p:nvSpPr>
        <p:spPr bwMode="auto">
          <a:xfrm>
            <a:off x="11113" y="5229225"/>
            <a:ext cx="9132887"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514350" indent="-1714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857250" indent="-17145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200150" indent="-17145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1543050" indent="-17145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000250" indent="-17145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457450" indent="-17145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2914650" indent="-17145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371850" indent="-17145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ts val="750"/>
              </a:spcBef>
            </a:pPr>
            <a:r>
              <a:rPr lang="zh-CN" altLang="en-US" sz="2100" b="1">
                <a:latin typeface="微软雅黑" panose="020B0503020204020204" pitchFamily="34" charset="-122"/>
                <a:ea typeface="微软雅黑" panose="020B0503020204020204" pitchFamily="34" charset="-122"/>
              </a:rPr>
              <a:t>在范德华外延中，衬底和外延层至少有一个是没有悬挂键的材料，主要以二维层状材料为主。</a:t>
            </a:r>
            <a:endParaRPr lang="en-US" altLang="zh-CN" sz="2100" b="1">
              <a:latin typeface="微软雅黑" panose="020B0503020204020204" pitchFamily="34" charset="-122"/>
              <a:ea typeface="微软雅黑" panose="020B0503020204020204" pitchFamily="34" charset="-122"/>
            </a:endParaRPr>
          </a:p>
          <a:p>
            <a:pPr eaLnBrk="1" hangingPunct="1">
              <a:lnSpc>
                <a:spcPct val="90000"/>
              </a:lnSpc>
              <a:spcBef>
                <a:spcPts val="750"/>
              </a:spcBef>
            </a:pPr>
            <a:r>
              <a:rPr lang="zh-CN" altLang="en-US" sz="2100" b="1">
                <a:latin typeface="微软雅黑" panose="020B0503020204020204" pitchFamily="34" charset="-122"/>
                <a:ea typeface="微软雅黑" panose="020B0503020204020204" pitchFamily="34" charset="-122"/>
              </a:rPr>
              <a:t>除了二维材料外，表面经过充分钝化的体材料也可以作为范德华外延的衬底。</a:t>
            </a:r>
          </a:p>
        </p:txBody>
      </p:sp>
      <p:sp>
        <p:nvSpPr>
          <p:cNvPr id="87052" name="灯片编号占位符 4">
            <a:extLst>
              <a:ext uri="{FF2B5EF4-FFF2-40B4-BE49-F238E27FC236}">
                <a16:creationId xmlns:a16="http://schemas.microsoft.com/office/drawing/2014/main" id="{623C5368-E724-A0E1-67A4-45DFF415943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0520406-0C79-4A7A-BD68-9D6020621B22}"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60</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8D9A4C8D-3C9F-330D-B72B-EADEA0FB2243}"/>
              </a:ext>
            </a:extLst>
          </p:cNvPr>
          <p:cNvSpPr>
            <a:spLocks noGrp="1"/>
          </p:cNvSpPr>
          <p:nvPr>
            <p:ph type="title"/>
          </p:nvPr>
        </p:nvSpPr>
        <p:spPr>
          <a:xfrm>
            <a:off x="457200" y="274638"/>
            <a:ext cx="8229600" cy="633412"/>
          </a:xfrm>
        </p:spPr>
        <p:txBody>
          <a:bodyPr/>
          <a:lstStyle/>
          <a:p>
            <a:r>
              <a:rPr lang="zh-CN" altLang="en-US" b="1">
                <a:solidFill>
                  <a:srgbClr val="7030A0"/>
                </a:solidFill>
              </a:rPr>
              <a:t>非晶衬底上外延晶体</a:t>
            </a:r>
          </a:p>
        </p:txBody>
      </p:sp>
      <p:sp>
        <p:nvSpPr>
          <p:cNvPr id="88067" name="灯片编号占位符 5">
            <a:extLst>
              <a:ext uri="{FF2B5EF4-FFF2-40B4-BE49-F238E27FC236}">
                <a16:creationId xmlns:a16="http://schemas.microsoft.com/office/drawing/2014/main" id="{B60ACFD2-8E24-8AA4-E648-065FC750C7E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EB62AFB8-7875-4E2C-A11E-D21820F0027B}"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61</a:t>
            </a:fld>
            <a:endParaRPr lang="en-US" altLang="zh-CN" sz="1200" b="1">
              <a:latin typeface="微软雅黑" panose="020B0503020204020204" pitchFamily="34" charset="-122"/>
              <a:ea typeface="微软雅黑" panose="020B0503020204020204" pitchFamily="34" charset="-122"/>
            </a:endParaRPr>
          </a:p>
        </p:txBody>
      </p:sp>
      <p:pic>
        <p:nvPicPr>
          <p:cNvPr id="88068" name="图片 6">
            <a:extLst>
              <a:ext uri="{FF2B5EF4-FFF2-40B4-BE49-F238E27FC236}">
                <a16:creationId xmlns:a16="http://schemas.microsoft.com/office/drawing/2014/main" id="{9782FB90-B1D7-22DB-9ABD-CC3F74BBF8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5038" y="3860800"/>
            <a:ext cx="727392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文本框 7">
            <a:extLst>
              <a:ext uri="{FF2B5EF4-FFF2-40B4-BE49-F238E27FC236}">
                <a16:creationId xmlns:a16="http://schemas.microsoft.com/office/drawing/2014/main" id="{C2F55E53-E4A0-BBC6-07B2-7EF50B3F250D}"/>
              </a:ext>
            </a:extLst>
          </p:cNvPr>
          <p:cNvSpPr txBox="1">
            <a:spLocks noChangeArrowheads="1"/>
          </p:cNvSpPr>
          <p:nvPr/>
        </p:nvSpPr>
        <p:spPr bwMode="auto">
          <a:xfrm>
            <a:off x="2881313" y="3222625"/>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latin typeface="微软雅黑" panose="020B0503020204020204" pitchFamily="34" charset="-122"/>
                <a:ea typeface="微软雅黑" panose="020B0503020204020204" pitchFamily="34" charset="-122"/>
                <a:cs typeface="Times New Roman" panose="02020603050405020304" pitchFamily="18" charset="0"/>
              </a:rPr>
              <a:t>无序</a:t>
            </a:r>
          </a:p>
        </p:txBody>
      </p:sp>
      <p:sp>
        <p:nvSpPr>
          <p:cNvPr id="88070" name="文本框 8">
            <a:extLst>
              <a:ext uri="{FF2B5EF4-FFF2-40B4-BE49-F238E27FC236}">
                <a16:creationId xmlns:a16="http://schemas.microsoft.com/office/drawing/2014/main" id="{35863029-1AB3-2E4C-1A24-076D32384D1A}"/>
              </a:ext>
            </a:extLst>
          </p:cNvPr>
          <p:cNvSpPr txBox="1">
            <a:spLocks noChangeArrowheads="1"/>
          </p:cNvSpPr>
          <p:nvPr/>
        </p:nvSpPr>
        <p:spPr bwMode="auto">
          <a:xfrm>
            <a:off x="2881313" y="1516063"/>
            <a:ext cx="649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800" b="1">
                <a:latin typeface="微软雅黑" panose="020B0503020204020204" pitchFamily="34" charset="-122"/>
                <a:ea typeface="微软雅黑" panose="020B0503020204020204" pitchFamily="34" charset="-122"/>
                <a:cs typeface="Times New Roman" panose="02020603050405020304" pitchFamily="18" charset="0"/>
              </a:rPr>
              <a:t>有序</a:t>
            </a:r>
          </a:p>
        </p:txBody>
      </p:sp>
      <p:sp>
        <p:nvSpPr>
          <p:cNvPr id="10" name="右箭头 9">
            <a:extLst>
              <a:ext uri="{FF2B5EF4-FFF2-40B4-BE49-F238E27FC236}">
                <a16:creationId xmlns:a16="http://schemas.microsoft.com/office/drawing/2014/main" id="{F0CE8147-BA4E-E58A-2184-39F24173DE6C}"/>
              </a:ext>
            </a:extLst>
          </p:cNvPr>
          <p:cNvSpPr/>
          <p:nvPr/>
        </p:nvSpPr>
        <p:spPr>
          <a:xfrm rot="5400000" flipH="1" flipV="1">
            <a:off x="2537968" y="2454288"/>
            <a:ext cx="1337104" cy="199988"/>
          </a:xfrm>
          <a:prstGeom prst="rightArrow">
            <a:avLst>
              <a:gd name="adj1" fmla="val 50000"/>
              <a:gd name="adj2" fmla="val 48809"/>
            </a:avLst>
          </a:prstGeom>
          <a:gradFill flip="none" rotWithShape="1">
            <a:gsLst>
              <a:gs pos="53000">
                <a:srgbClr val="FFC000"/>
              </a:gs>
              <a:gs pos="0">
                <a:srgbClr val="FFFF00"/>
              </a:gs>
              <a:gs pos="100000">
                <a:srgbClr val="CC6600"/>
              </a:gs>
            </a:gsLst>
            <a:path path="circle">
              <a:fillToRect l="50000" t="50000" r="50000" b="50000"/>
            </a:path>
            <a:tileRect/>
          </a:gradFill>
          <a:ln w="9525" cap="flat" cmpd="sng" algn="ctr">
            <a:no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endParaRPr kumimoji="1" lang="zh-CN" altLang="en-US" sz="20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074" name="文本框 10">
            <a:extLst>
              <a:ext uri="{FF2B5EF4-FFF2-40B4-BE49-F238E27FC236}">
                <a16:creationId xmlns:a16="http://schemas.microsoft.com/office/drawing/2014/main" id="{08AA38F1-C388-29A8-E21C-01DFD827176F}"/>
              </a:ext>
            </a:extLst>
          </p:cNvPr>
          <p:cNvSpPr txBox="1">
            <a:spLocks noChangeArrowheads="1"/>
          </p:cNvSpPr>
          <p:nvPr/>
        </p:nvSpPr>
        <p:spPr bwMode="auto">
          <a:xfrm>
            <a:off x="5495925" y="2784475"/>
            <a:ext cx="4810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600" b="1">
                <a:latin typeface="微软雅黑" panose="020B0503020204020204" pitchFamily="34" charset="-122"/>
                <a:ea typeface="微软雅黑" panose="020B0503020204020204" pitchFamily="34" charset="-122"/>
                <a:cs typeface="Times New Roman" panose="02020603050405020304" pitchFamily="18" charset="0"/>
              </a:rPr>
              <a:t>非晶衬底</a:t>
            </a:r>
          </a:p>
        </p:txBody>
      </p:sp>
      <p:sp>
        <p:nvSpPr>
          <p:cNvPr id="88075" name="文本框 11">
            <a:extLst>
              <a:ext uri="{FF2B5EF4-FFF2-40B4-BE49-F238E27FC236}">
                <a16:creationId xmlns:a16="http://schemas.microsoft.com/office/drawing/2014/main" id="{53611BC6-1F4E-F4A9-2FD3-38D7241E6AA6}"/>
              </a:ext>
            </a:extLst>
          </p:cNvPr>
          <p:cNvSpPr txBox="1">
            <a:spLocks noChangeArrowheads="1"/>
          </p:cNvSpPr>
          <p:nvPr/>
        </p:nvSpPr>
        <p:spPr bwMode="auto">
          <a:xfrm>
            <a:off x="5486400" y="1030288"/>
            <a:ext cx="4984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600" b="1">
                <a:latin typeface="微软雅黑" panose="020B0503020204020204" pitchFamily="34" charset="-122"/>
                <a:ea typeface="微软雅黑" panose="020B0503020204020204" pitchFamily="34" charset="-122"/>
                <a:cs typeface="Times New Roman" panose="02020603050405020304" pitchFamily="18" charset="0"/>
              </a:rPr>
              <a:t>单晶外延层</a:t>
            </a:r>
          </a:p>
        </p:txBody>
      </p:sp>
      <p:pic>
        <p:nvPicPr>
          <p:cNvPr id="88076" name="图片 12">
            <a:extLst>
              <a:ext uri="{FF2B5EF4-FFF2-40B4-BE49-F238E27FC236}">
                <a16:creationId xmlns:a16="http://schemas.microsoft.com/office/drawing/2014/main" id="{E5EE3CDA-3ED2-633D-774F-523871632F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35075"/>
            <a:ext cx="18669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8F157C9F-E79D-625F-E06F-3B525E0E9D66}"/>
              </a:ext>
            </a:extLst>
          </p:cNvPr>
          <p:cNvSpPr>
            <a:spLocks noGrp="1"/>
          </p:cNvSpPr>
          <p:nvPr>
            <p:ph type="title"/>
          </p:nvPr>
        </p:nvSpPr>
        <p:spPr>
          <a:xfrm>
            <a:off x="457200" y="188913"/>
            <a:ext cx="8229600" cy="1143000"/>
          </a:xfrm>
        </p:spPr>
        <p:txBody>
          <a:bodyPr/>
          <a:lstStyle/>
          <a:p>
            <a:r>
              <a:rPr lang="zh-CN" altLang="en-US" b="1">
                <a:solidFill>
                  <a:srgbClr val="7030A0"/>
                </a:solidFill>
              </a:rPr>
              <a:t>同质衬底范德华外延</a:t>
            </a:r>
          </a:p>
        </p:txBody>
      </p:sp>
      <p:sp>
        <p:nvSpPr>
          <p:cNvPr id="89091" name="灯片编号占位符 5">
            <a:extLst>
              <a:ext uri="{FF2B5EF4-FFF2-40B4-BE49-F238E27FC236}">
                <a16:creationId xmlns:a16="http://schemas.microsoft.com/office/drawing/2014/main" id="{E78026DD-EBD1-5CD0-4D3D-8678FB45C33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EE38C46-E62F-4837-84C2-21D5AF768C95}"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62</a:t>
            </a:fld>
            <a:endParaRPr lang="en-US" altLang="zh-CN" sz="1200" b="1">
              <a:latin typeface="微软雅黑" panose="020B0503020204020204" pitchFamily="34" charset="-122"/>
              <a:ea typeface="微软雅黑" panose="020B0503020204020204" pitchFamily="34" charset="-122"/>
            </a:endParaRPr>
          </a:p>
        </p:txBody>
      </p:sp>
      <p:pic>
        <p:nvPicPr>
          <p:cNvPr id="89092" name="图片 6">
            <a:extLst>
              <a:ext uri="{FF2B5EF4-FFF2-40B4-BE49-F238E27FC236}">
                <a16:creationId xmlns:a16="http://schemas.microsoft.com/office/drawing/2014/main" id="{7160CDD5-FCF1-7414-90B7-91D55FA700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628775"/>
            <a:ext cx="1570038"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图片 8">
            <a:extLst>
              <a:ext uri="{FF2B5EF4-FFF2-40B4-BE49-F238E27FC236}">
                <a16:creationId xmlns:a16="http://schemas.microsoft.com/office/drawing/2014/main" id="{CF487F6C-5E04-1347-5351-1FA1F2258D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100" y="3594100"/>
            <a:ext cx="4572000"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图片 9">
            <a:extLst>
              <a:ext uri="{FF2B5EF4-FFF2-40B4-BE49-F238E27FC236}">
                <a16:creationId xmlns:a16="http://schemas.microsoft.com/office/drawing/2014/main" id="{93C89BEA-06C3-691B-EFED-A5C1DB9FBE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1290638"/>
            <a:ext cx="3455988"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47A042F8-8064-A5A3-9B5D-45081646B20F}"/>
              </a:ext>
            </a:extLst>
          </p:cNvPr>
          <p:cNvSpPr>
            <a:spLocks noGrp="1"/>
          </p:cNvSpPr>
          <p:nvPr>
            <p:ph type="title"/>
          </p:nvPr>
        </p:nvSpPr>
        <p:spPr/>
        <p:txBody>
          <a:bodyPr/>
          <a:lstStyle/>
          <a:p>
            <a:r>
              <a:rPr lang="zh-CN" altLang="en-US" sz="4000" b="1">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成键类型</a:t>
            </a:r>
            <a:endParaRPr lang="zh-CN" altLang="en-US" sz="40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BB8D75A4-30A6-4F75-7C24-312DC7157C03}"/>
              </a:ext>
            </a:extLst>
          </p:cNvPr>
          <p:cNvSpPr/>
          <p:nvPr/>
        </p:nvSpPr>
        <p:spPr>
          <a:xfrm>
            <a:off x="3838575" y="1690688"/>
            <a:ext cx="1416050" cy="639762"/>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成键类型</a:t>
            </a:r>
          </a:p>
        </p:txBody>
      </p:sp>
      <p:sp>
        <p:nvSpPr>
          <p:cNvPr id="4" name="TextBox 16">
            <a:extLst>
              <a:ext uri="{FF2B5EF4-FFF2-40B4-BE49-F238E27FC236}">
                <a16:creationId xmlns:a16="http://schemas.microsoft.com/office/drawing/2014/main" id="{8393CB9B-D43A-B247-E6B3-5F2355C01F17}"/>
              </a:ext>
            </a:extLst>
          </p:cNvPr>
          <p:cNvSpPr txBox="1"/>
          <p:nvPr/>
        </p:nvSpPr>
        <p:spPr>
          <a:xfrm>
            <a:off x="1262063" y="2754313"/>
            <a:ext cx="1008062" cy="369887"/>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离子键</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7">
            <a:extLst>
              <a:ext uri="{FF2B5EF4-FFF2-40B4-BE49-F238E27FC236}">
                <a16:creationId xmlns:a16="http://schemas.microsoft.com/office/drawing/2014/main" id="{98D61D45-C3F8-BD31-1455-3A2E8424556B}"/>
              </a:ext>
            </a:extLst>
          </p:cNvPr>
          <p:cNvSpPr txBox="1"/>
          <p:nvPr/>
        </p:nvSpPr>
        <p:spPr>
          <a:xfrm>
            <a:off x="2643188" y="2762250"/>
            <a:ext cx="1009650" cy="36988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共价键</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TextBox 18">
            <a:extLst>
              <a:ext uri="{FF2B5EF4-FFF2-40B4-BE49-F238E27FC236}">
                <a16:creationId xmlns:a16="http://schemas.microsoft.com/office/drawing/2014/main" id="{E6B5C2C7-6D62-4BE6-212C-85F966DA54B6}"/>
              </a:ext>
            </a:extLst>
          </p:cNvPr>
          <p:cNvSpPr txBox="1"/>
          <p:nvPr/>
        </p:nvSpPr>
        <p:spPr>
          <a:xfrm>
            <a:off x="4035425" y="2738438"/>
            <a:ext cx="1008063" cy="37782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gn="ct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金属键</a:t>
            </a:r>
          </a:p>
        </p:txBody>
      </p:sp>
      <p:sp>
        <p:nvSpPr>
          <p:cNvPr id="7" name="TextBox 19">
            <a:extLst>
              <a:ext uri="{FF2B5EF4-FFF2-40B4-BE49-F238E27FC236}">
                <a16:creationId xmlns:a16="http://schemas.microsoft.com/office/drawing/2014/main" id="{34BC2B1F-1134-46B7-D70C-323C4FF18DEE}"/>
              </a:ext>
            </a:extLst>
          </p:cNvPr>
          <p:cNvSpPr txBox="1"/>
          <p:nvPr/>
        </p:nvSpPr>
        <p:spPr>
          <a:xfrm>
            <a:off x="5334000" y="2736850"/>
            <a:ext cx="1196975" cy="3683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范德华键</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435A4C26-431D-D318-B4C9-6B3E847FFF14}"/>
              </a:ext>
            </a:extLst>
          </p:cNvPr>
          <p:cNvSpPr/>
          <p:nvPr/>
        </p:nvSpPr>
        <p:spPr>
          <a:xfrm>
            <a:off x="6724650" y="2757488"/>
            <a:ext cx="1068388" cy="358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氢键</a:t>
            </a:r>
          </a:p>
        </p:txBody>
      </p:sp>
      <p:sp>
        <p:nvSpPr>
          <p:cNvPr id="10" name="矩形 9">
            <a:extLst>
              <a:ext uri="{FF2B5EF4-FFF2-40B4-BE49-F238E27FC236}">
                <a16:creationId xmlns:a16="http://schemas.microsoft.com/office/drawing/2014/main" id="{13ECE9A8-15D3-4F45-133D-77E138F195EA}"/>
              </a:ext>
            </a:extLst>
          </p:cNvPr>
          <p:cNvSpPr/>
          <p:nvPr/>
        </p:nvSpPr>
        <p:spPr>
          <a:xfrm>
            <a:off x="1270000" y="3498850"/>
            <a:ext cx="1000125" cy="22034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lstStyle/>
          <a:p>
            <a:pPr>
              <a:defRPr/>
            </a:pPr>
            <a:endParaRPr lang="zh-TW" altLang="en-US"/>
          </a:p>
        </p:txBody>
      </p:sp>
      <p:sp>
        <p:nvSpPr>
          <p:cNvPr id="11" name="矩形 10">
            <a:extLst>
              <a:ext uri="{FF2B5EF4-FFF2-40B4-BE49-F238E27FC236}">
                <a16:creationId xmlns:a16="http://schemas.microsoft.com/office/drawing/2014/main" id="{6D7885FB-C8C6-2B08-4AEC-62C6D78F53A4}"/>
              </a:ext>
            </a:extLst>
          </p:cNvPr>
          <p:cNvSpPr/>
          <p:nvPr/>
        </p:nvSpPr>
        <p:spPr>
          <a:xfrm>
            <a:off x="1270000" y="3498850"/>
            <a:ext cx="1000125" cy="2578100"/>
          </a:xfrm>
          <a:prstGeom prst="rect">
            <a:avLst/>
          </a:prstGeom>
        </p:spPr>
        <p:style>
          <a:lnRef idx="1">
            <a:schemeClr val="accent4"/>
          </a:lnRef>
          <a:fillRef idx="2">
            <a:schemeClr val="accent4"/>
          </a:fillRef>
          <a:effectRef idx="1">
            <a:schemeClr val="accent4"/>
          </a:effectRef>
          <a:fontRef idx="minor">
            <a:schemeClr val="dk1"/>
          </a:fontRef>
        </p:style>
        <p:txBody>
          <a:bodyPr lIns="10160" tIns="10160" rIns="10160" bIns="10160" spcCol="1270" anchor="ctr"/>
          <a:lstStyle/>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高熔点</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硬且脆</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非导体</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en-US" altLang="zh-CN" sz="1600" b="1" dirty="0" err="1">
                <a:latin typeface="微软雅黑" panose="020B0503020204020204" pitchFamily="34" charset="-122"/>
                <a:ea typeface="微软雅黑" panose="020B0503020204020204" pitchFamily="34" charset="-122"/>
                <a:cs typeface="Times New Roman" panose="02020603050405020304" pitchFamily="18" charset="0"/>
              </a:rPr>
              <a:t>NaCl</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dirty="0" err="1">
                <a:latin typeface="微软雅黑" panose="020B0503020204020204" pitchFamily="34" charset="-122"/>
                <a:ea typeface="微软雅黑" panose="020B0503020204020204" pitchFamily="34" charset="-122"/>
                <a:cs typeface="Times New Roman" panose="02020603050405020304" pitchFamily="18" charset="0"/>
              </a:rPr>
              <a:t>CsCl</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dirty="0" err="1">
                <a:latin typeface="微软雅黑" panose="020B0503020204020204" pitchFamily="34" charset="-122"/>
                <a:ea typeface="微软雅黑" panose="020B0503020204020204" pitchFamily="34" charset="-122"/>
                <a:cs typeface="Times New Roman" panose="02020603050405020304" pitchFamily="18" charset="0"/>
              </a:rPr>
              <a:t>ZnS</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4B40FB56-7532-8BEE-54A3-FA9E733C8E7A}"/>
              </a:ext>
            </a:extLst>
          </p:cNvPr>
          <p:cNvSpPr/>
          <p:nvPr/>
        </p:nvSpPr>
        <p:spPr>
          <a:xfrm>
            <a:off x="5422900" y="3502025"/>
            <a:ext cx="1001713" cy="2552700"/>
          </a:xfrm>
          <a:prstGeom prst="rect">
            <a:avLst/>
          </a:prstGeom>
        </p:spPr>
        <p:style>
          <a:lnRef idx="1">
            <a:schemeClr val="accent1"/>
          </a:lnRef>
          <a:fillRef idx="2">
            <a:schemeClr val="accent1"/>
          </a:fillRef>
          <a:effectRef idx="1">
            <a:schemeClr val="accent1"/>
          </a:effectRef>
          <a:fontRef idx="minor">
            <a:schemeClr val="dk1"/>
          </a:fontRef>
        </p:style>
        <p:txBody>
          <a:bodyPr/>
          <a:lstStyle/>
          <a:p>
            <a:pPr>
              <a:defRPr/>
            </a:pPr>
            <a:endParaRPr lang="zh-TW" altLang="en-US"/>
          </a:p>
        </p:txBody>
      </p:sp>
      <p:sp>
        <p:nvSpPr>
          <p:cNvPr id="14" name="矩形 13">
            <a:extLst>
              <a:ext uri="{FF2B5EF4-FFF2-40B4-BE49-F238E27FC236}">
                <a16:creationId xmlns:a16="http://schemas.microsoft.com/office/drawing/2014/main" id="{DFA34120-B552-8A0F-2696-8574BBC235BA}"/>
              </a:ext>
            </a:extLst>
          </p:cNvPr>
          <p:cNvSpPr/>
          <p:nvPr/>
        </p:nvSpPr>
        <p:spPr>
          <a:xfrm>
            <a:off x="5422900" y="3502025"/>
            <a:ext cx="1001713" cy="2552700"/>
          </a:xfrm>
          <a:prstGeom prst="rect">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a:lnSpc>
                <a:spcPct val="90000"/>
              </a:lnSpc>
              <a:spcAft>
                <a:spcPct val="35000"/>
              </a:spcAft>
              <a:defRPr/>
            </a:pP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低熔点</a:t>
            </a:r>
            <a:endPar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软且脆</a:t>
            </a:r>
            <a:endPar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非导体</a:t>
            </a:r>
            <a:endPar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Ne, </a:t>
            </a: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Ar</a:t>
            </a: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Kr, </a:t>
            </a: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Xe</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B1C9846C-644C-3EF7-EAD6-6A32A3A2A0C8}"/>
              </a:ext>
            </a:extLst>
          </p:cNvPr>
          <p:cNvSpPr/>
          <p:nvPr/>
        </p:nvSpPr>
        <p:spPr>
          <a:xfrm>
            <a:off x="4035425" y="3498850"/>
            <a:ext cx="1001713" cy="2578100"/>
          </a:xfrm>
          <a:prstGeom prst="rect">
            <a:avLst/>
          </a:prstGeom>
        </p:spPr>
        <p:style>
          <a:lnRef idx="1">
            <a:schemeClr val="accent6"/>
          </a:lnRef>
          <a:fillRef idx="2">
            <a:schemeClr val="accent6"/>
          </a:fillRef>
          <a:effectRef idx="1">
            <a:schemeClr val="accent6"/>
          </a:effectRef>
          <a:fontRef idx="minor">
            <a:schemeClr val="dk1"/>
          </a:fontRef>
        </p:style>
        <p:txBody>
          <a:bodyPr/>
          <a:lstStyle/>
          <a:p>
            <a:pPr>
              <a:defRPr/>
            </a:pPr>
            <a:endParaRPr lang="zh-TW" altLang="en-US"/>
          </a:p>
        </p:txBody>
      </p:sp>
      <p:sp>
        <p:nvSpPr>
          <p:cNvPr id="17" name="矩形 16">
            <a:extLst>
              <a:ext uri="{FF2B5EF4-FFF2-40B4-BE49-F238E27FC236}">
                <a16:creationId xmlns:a16="http://schemas.microsoft.com/office/drawing/2014/main" id="{BB588957-693B-063C-0BAF-7E0EDFC30DDB}"/>
              </a:ext>
            </a:extLst>
          </p:cNvPr>
          <p:cNvSpPr/>
          <p:nvPr/>
        </p:nvSpPr>
        <p:spPr>
          <a:xfrm>
            <a:off x="4035425" y="3498850"/>
            <a:ext cx="1001713" cy="2578100"/>
          </a:xfrm>
          <a:prstGeom prst="rect">
            <a:avLst/>
          </a:prstGeom>
        </p:spPr>
        <p:style>
          <a:lnRef idx="0">
            <a:scrgbClr r="0" g="0" b="0"/>
          </a:lnRef>
          <a:fillRef idx="0">
            <a:scrgbClr r="0" g="0" b="0"/>
          </a:fillRef>
          <a:effectRef idx="0">
            <a:scrgbClr r="0" g="0" b="0"/>
          </a:effectRef>
          <a:fontRef idx="minor">
            <a:schemeClr val="lt1"/>
          </a:fontRef>
        </p:style>
        <p:txBody>
          <a:bodyPr lIns="10160" tIns="10160" rIns="10160" bIns="10160" spcCol="1270" anchor="ctr"/>
          <a:lstStyle/>
          <a:p>
            <a:pPr algn="ctr" defTabSz="711200">
              <a:lnSpc>
                <a:spcPct val="90000"/>
              </a:lnSpc>
              <a:spcAft>
                <a:spcPct val="35000"/>
              </a:spcAft>
              <a:defRPr/>
            </a:pP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熔点差异较大</a:t>
            </a:r>
            <a:endPar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硬度差异较大，韧</a:t>
            </a:r>
            <a:endPar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sz="105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导体</a:t>
            </a:r>
            <a:endPar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sz="105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Fe, Cu, Ag</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0127" name="组合 17">
            <a:extLst>
              <a:ext uri="{FF2B5EF4-FFF2-40B4-BE49-F238E27FC236}">
                <a16:creationId xmlns:a16="http://schemas.microsoft.com/office/drawing/2014/main" id="{FAD53897-43D2-0C8A-B424-D9180D358B84}"/>
              </a:ext>
            </a:extLst>
          </p:cNvPr>
          <p:cNvGrpSpPr>
            <a:grpSpLocks/>
          </p:cNvGrpSpPr>
          <p:nvPr/>
        </p:nvGrpSpPr>
        <p:grpSpPr bwMode="auto">
          <a:xfrm>
            <a:off x="2638425" y="3487738"/>
            <a:ext cx="1001713" cy="2578100"/>
            <a:chOff x="3883725" y="1640530"/>
            <a:chExt cx="1000869" cy="2159310"/>
          </a:xfrm>
        </p:grpSpPr>
        <p:sp>
          <p:nvSpPr>
            <p:cNvPr id="19" name="矩形 18">
              <a:extLst>
                <a:ext uri="{FF2B5EF4-FFF2-40B4-BE49-F238E27FC236}">
                  <a16:creationId xmlns:a16="http://schemas.microsoft.com/office/drawing/2014/main" id="{E95826C0-BEFC-3115-5E9F-5EAEA260AAC2}"/>
                </a:ext>
              </a:extLst>
            </p:cNvPr>
            <p:cNvSpPr/>
            <p:nvPr/>
          </p:nvSpPr>
          <p:spPr>
            <a:xfrm>
              <a:off x="3883725" y="1640530"/>
              <a:ext cx="1000869" cy="2159310"/>
            </a:xfrm>
            <a:prstGeom prst="rect">
              <a:avLst/>
            </a:prstGeom>
          </p:spPr>
          <p:style>
            <a:lnRef idx="1">
              <a:schemeClr val="accent5"/>
            </a:lnRef>
            <a:fillRef idx="2">
              <a:schemeClr val="accent5"/>
            </a:fillRef>
            <a:effectRef idx="1">
              <a:schemeClr val="accent5"/>
            </a:effectRef>
            <a:fontRef idx="minor">
              <a:schemeClr val="dk1"/>
            </a:fontRef>
          </p:style>
          <p:txBody>
            <a:bodyPr/>
            <a:lstStyle/>
            <a:p>
              <a:pPr>
                <a:defRPr/>
              </a:pPr>
              <a:endParaRPr lang="zh-TW" altLang="en-US"/>
            </a:p>
          </p:txBody>
        </p:sp>
        <p:sp>
          <p:nvSpPr>
            <p:cNvPr id="20" name="矩形 19">
              <a:extLst>
                <a:ext uri="{FF2B5EF4-FFF2-40B4-BE49-F238E27FC236}">
                  <a16:creationId xmlns:a16="http://schemas.microsoft.com/office/drawing/2014/main" id="{5EAC7D57-F6F4-7CB4-7381-AADB30118B19}"/>
                </a:ext>
              </a:extLst>
            </p:cNvPr>
            <p:cNvSpPr/>
            <p:nvPr/>
          </p:nvSpPr>
          <p:spPr>
            <a:xfrm>
              <a:off x="3883725" y="1640530"/>
              <a:ext cx="1000869" cy="2159310"/>
            </a:xfrm>
            <a:prstGeom prst="rect">
              <a:avLst/>
            </a:prstGeom>
          </p:spPr>
          <p:style>
            <a:lnRef idx="1">
              <a:schemeClr val="accent5"/>
            </a:lnRef>
            <a:fillRef idx="2">
              <a:schemeClr val="accent5"/>
            </a:fillRef>
            <a:effectRef idx="1">
              <a:schemeClr val="accent5"/>
            </a:effectRef>
            <a:fontRef idx="minor">
              <a:schemeClr val="dk1"/>
            </a:fontRef>
          </p:style>
          <p:txBody>
            <a:bodyPr lIns="10160" tIns="10160" rIns="10160" bIns="10160" spcCol="1270" anchor="ctr"/>
            <a:lstStyle/>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极高熔点</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高硬度、脆</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多为非导体</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sz="1100"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金刚石</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石墨</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0128" name="组合 20">
            <a:extLst>
              <a:ext uri="{FF2B5EF4-FFF2-40B4-BE49-F238E27FC236}">
                <a16:creationId xmlns:a16="http://schemas.microsoft.com/office/drawing/2014/main" id="{45E9960C-3322-EEED-F44B-B66D46A827A9}"/>
              </a:ext>
            </a:extLst>
          </p:cNvPr>
          <p:cNvGrpSpPr>
            <a:grpSpLocks/>
          </p:cNvGrpSpPr>
          <p:nvPr/>
        </p:nvGrpSpPr>
        <p:grpSpPr bwMode="auto">
          <a:xfrm>
            <a:off x="6724650" y="3498850"/>
            <a:ext cx="1000125" cy="2578100"/>
            <a:chOff x="5094777" y="1640530"/>
            <a:chExt cx="1000869" cy="2148931"/>
          </a:xfrm>
        </p:grpSpPr>
        <p:sp>
          <p:nvSpPr>
            <p:cNvPr id="22" name="矩形 21">
              <a:extLst>
                <a:ext uri="{FF2B5EF4-FFF2-40B4-BE49-F238E27FC236}">
                  <a16:creationId xmlns:a16="http://schemas.microsoft.com/office/drawing/2014/main" id="{42F69C5B-E99E-A6A6-C2A0-932EA72DFAB3}"/>
                </a:ext>
              </a:extLst>
            </p:cNvPr>
            <p:cNvSpPr/>
            <p:nvPr/>
          </p:nvSpPr>
          <p:spPr>
            <a:xfrm>
              <a:off x="5094777" y="1640530"/>
              <a:ext cx="1000869" cy="21489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lstStyle/>
            <a:p>
              <a:pPr>
                <a:defRPr/>
              </a:pPr>
              <a:endParaRPr lang="zh-TW" altLang="en-US"/>
            </a:p>
          </p:txBody>
        </p:sp>
        <p:sp>
          <p:nvSpPr>
            <p:cNvPr id="23" name="矩形 22">
              <a:extLst>
                <a:ext uri="{FF2B5EF4-FFF2-40B4-BE49-F238E27FC236}">
                  <a16:creationId xmlns:a16="http://schemas.microsoft.com/office/drawing/2014/main" id="{41EF3CE7-CE09-8396-E2F5-C50FB8B322D0}"/>
                </a:ext>
              </a:extLst>
            </p:cNvPr>
            <p:cNvSpPr/>
            <p:nvPr/>
          </p:nvSpPr>
          <p:spPr>
            <a:xfrm>
              <a:off x="5094777" y="1640530"/>
              <a:ext cx="1000869" cy="21489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10160" tIns="10160" rIns="10160" bIns="10160" spcCol="1270" anchor="ctr"/>
            <a:lstStyle/>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低熔点</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软且脆</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sz="1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多为非导体</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endParaRPr lang="en-US"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711200">
                <a:lnSpc>
                  <a:spcPct val="90000"/>
                </a:lnSpc>
                <a:spcAft>
                  <a:spcPct val="35000"/>
                </a:spcAft>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冰</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有机物</a:t>
              </a:r>
            </a:p>
          </p:txBody>
        </p:sp>
      </p:grpSp>
      <p:grpSp>
        <p:nvGrpSpPr>
          <p:cNvPr id="90129" name="组合 42">
            <a:extLst>
              <a:ext uri="{FF2B5EF4-FFF2-40B4-BE49-F238E27FC236}">
                <a16:creationId xmlns:a16="http://schemas.microsoft.com/office/drawing/2014/main" id="{08DF4100-010B-CE28-828C-CBB472DC4DDC}"/>
              </a:ext>
            </a:extLst>
          </p:cNvPr>
          <p:cNvGrpSpPr>
            <a:grpSpLocks/>
          </p:cNvGrpSpPr>
          <p:nvPr/>
        </p:nvGrpSpPr>
        <p:grpSpPr bwMode="auto">
          <a:xfrm>
            <a:off x="1725613" y="2330450"/>
            <a:ext cx="5486400" cy="423863"/>
            <a:chOff x="1725769" y="2331076"/>
            <a:chExt cx="5486400" cy="423997"/>
          </a:xfrm>
        </p:grpSpPr>
        <p:cxnSp>
          <p:nvCxnSpPr>
            <p:cNvPr id="25" name="直接连接符 24">
              <a:extLst>
                <a:ext uri="{FF2B5EF4-FFF2-40B4-BE49-F238E27FC236}">
                  <a16:creationId xmlns:a16="http://schemas.microsoft.com/office/drawing/2014/main" id="{A47E0A66-B750-2F0E-9729-FA6E5E351BA9}"/>
                </a:ext>
              </a:extLst>
            </p:cNvPr>
            <p:cNvCxnSpPr/>
            <p:nvPr/>
          </p:nvCxnSpPr>
          <p:spPr>
            <a:xfrm>
              <a:off x="1725769" y="2562924"/>
              <a:ext cx="5486400" cy="0"/>
            </a:xfrm>
            <a:prstGeom prst="line">
              <a:avLst/>
            </a:prstGeom>
            <a:ln w="38100" cmpd="sng"/>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8C1C689-8531-ED5B-35AB-FE6F2124EB66}"/>
                </a:ext>
              </a:extLst>
            </p:cNvPr>
            <p:cNvCxnSpPr/>
            <p:nvPr/>
          </p:nvCxnSpPr>
          <p:spPr>
            <a:xfrm>
              <a:off x="1725769" y="2562924"/>
              <a:ext cx="0" cy="19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6742A54-8E92-14C3-5926-8B65AA4EC3E8}"/>
                </a:ext>
              </a:extLst>
            </p:cNvPr>
            <p:cNvCxnSpPr/>
            <p:nvPr/>
          </p:nvCxnSpPr>
          <p:spPr>
            <a:xfrm>
              <a:off x="3152931" y="2562924"/>
              <a:ext cx="0" cy="19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9E7BF6A-8C37-DD4B-4066-D263267C19CE}"/>
                </a:ext>
              </a:extLst>
            </p:cNvPr>
            <p:cNvCxnSpPr/>
            <p:nvPr/>
          </p:nvCxnSpPr>
          <p:spPr>
            <a:xfrm>
              <a:off x="5907244" y="2545457"/>
              <a:ext cx="0" cy="1921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2E1550C-2408-E98A-EF2D-C9FF73AB514D}"/>
                </a:ext>
              </a:extLst>
            </p:cNvPr>
            <p:cNvCxnSpPr/>
            <p:nvPr/>
          </p:nvCxnSpPr>
          <p:spPr>
            <a:xfrm>
              <a:off x="7212169" y="2558161"/>
              <a:ext cx="0" cy="1921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D7D0723-59D9-CA89-E26B-1740B0BC521A}"/>
                </a:ext>
              </a:extLst>
            </p:cNvPr>
            <p:cNvCxnSpPr>
              <a:stCxn id="3" idx="2"/>
              <a:endCxn id="6" idx="0"/>
            </p:cNvCxnSpPr>
            <p:nvPr/>
          </p:nvCxnSpPr>
          <p:spPr>
            <a:xfrm flipH="1">
              <a:off x="4540406" y="2331076"/>
              <a:ext cx="6350" cy="40652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5" name="直接连接符 44">
            <a:extLst>
              <a:ext uri="{FF2B5EF4-FFF2-40B4-BE49-F238E27FC236}">
                <a16:creationId xmlns:a16="http://schemas.microsoft.com/office/drawing/2014/main" id="{8CC045D2-93F8-2390-F98B-CAB12FE2A34F}"/>
              </a:ext>
            </a:extLst>
          </p:cNvPr>
          <p:cNvCxnSpPr/>
          <p:nvPr/>
        </p:nvCxnSpPr>
        <p:spPr>
          <a:xfrm>
            <a:off x="1725613" y="3149600"/>
            <a:ext cx="3175" cy="3746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3A42AD4-573E-06C3-9DE5-B569F8A682AC}"/>
              </a:ext>
            </a:extLst>
          </p:cNvPr>
          <p:cNvCxnSpPr/>
          <p:nvPr/>
        </p:nvCxnSpPr>
        <p:spPr>
          <a:xfrm>
            <a:off x="5921375" y="3125788"/>
            <a:ext cx="3175" cy="3746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E6E37C9-0EFA-8093-A487-454289EF0E1E}"/>
              </a:ext>
            </a:extLst>
          </p:cNvPr>
          <p:cNvCxnSpPr/>
          <p:nvPr/>
        </p:nvCxnSpPr>
        <p:spPr>
          <a:xfrm>
            <a:off x="4549775" y="3119438"/>
            <a:ext cx="3175" cy="3746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0850C77-17F8-62FD-B60D-CE8C0D7CABCD}"/>
              </a:ext>
            </a:extLst>
          </p:cNvPr>
          <p:cNvCxnSpPr/>
          <p:nvPr/>
        </p:nvCxnSpPr>
        <p:spPr>
          <a:xfrm>
            <a:off x="3157538" y="3138488"/>
            <a:ext cx="3175" cy="3746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F206ADF-6E68-A111-8D0C-6FE130E89875}"/>
              </a:ext>
            </a:extLst>
          </p:cNvPr>
          <p:cNvCxnSpPr/>
          <p:nvPr/>
        </p:nvCxnSpPr>
        <p:spPr>
          <a:xfrm>
            <a:off x="7212013" y="3127375"/>
            <a:ext cx="3175" cy="3746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0135" name="灯片编号占位符 11">
            <a:extLst>
              <a:ext uri="{FF2B5EF4-FFF2-40B4-BE49-F238E27FC236}">
                <a16:creationId xmlns:a16="http://schemas.microsoft.com/office/drawing/2014/main" id="{474F04F8-E07A-F98F-5ABF-E20D44D9E85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1B7F8EC-C8F2-499D-B892-4DF7A559A412}"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63</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044DBB64-232C-7703-BA64-F2FF9E75868D}"/>
              </a:ext>
            </a:extLst>
          </p:cNvPr>
          <p:cNvSpPr txBox="1">
            <a:spLocks noGrp="1"/>
          </p:cNvSpPr>
          <p:nvPr/>
        </p:nvSpPr>
        <p:spPr bwMode="auto">
          <a:xfrm>
            <a:off x="6553200" y="6172200"/>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fld id="{A1246B44-B928-4FBD-BB3B-1C7937E1A9C3}" type="slidenum">
              <a:rPr lang="en-US" altLang="zh-CN" sz="1400" b="1">
                <a:solidFill>
                  <a:srgbClr val="336666"/>
                </a:solidFill>
                <a:latin typeface="微软雅黑" panose="020B0503020204020204" pitchFamily="34" charset="-122"/>
                <a:ea typeface="微软雅黑" panose="020B0503020204020204" pitchFamily="34" charset="-122"/>
              </a:rPr>
              <a:pPr algn="r" eaLnBrk="1" hangingPunct="1">
                <a:spcBef>
                  <a:spcPct val="0"/>
                </a:spcBef>
                <a:buFontTx/>
                <a:buNone/>
              </a:pPr>
              <a:t>64</a:t>
            </a:fld>
            <a:endParaRPr lang="en-US" altLang="zh-CN" sz="1400" b="1">
              <a:solidFill>
                <a:srgbClr val="336666"/>
              </a:solidFill>
              <a:latin typeface="微软雅黑" panose="020B0503020204020204" pitchFamily="34" charset="-122"/>
              <a:ea typeface="微软雅黑" panose="020B0503020204020204" pitchFamily="34" charset="-122"/>
            </a:endParaRPr>
          </a:p>
        </p:txBody>
      </p:sp>
      <p:sp>
        <p:nvSpPr>
          <p:cNvPr id="91139" name="Rectangle 2">
            <a:extLst>
              <a:ext uri="{FF2B5EF4-FFF2-40B4-BE49-F238E27FC236}">
                <a16:creationId xmlns:a16="http://schemas.microsoft.com/office/drawing/2014/main" id="{2165232A-D797-D561-D791-CE558BB20649}"/>
              </a:ext>
            </a:extLst>
          </p:cNvPr>
          <p:cNvSpPr>
            <a:spLocks noGrp="1" noRot="1"/>
          </p:cNvSpPr>
          <p:nvPr>
            <p:ph type="title" idx="4294967295"/>
          </p:nvPr>
        </p:nvSpPr>
        <p:spPr>
          <a:xfrm>
            <a:off x="1042988" y="190500"/>
            <a:ext cx="7010400" cy="1527175"/>
          </a:xfrm>
          <a:solidFill>
            <a:srgbClr val="FFFFFF"/>
          </a:solidFill>
        </p:spPr>
        <p:txBody>
          <a:bodyPr/>
          <a:lstStyle/>
          <a:p>
            <a:pPr eaLnBrk="1" hangingPunct="1"/>
            <a:r>
              <a:rPr lang="zh-CN" altLang="en-US" b="1">
                <a:solidFill>
                  <a:srgbClr val="7030A0"/>
                </a:solidFill>
                <a:latin typeface="微软雅黑" panose="020B0503020204020204" pitchFamily="34" charset="-122"/>
                <a:ea typeface="微软雅黑" panose="020B0503020204020204" pitchFamily="34" charset="-122"/>
              </a:rPr>
              <a:t>原子负电性规定</a:t>
            </a:r>
          </a:p>
        </p:txBody>
      </p:sp>
      <p:sp>
        <p:nvSpPr>
          <p:cNvPr id="91140" name="Rectangle 3">
            <a:extLst>
              <a:ext uri="{FF2B5EF4-FFF2-40B4-BE49-F238E27FC236}">
                <a16:creationId xmlns:a16="http://schemas.microsoft.com/office/drawing/2014/main" id="{EF5CA08E-58F8-8C25-EACA-816B465ECFDA}"/>
              </a:ext>
            </a:extLst>
          </p:cNvPr>
          <p:cNvSpPr>
            <a:spLocks noGrp="1" noRot="1"/>
          </p:cNvSpPr>
          <p:nvPr>
            <p:ph type="body" idx="4294967295"/>
          </p:nvPr>
        </p:nvSpPr>
        <p:spPr>
          <a:xfrm>
            <a:off x="198438" y="1538288"/>
            <a:ext cx="8747125" cy="2303462"/>
          </a:xfrm>
          <a:solidFill>
            <a:srgbClr val="FFFFFF"/>
          </a:solidFill>
        </p:spPr>
        <p:txBody>
          <a:bodyPr/>
          <a:lstStyle/>
          <a:p>
            <a:pPr eaLnBrk="1" hangingPunct="1"/>
            <a:r>
              <a:rPr lang="zh-CN" altLang="en-US" sz="2400" b="1">
                <a:latin typeface="微软雅黑" panose="020B0503020204020204" pitchFamily="34" charset="-122"/>
                <a:ea typeface="微软雅黑" panose="020B0503020204020204" pitchFamily="34" charset="-122"/>
              </a:rPr>
              <a:t>表征原子对价电子的束缚强弱物理量</a:t>
            </a:r>
          </a:p>
          <a:p>
            <a:pPr lvl="1" eaLnBrk="1" hangingPunct="1"/>
            <a:r>
              <a:rPr lang="zh-CN" altLang="en-US" sz="2400" b="1">
                <a:solidFill>
                  <a:srgbClr val="0000FF"/>
                </a:solidFill>
                <a:latin typeface="微软雅黑" panose="020B0503020204020204" pitchFamily="34" charset="-122"/>
                <a:ea typeface="微软雅黑" panose="020B0503020204020204" pitchFamily="34" charset="-122"/>
              </a:rPr>
              <a:t>电离能</a:t>
            </a:r>
            <a:r>
              <a:rPr lang="zh-CN" altLang="en-US" sz="2400" b="1">
                <a:latin typeface="微软雅黑" panose="020B0503020204020204" pitchFamily="34" charset="-122"/>
                <a:ea typeface="微软雅黑" panose="020B0503020204020204" pitchFamily="34" charset="-122"/>
              </a:rPr>
              <a:t>：使一个原子失去一个电子所必需的能量</a:t>
            </a:r>
          </a:p>
          <a:p>
            <a:pPr lvl="1" eaLnBrk="1" hangingPunct="1"/>
            <a:r>
              <a:rPr lang="zh-CN" altLang="en-US" sz="2400" b="1">
                <a:solidFill>
                  <a:srgbClr val="0000FF"/>
                </a:solidFill>
                <a:latin typeface="微软雅黑" panose="020B0503020204020204" pitchFamily="34" charset="-122"/>
                <a:ea typeface="微软雅黑" panose="020B0503020204020204" pitchFamily="34" charset="-122"/>
              </a:rPr>
              <a:t>亲合能</a:t>
            </a:r>
            <a:r>
              <a:rPr lang="zh-CN" altLang="en-US" sz="2400" b="1">
                <a:latin typeface="微软雅黑" panose="020B0503020204020204" pitchFamily="34" charset="-122"/>
                <a:ea typeface="微软雅黑" panose="020B0503020204020204" pitchFamily="34" charset="-122"/>
              </a:rPr>
              <a:t>：一个中性原子获得一个电子成为负离子所释放的能量</a:t>
            </a:r>
            <a:endParaRPr lang="en-US" altLang="zh-CN" sz="2400" b="1">
              <a:latin typeface="微软雅黑" panose="020B0503020204020204" pitchFamily="34" charset="-122"/>
              <a:ea typeface="微软雅黑" panose="020B0503020204020204" pitchFamily="34" charset="-122"/>
            </a:endParaRPr>
          </a:p>
          <a:p>
            <a:pPr lvl="1" eaLnBrk="1" hangingPunct="1"/>
            <a:r>
              <a:rPr lang="zh-CN" altLang="en-US" sz="2400" b="1">
                <a:latin typeface="微软雅黑" panose="020B0503020204020204" pitchFamily="34" charset="-122"/>
                <a:ea typeface="微软雅黑" panose="020B0503020204020204" pitchFamily="34" charset="-122"/>
              </a:rPr>
              <a:t>电离能一般联系正离子，亲合能联系负离子</a:t>
            </a:r>
          </a:p>
        </p:txBody>
      </p:sp>
      <p:sp>
        <p:nvSpPr>
          <p:cNvPr id="91141" name="Text Box 9">
            <a:extLst>
              <a:ext uri="{FF2B5EF4-FFF2-40B4-BE49-F238E27FC236}">
                <a16:creationId xmlns:a16="http://schemas.microsoft.com/office/drawing/2014/main" id="{C239F593-D51C-89B6-6274-7EBABEB4D69A}"/>
              </a:ext>
            </a:extLst>
          </p:cNvPr>
          <p:cNvSpPr txBox="1">
            <a:spLocks noChangeArrowheads="1"/>
          </p:cNvSpPr>
          <p:nvPr/>
        </p:nvSpPr>
        <p:spPr bwMode="auto">
          <a:xfrm>
            <a:off x="457200" y="4105275"/>
            <a:ext cx="725646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微软雅黑" panose="020B0503020204020204" pitchFamily="34" charset="-122"/>
                <a:ea typeface="微软雅黑" panose="020B0503020204020204" pitchFamily="34" charset="-122"/>
              </a:rPr>
              <a:t>Mulliken</a:t>
            </a:r>
            <a:r>
              <a:rPr lang="zh-CN" altLang="en-US" sz="2400" b="1">
                <a:solidFill>
                  <a:srgbClr val="FF0000"/>
                </a:solidFill>
                <a:latin typeface="微软雅黑" panose="020B0503020204020204" pitchFamily="34" charset="-122"/>
                <a:ea typeface="微软雅黑" panose="020B0503020204020204" pitchFamily="34" charset="-122"/>
              </a:rPr>
              <a:t>定义的负电性：</a:t>
            </a:r>
            <a:endParaRPr lang="en-US" altLang="zh-CN" sz="2400" b="1">
              <a:solidFill>
                <a:srgbClr val="FF0000"/>
              </a:solidFill>
              <a:latin typeface="微软雅黑" panose="020B0503020204020204" pitchFamily="34" charset="-122"/>
              <a:ea typeface="微软雅黑" panose="020B0503020204020204" pitchFamily="34" charset="-122"/>
            </a:endParaRPr>
          </a:p>
          <a:p>
            <a:pPr lvl="1" eaLnBrk="1" hangingPunct="1">
              <a:spcBef>
                <a:spcPct val="0"/>
              </a:spcBef>
              <a:buFont typeface="微软雅黑" panose="020B0503020204020204" pitchFamily="34" charset="-122"/>
              <a:buChar char="–"/>
            </a:pPr>
            <a:r>
              <a:rPr lang="zh-CN" altLang="en-US" sz="2400" b="1">
                <a:solidFill>
                  <a:srgbClr val="000000"/>
                </a:solidFill>
                <a:latin typeface="微软雅黑" panose="020B0503020204020204" pitchFamily="34" charset="-122"/>
                <a:ea typeface="微软雅黑" panose="020B0503020204020204" pitchFamily="34" charset="-122"/>
              </a:rPr>
              <a:t>负电性</a:t>
            </a:r>
            <a:r>
              <a:rPr lang="en-US" altLang="zh-CN" sz="2400" b="1">
                <a:solidFill>
                  <a:srgbClr val="000000"/>
                </a:solidFill>
                <a:latin typeface="微软雅黑" panose="020B0503020204020204" pitchFamily="34" charset="-122"/>
                <a:ea typeface="微软雅黑" panose="020B0503020204020204" pitchFamily="34" charset="-122"/>
              </a:rPr>
              <a:t>=0.18</a:t>
            </a:r>
            <a:r>
              <a:rPr lang="zh-CN" altLang="en-US" sz="2400" b="1">
                <a:solidFill>
                  <a:srgbClr val="000000"/>
                </a:solidFill>
                <a:latin typeface="微软雅黑" panose="020B0503020204020204" pitchFamily="34" charset="-122"/>
                <a:ea typeface="微软雅黑" panose="020B0503020204020204" pitchFamily="34" charset="-122"/>
              </a:rPr>
              <a:t>（电离能</a:t>
            </a:r>
            <a:r>
              <a:rPr lang="en-US" altLang="zh-CN"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latin typeface="微软雅黑" panose="020B0503020204020204" pitchFamily="34" charset="-122"/>
                <a:ea typeface="微软雅黑" panose="020B0503020204020204" pitchFamily="34" charset="-122"/>
              </a:rPr>
              <a:t>亲合能（单位 </a:t>
            </a:r>
            <a:r>
              <a:rPr lang="en-US" altLang="zh-CN" sz="2400" b="1">
                <a:solidFill>
                  <a:srgbClr val="000000"/>
                </a:solidFill>
                <a:latin typeface="微软雅黑" panose="020B0503020204020204" pitchFamily="34" charset="-122"/>
                <a:ea typeface="微软雅黑" panose="020B0503020204020204" pitchFamily="34" charset="-122"/>
              </a:rPr>
              <a:t>eV </a:t>
            </a:r>
            <a:r>
              <a:rPr lang="zh-CN" altLang="en-US" sz="2400" b="1">
                <a:solidFill>
                  <a:srgbClr val="000000"/>
                </a:solidFill>
                <a:latin typeface="微软雅黑" panose="020B0503020204020204" pitchFamily="34" charset="-122"/>
                <a:ea typeface="微软雅黑" panose="020B0503020204020204" pitchFamily="34" charset="-122"/>
              </a:rPr>
              <a:t>））</a:t>
            </a:r>
          </a:p>
          <a:p>
            <a:pPr lvl="1" eaLnBrk="1" hangingPunct="1">
              <a:spcBef>
                <a:spcPct val="0"/>
              </a:spcBef>
              <a:buFont typeface="微软雅黑" panose="020B0503020204020204" pitchFamily="34" charset="-122"/>
              <a:buChar char="–"/>
            </a:pPr>
            <a:r>
              <a:rPr lang="zh-CN" altLang="en-US" sz="2400" b="1">
                <a:solidFill>
                  <a:srgbClr val="000000"/>
                </a:solidFill>
                <a:latin typeface="微软雅黑" panose="020B0503020204020204" pitchFamily="34" charset="-122"/>
                <a:ea typeface="微软雅黑" panose="020B0503020204020204" pitchFamily="34" charset="-122"/>
              </a:rPr>
              <a:t>标准：</a:t>
            </a:r>
            <a:r>
              <a:rPr lang="en-US" altLang="zh-CN" sz="2400" b="1">
                <a:solidFill>
                  <a:srgbClr val="000000"/>
                </a:solidFill>
                <a:latin typeface="微软雅黑" panose="020B0503020204020204" pitchFamily="34" charset="-122"/>
                <a:ea typeface="微软雅黑" panose="020B0503020204020204" pitchFamily="34" charset="-122"/>
              </a:rPr>
              <a:t>Li </a:t>
            </a:r>
            <a:r>
              <a:rPr lang="zh-CN" altLang="en-US" sz="2400" b="1">
                <a:solidFill>
                  <a:srgbClr val="000000"/>
                </a:solidFill>
                <a:latin typeface="微软雅黑" panose="020B0503020204020204" pitchFamily="34" charset="-122"/>
                <a:ea typeface="微软雅黑" panose="020B0503020204020204" pitchFamily="34" charset="-122"/>
              </a:rPr>
              <a:t>原子负电性</a:t>
            </a:r>
            <a:r>
              <a:rPr lang="en-US" altLang="zh-CN" sz="2400" b="1">
                <a:solidFill>
                  <a:srgbClr val="000000"/>
                </a:solidFill>
                <a:latin typeface="微软雅黑" panose="020B0503020204020204" pitchFamily="34" charset="-122"/>
                <a:ea typeface="微软雅黑" panose="020B0503020204020204" pitchFamily="34" charset="-122"/>
              </a:rPr>
              <a:t>=1</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91142" name="灯片编号占位符 3">
            <a:extLst>
              <a:ext uri="{FF2B5EF4-FFF2-40B4-BE49-F238E27FC236}">
                <a16:creationId xmlns:a16="http://schemas.microsoft.com/office/drawing/2014/main" id="{13EAFFE4-54D9-7B8C-B39A-A28968F85F3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C4F96812-FB9E-4D4F-8809-481FCD32DCC2}"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64</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a:extLst>
              <a:ext uri="{FF2B5EF4-FFF2-40B4-BE49-F238E27FC236}">
                <a16:creationId xmlns:a16="http://schemas.microsoft.com/office/drawing/2014/main" id="{702D721E-1C77-F6A0-AB97-AF51FD002BF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BADA071-C434-4315-949C-39DD752CEB3F}"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65</a:t>
            </a:fld>
            <a:endParaRPr lang="en-US" altLang="zh-CN" sz="1200" b="1">
              <a:latin typeface="微软雅黑" panose="020B0503020204020204" pitchFamily="34" charset="-122"/>
              <a:ea typeface="微软雅黑" panose="020B0503020204020204" pitchFamily="34" charset="-122"/>
            </a:endParaRPr>
          </a:p>
        </p:txBody>
      </p:sp>
      <p:sp>
        <p:nvSpPr>
          <p:cNvPr id="92163" name="Rectangle 2">
            <a:extLst>
              <a:ext uri="{FF2B5EF4-FFF2-40B4-BE49-F238E27FC236}">
                <a16:creationId xmlns:a16="http://schemas.microsoft.com/office/drawing/2014/main" id="{4CF82D54-E867-F2FA-7D51-C5ECF13A700D}"/>
              </a:ext>
            </a:extLst>
          </p:cNvPr>
          <p:cNvSpPr>
            <a:spLocks noGrp="1" noRot="1"/>
          </p:cNvSpPr>
          <p:nvPr>
            <p:ph type="title"/>
          </p:nvPr>
        </p:nvSpPr>
        <p:spPr>
          <a:xfrm>
            <a:off x="457200" y="44450"/>
            <a:ext cx="8229600" cy="792163"/>
          </a:xfrm>
        </p:spPr>
        <p:txBody>
          <a:bodyPr/>
          <a:lstStyle/>
          <a:p>
            <a:pPr eaLnBrk="1" hangingPunct="1"/>
            <a:r>
              <a:rPr lang="zh-CN" altLang="en-US" b="1">
                <a:solidFill>
                  <a:srgbClr val="7030A0"/>
                </a:solidFill>
              </a:rPr>
              <a:t>原子对价电子的束缚强度</a:t>
            </a:r>
          </a:p>
        </p:txBody>
      </p:sp>
      <p:sp>
        <p:nvSpPr>
          <p:cNvPr id="92164" name="Rectangle 3">
            <a:extLst>
              <a:ext uri="{FF2B5EF4-FFF2-40B4-BE49-F238E27FC236}">
                <a16:creationId xmlns:a16="http://schemas.microsoft.com/office/drawing/2014/main" id="{D44E5922-7626-0CE9-A347-E07DF784EBAA}"/>
              </a:ext>
            </a:extLst>
          </p:cNvPr>
          <p:cNvSpPr>
            <a:spLocks noGrp="1" noRot="1"/>
          </p:cNvSpPr>
          <p:nvPr>
            <p:ph type="body" idx="1"/>
          </p:nvPr>
        </p:nvSpPr>
        <p:spPr>
          <a:xfrm>
            <a:off x="457200" y="908050"/>
            <a:ext cx="8229600" cy="1881188"/>
          </a:xfrm>
        </p:spPr>
        <p:txBody>
          <a:bodyPr/>
          <a:lstStyle/>
          <a:p>
            <a:pPr eaLnBrk="1" hangingPunct="1"/>
            <a:r>
              <a:rPr lang="zh-CN" altLang="en-US" sz="2800" b="1">
                <a:latin typeface="微软雅黑" panose="020B0503020204020204" pitchFamily="34" charset="-122"/>
                <a:ea typeface="微软雅黑" panose="020B0503020204020204" pitchFamily="34" charset="-122"/>
              </a:rPr>
              <a:t>原子对价电子的束缚强度与元素周期表的位置有关系</a:t>
            </a:r>
          </a:p>
          <a:p>
            <a:pPr lvl="1" eaLnBrk="1" hangingPunct="1"/>
            <a:r>
              <a:rPr lang="zh-CN" altLang="en-US" sz="2400" b="1">
                <a:latin typeface="微软雅黑" panose="020B0503020204020204" pitchFamily="34" charset="-122"/>
                <a:ea typeface="微软雅黑" panose="020B0503020204020204" pitchFamily="34" charset="-122"/>
              </a:rPr>
              <a:t>同一周期内原子束缚电子的能力从左到右将不断加强 </a:t>
            </a:r>
          </a:p>
          <a:p>
            <a:pPr lvl="1" eaLnBrk="1" hangingPunct="1"/>
            <a:r>
              <a:rPr lang="zh-CN" altLang="en-US" sz="2400" b="1">
                <a:latin typeface="微软雅黑" panose="020B0503020204020204" pitchFamily="34" charset="-122"/>
                <a:ea typeface="微软雅黑" panose="020B0503020204020204" pitchFamily="34" charset="-122"/>
              </a:rPr>
              <a:t>不同周期，同族原子束缚电子能力从上往下减弱</a:t>
            </a:r>
          </a:p>
        </p:txBody>
      </p:sp>
      <p:grpSp>
        <p:nvGrpSpPr>
          <p:cNvPr id="92165" name="组合 1">
            <a:extLst>
              <a:ext uri="{FF2B5EF4-FFF2-40B4-BE49-F238E27FC236}">
                <a16:creationId xmlns:a16="http://schemas.microsoft.com/office/drawing/2014/main" id="{E628F714-461A-AB25-2F20-EB0CE32756F0}"/>
              </a:ext>
            </a:extLst>
          </p:cNvPr>
          <p:cNvGrpSpPr>
            <a:grpSpLocks/>
          </p:cNvGrpSpPr>
          <p:nvPr/>
        </p:nvGrpSpPr>
        <p:grpSpPr bwMode="auto">
          <a:xfrm>
            <a:off x="1116013" y="2730500"/>
            <a:ext cx="6911975" cy="3911600"/>
            <a:chOff x="-247112" y="1552575"/>
            <a:chExt cx="9211725" cy="5279372"/>
          </a:xfrm>
        </p:grpSpPr>
        <p:sp>
          <p:nvSpPr>
            <p:cNvPr id="92166" name="Line 7">
              <a:extLst>
                <a:ext uri="{FF2B5EF4-FFF2-40B4-BE49-F238E27FC236}">
                  <a16:creationId xmlns:a16="http://schemas.microsoft.com/office/drawing/2014/main" id="{2E373542-E6A6-E806-D68C-ABF7C1167297}"/>
                </a:ext>
              </a:extLst>
            </p:cNvPr>
            <p:cNvSpPr>
              <a:spLocks noChangeShapeType="1"/>
            </p:cNvSpPr>
            <p:nvPr/>
          </p:nvSpPr>
          <p:spPr bwMode="auto">
            <a:xfrm>
              <a:off x="539750" y="6381750"/>
              <a:ext cx="7416800" cy="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67" name="Line 8">
              <a:extLst>
                <a:ext uri="{FF2B5EF4-FFF2-40B4-BE49-F238E27FC236}">
                  <a16:creationId xmlns:a16="http://schemas.microsoft.com/office/drawing/2014/main" id="{7F25A37B-36C5-D262-1A9A-994ECEADDA3A}"/>
                </a:ext>
              </a:extLst>
            </p:cNvPr>
            <p:cNvSpPr>
              <a:spLocks noChangeShapeType="1"/>
            </p:cNvSpPr>
            <p:nvPr/>
          </p:nvSpPr>
          <p:spPr bwMode="auto">
            <a:xfrm flipV="1">
              <a:off x="539750" y="2205038"/>
              <a:ext cx="0" cy="4176712"/>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68" name="Text Box 9">
              <a:extLst>
                <a:ext uri="{FF2B5EF4-FFF2-40B4-BE49-F238E27FC236}">
                  <a16:creationId xmlns:a16="http://schemas.microsoft.com/office/drawing/2014/main" id="{EC768A03-2D9E-A087-D19B-CD2887314E60}"/>
                </a:ext>
              </a:extLst>
            </p:cNvPr>
            <p:cNvSpPr txBox="1">
              <a:spLocks noChangeArrowheads="1"/>
            </p:cNvSpPr>
            <p:nvPr/>
          </p:nvSpPr>
          <p:spPr bwMode="auto">
            <a:xfrm>
              <a:off x="-175674" y="6208794"/>
              <a:ext cx="656288" cy="623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rPr>
                <a:t>弱</a:t>
              </a:r>
            </a:p>
          </p:txBody>
        </p:sp>
        <p:sp>
          <p:nvSpPr>
            <p:cNvPr id="92169" name="Text Box 10">
              <a:extLst>
                <a:ext uri="{FF2B5EF4-FFF2-40B4-BE49-F238E27FC236}">
                  <a16:creationId xmlns:a16="http://schemas.microsoft.com/office/drawing/2014/main" id="{3F8DD069-8EAD-254B-91FD-447B2AFA7135}"/>
                </a:ext>
              </a:extLst>
            </p:cNvPr>
            <p:cNvSpPr txBox="1">
              <a:spLocks noChangeArrowheads="1"/>
            </p:cNvSpPr>
            <p:nvPr/>
          </p:nvSpPr>
          <p:spPr bwMode="auto">
            <a:xfrm>
              <a:off x="7908371" y="6065920"/>
              <a:ext cx="656288" cy="623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rPr>
                <a:t>强</a:t>
              </a:r>
            </a:p>
          </p:txBody>
        </p:sp>
        <p:sp>
          <p:nvSpPr>
            <p:cNvPr id="92170" name="Text Box 11">
              <a:extLst>
                <a:ext uri="{FF2B5EF4-FFF2-40B4-BE49-F238E27FC236}">
                  <a16:creationId xmlns:a16="http://schemas.microsoft.com/office/drawing/2014/main" id="{4C79203E-EE16-B390-E2E2-B8B207EA3C52}"/>
                </a:ext>
              </a:extLst>
            </p:cNvPr>
            <p:cNvSpPr txBox="1">
              <a:spLocks noChangeArrowheads="1"/>
            </p:cNvSpPr>
            <p:nvPr/>
          </p:nvSpPr>
          <p:spPr bwMode="auto">
            <a:xfrm>
              <a:off x="-247112" y="2151143"/>
              <a:ext cx="656288" cy="623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FF"/>
                  </a:solidFill>
                  <a:latin typeface="微软雅黑" panose="020B0503020204020204" pitchFamily="34" charset="-122"/>
                  <a:ea typeface="微软雅黑" panose="020B0503020204020204" pitchFamily="34" charset="-122"/>
                </a:rPr>
                <a:t>强</a:t>
              </a:r>
            </a:p>
          </p:txBody>
        </p:sp>
        <p:pic>
          <p:nvPicPr>
            <p:cNvPr id="92171" name="Picture 10" descr="http://image.sciencenet.cn/album/201204/25/1719179icitcv9v28mftm2.jpg">
              <a:extLst>
                <a:ext uri="{FF2B5EF4-FFF2-40B4-BE49-F238E27FC236}">
                  <a16:creationId xmlns:a16="http://schemas.microsoft.com/office/drawing/2014/main" id="{F720407F-2983-C734-FEEB-97368301F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730" t="92" r="4074" b="26633"/>
            <a:stretch>
              <a:fillRect/>
            </a:stretch>
          </p:blipFill>
          <p:spPr bwMode="auto">
            <a:xfrm>
              <a:off x="658813" y="1552575"/>
              <a:ext cx="83058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a:extLst>
              <a:ext uri="{FF2B5EF4-FFF2-40B4-BE49-F238E27FC236}">
                <a16:creationId xmlns:a16="http://schemas.microsoft.com/office/drawing/2014/main" id="{8EFCC93C-8E2F-6DC9-DE5B-1BBE486BE32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E76D4D7-D5D8-43B4-84FD-774CF1B30DDD}"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66</a:t>
            </a:fld>
            <a:endParaRPr lang="en-US" altLang="zh-CN" sz="1200" b="1">
              <a:latin typeface="微软雅黑" panose="020B0503020204020204" pitchFamily="34" charset="-122"/>
              <a:ea typeface="微软雅黑" panose="020B0503020204020204" pitchFamily="34" charset="-122"/>
            </a:endParaRPr>
          </a:p>
        </p:txBody>
      </p:sp>
      <p:sp>
        <p:nvSpPr>
          <p:cNvPr id="93187" name="Rectangle 2">
            <a:extLst>
              <a:ext uri="{FF2B5EF4-FFF2-40B4-BE49-F238E27FC236}">
                <a16:creationId xmlns:a16="http://schemas.microsoft.com/office/drawing/2014/main" id="{21C46D16-4FE8-C027-C8A8-F2D9E23340B3}"/>
              </a:ext>
            </a:extLst>
          </p:cNvPr>
          <p:cNvSpPr>
            <a:spLocks noGrp="1" noRot="1"/>
          </p:cNvSpPr>
          <p:nvPr>
            <p:ph type="title"/>
          </p:nvPr>
        </p:nvSpPr>
        <p:spPr/>
        <p:txBody>
          <a:bodyPr/>
          <a:lstStyle/>
          <a:p>
            <a:pPr eaLnBrk="1" hangingPunct="1"/>
            <a:r>
              <a:rPr lang="zh-CN" altLang="en-US" b="1">
                <a:solidFill>
                  <a:srgbClr val="7030A0"/>
                </a:solidFill>
              </a:rPr>
              <a:t>负电性对元素晶体结合的影响</a:t>
            </a:r>
          </a:p>
        </p:txBody>
      </p:sp>
      <p:sp>
        <p:nvSpPr>
          <p:cNvPr id="93188" name="Rectangle 3">
            <a:extLst>
              <a:ext uri="{FF2B5EF4-FFF2-40B4-BE49-F238E27FC236}">
                <a16:creationId xmlns:a16="http://schemas.microsoft.com/office/drawing/2014/main" id="{4C6694F7-8A96-6EA2-0520-F9C4C4D5F8C4}"/>
              </a:ext>
            </a:extLst>
          </p:cNvPr>
          <p:cNvSpPr>
            <a:spLocks noGrp="1" noRot="1"/>
          </p:cNvSpPr>
          <p:nvPr>
            <p:ph type="body" idx="1"/>
          </p:nvPr>
        </p:nvSpPr>
        <p:spPr>
          <a:xfrm>
            <a:off x="457200" y="1484313"/>
            <a:ext cx="8229600" cy="4525962"/>
          </a:xfrm>
        </p:spPr>
        <p:txBody>
          <a:bodyPr/>
          <a:lstStyle/>
          <a:p>
            <a:pPr eaLnBrk="1" hangingPunct="1">
              <a:lnSpc>
                <a:spcPct val="90000"/>
              </a:lnSpc>
            </a:pPr>
            <a:r>
              <a:rPr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a:t>
            </a: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族元素</a:t>
            </a:r>
          </a:p>
          <a:p>
            <a:pPr lvl="1" eaLnBrk="1" hangingPunct="1">
              <a:lnSpc>
                <a:spcPct val="90000"/>
              </a:lnSpc>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最典型的金属</a:t>
            </a:r>
          </a:p>
          <a:p>
            <a:pPr lvl="2" eaLnBrk="1" hangingPunct="1">
              <a:lnSpc>
                <a:spcPct val="90000"/>
              </a:lnSpc>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负电性低的元素对电子束缚弱，容易失去电子，因此一般形成金属性结合的金属晶体 </a:t>
            </a:r>
          </a:p>
          <a:p>
            <a:pPr lvl="2" eaLnBrk="1" hangingPunct="1">
              <a:lnSpc>
                <a:spcPct val="90000"/>
              </a:lnSpc>
            </a:pP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90000"/>
              </a:lnSpc>
            </a:pPr>
            <a:r>
              <a:rPr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II</a:t>
            </a: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III</a:t>
            </a: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族</a:t>
            </a:r>
            <a:r>
              <a:rPr lang="zh-CN" altLang="en-US" b="1">
                <a:latin typeface="微软雅黑" panose="020B0503020204020204" pitchFamily="34" charset="-122"/>
                <a:ea typeface="微软雅黑" panose="020B0503020204020204" pitchFamily="34" charset="-122"/>
                <a:cs typeface="Times New Roman" panose="02020603050405020304" pitchFamily="18" charset="0"/>
              </a:rPr>
              <a:t>：基本上也形成了金属晶体</a:t>
            </a:r>
          </a:p>
          <a:p>
            <a:pPr eaLnBrk="1" hangingPunct="1">
              <a:lnSpc>
                <a:spcPct val="90000"/>
              </a:lnSpc>
            </a:pP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90000"/>
              </a:lnSpc>
            </a:pPr>
            <a:r>
              <a:rPr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IV</a:t>
            </a: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a:t>
            </a: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VI</a:t>
            </a: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族元素</a:t>
            </a:r>
          </a:p>
          <a:p>
            <a:pPr lvl="1" eaLnBrk="1" hangingPunct="1">
              <a:lnSpc>
                <a:spcPct val="90000"/>
              </a:lnSpc>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较强的负电性，它们束缚电子比较牢固，获取电子的能力比较强，容易成共价结合</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a:extLst>
              <a:ext uri="{FF2B5EF4-FFF2-40B4-BE49-F238E27FC236}">
                <a16:creationId xmlns:a16="http://schemas.microsoft.com/office/drawing/2014/main" id="{20091062-2A2C-7429-1060-30F0537D257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346037A-B52F-4FB6-876B-48E7F85E8B32}"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67</a:t>
            </a:fld>
            <a:endParaRPr lang="en-US" altLang="zh-CN" sz="1200" b="1">
              <a:latin typeface="微软雅黑" panose="020B0503020204020204" pitchFamily="34" charset="-122"/>
              <a:ea typeface="微软雅黑" panose="020B0503020204020204" pitchFamily="34" charset="-122"/>
            </a:endParaRPr>
          </a:p>
        </p:txBody>
      </p:sp>
      <p:sp>
        <p:nvSpPr>
          <p:cNvPr id="94211" name="Rectangle 2">
            <a:extLst>
              <a:ext uri="{FF2B5EF4-FFF2-40B4-BE49-F238E27FC236}">
                <a16:creationId xmlns:a16="http://schemas.microsoft.com/office/drawing/2014/main" id="{CB3D6329-E084-D7EC-BBCD-BFB5A021D401}"/>
              </a:ext>
            </a:extLst>
          </p:cNvPr>
          <p:cNvSpPr>
            <a:spLocks noGrp="1" noRot="1"/>
          </p:cNvSpPr>
          <p:nvPr>
            <p:ph type="title"/>
          </p:nvPr>
        </p:nvSpPr>
        <p:spPr/>
        <p:txBody>
          <a:bodyPr/>
          <a:lstStyle/>
          <a:p>
            <a:pPr eaLnBrk="1" hangingPunct="1"/>
            <a:r>
              <a:rPr lang="en-US" altLang="zh-CN" b="1">
                <a:solidFill>
                  <a:srgbClr val="7030A0"/>
                </a:solidFill>
              </a:rPr>
              <a:t>IV</a:t>
            </a:r>
            <a:r>
              <a:rPr lang="zh-CN" altLang="en-US" b="1">
                <a:solidFill>
                  <a:srgbClr val="7030A0"/>
                </a:solidFill>
              </a:rPr>
              <a:t>族元素晶体的变化性</a:t>
            </a:r>
          </a:p>
        </p:txBody>
      </p:sp>
      <p:sp>
        <p:nvSpPr>
          <p:cNvPr id="94212" name="Rectangle 3">
            <a:extLst>
              <a:ext uri="{FF2B5EF4-FFF2-40B4-BE49-F238E27FC236}">
                <a16:creationId xmlns:a16="http://schemas.microsoft.com/office/drawing/2014/main" id="{5FBC0AA2-1C86-41EC-69C9-FA5D5B0B9D98}"/>
              </a:ext>
            </a:extLst>
          </p:cNvPr>
          <p:cNvSpPr>
            <a:spLocks noGrp="1" noRot="1"/>
          </p:cNvSpPr>
          <p:nvPr>
            <p:ph type="body" idx="1"/>
          </p:nvPr>
        </p:nvSpPr>
        <p:spPr/>
        <p:txBody>
          <a:bodyPr/>
          <a:lstStyle/>
          <a:p>
            <a:pPr eaLnBrk="1" hangingPunct="1"/>
            <a:r>
              <a:rPr lang="zh-CN" altLang="en-US" sz="2800" b="1">
                <a:latin typeface="微软雅黑" panose="020B0503020204020204" pitchFamily="34" charset="-122"/>
                <a:ea typeface="微软雅黑" panose="020B0503020204020204" pitchFamily="34" charset="-122"/>
              </a:rPr>
              <a:t>共同点：均形成共价晶体</a:t>
            </a:r>
          </a:p>
          <a:p>
            <a:pPr eaLnBrk="1" hangingPunct="1"/>
            <a:r>
              <a:rPr lang="zh-CN" altLang="en-US" sz="2800" b="1">
                <a:latin typeface="微软雅黑" panose="020B0503020204020204" pitchFamily="34" charset="-122"/>
                <a:ea typeface="微软雅黑" panose="020B0503020204020204" pitchFamily="34" charset="-122"/>
              </a:rPr>
              <a:t>负电性最强：</a:t>
            </a:r>
            <a:r>
              <a:rPr lang="en-US" altLang="zh-CN" sz="2800" b="1">
                <a:latin typeface="微软雅黑" panose="020B0503020204020204" pitchFamily="34" charset="-122"/>
                <a:ea typeface="微软雅黑" panose="020B0503020204020204" pitchFamily="34" charset="-122"/>
              </a:rPr>
              <a:t>C</a:t>
            </a:r>
            <a:r>
              <a:rPr lang="zh-CN" altLang="en-US" sz="2800" b="1">
                <a:latin typeface="微软雅黑" panose="020B0503020204020204" pitchFamily="34" charset="-122"/>
                <a:ea typeface="微软雅黑" panose="020B0503020204020204" pitchFamily="34" charset="-122"/>
              </a:rPr>
              <a:t>，形成金刚石，绝缘体</a:t>
            </a:r>
          </a:p>
          <a:p>
            <a:pPr eaLnBrk="1" hangingPunct="1"/>
            <a:r>
              <a:rPr lang="zh-CN" altLang="en-US" sz="2800" b="1">
                <a:latin typeface="微软雅黑" panose="020B0503020204020204" pitchFamily="34" charset="-122"/>
                <a:ea typeface="微软雅黑" panose="020B0503020204020204" pitchFamily="34" charset="-122"/>
              </a:rPr>
              <a:t>负电性最弱：铅，金属</a:t>
            </a:r>
          </a:p>
          <a:p>
            <a:pPr eaLnBrk="1" hangingPunct="1"/>
            <a:r>
              <a:rPr lang="zh-CN" altLang="en-US" sz="2800" b="1">
                <a:latin typeface="微软雅黑" panose="020B0503020204020204" pitchFamily="34" charset="-122"/>
                <a:ea typeface="微软雅黑" panose="020B0503020204020204" pitchFamily="34" charset="-122"/>
              </a:rPr>
              <a:t>中间的硅、锗是半导体</a:t>
            </a:r>
          </a:p>
          <a:p>
            <a:pPr eaLnBrk="1" hangingPunct="1"/>
            <a:r>
              <a:rPr lang="zh-CN" altLang="en-US" sz="2800" b="1">
                <a:latin typeface="微软雅黑" panose="020B0503020204020204" pitchFamily="34" charset="-122"/>
                <a:ea typeface="微软雅黑" panose="020B0503020204020204" pitchFamily="34" charset="-122"/>
              </a:rPr>
              <a:t>说明：</a:t>
            </a:r>
          </a:p>
          <a:p>
            <a:pPr lvl="1" eaLnBrk="1" hangingPunct="1"/>
            <a:r>
              <a:rPr lang="zh-CN" altLang="en-US" sz="2400" b="1">
                <a:latin typeface="微软雅黑" panose="020B0503020204020204" pitchFamily="34" charset="-122"/>
                <a:ea typeface="微软雅黑" panose="020B0503020204020204" pitchFamily="34" charset="-122"/>
              </a:rPr>
              <a:t>从强的负电性到弱的负电性，结合由较强的共价结合逐步减弱，甚至转变为金属性结合，从电学上表现为从绝缘体经半导体过渡到金属导体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a:extLst>
              <a:ext uri="{FF2B5EF4-FFF2-40B4-BE49-F238E27FC236}">
                <a16:creationId xmlns:a16="http://schemas.microsoft.com/office/drawing/2014/main" id="{38661DE6-8E68-8129-0A95-31C81F15FDB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E3EBC9A-DC65-4D4D-AC93-63A99A8325EE}"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68</a:t>
            </a:fld>
            <a:endParaRPr lang="en-US" altLang="zh-CN" sz="1200" b="1">
              <a:latin typeface="微软雅黑" panose="020B0503020204020204" pitchFamily="34" charset="-122"/>
              <a:ea typeface="微软雅黑" panose="020B0503020204020204" pitchFamily="34" charset="-122"/>
            </a:endParaRPr>
          </a:p>
        </p:txBody>
      </p:sp>
      <p:sp>
        <p:nvSpPr>
          <p:cNvPr id="95235" name="Rectangle 2">
            <a:extLst>
              <a:ext uri="{FF2B5EF4-FFF2-40B4-BE49-F238E27FC236}">
                <a16:creationId xmlns:a16="http://schemas.microsoft.com/office/drawing/2014/main" id="{737F947A-2679-BDFD-4526-3D920F19CC95}"/>
              </a:ext>
            </a:extLst>
          </p:cNvPr>
          <p:cNvSpPr>
            <a:spLocks noGrp="1" noRot="1"/>
          </p:cNvSpPr>
          <p:nvPr>
            <p:ph type="title"/>
          </p:nvPr>
        </p:nvSpPr>
        <p:spPr/>
        <p:txBody>
          <a:bodyPr/>
          <a:lstStyle/>
          <a:p>
            <a:pPr eaLnBrk="1" hangingPunct="1"/>
            <a:r>
              <a:rPr lang="zh-CN" altLang="en-US" b="1">
                <a:solidFill>
                  <a:srgbClr val="7030A0"/>
                </a:solidFill>
              </a:rPr>
              <a:t>负电性对元素晶体结合的影响</a:t>
            </a:r>
          </a:p>
        </p:txBody>
      </p:sp>
      <p:sp>
        <p:nvSpPr>
          <p:cNvPr id="95236" name="Rectangle 3">
            <a:extLst>
              <a:ext uri="{FF2B5EF4-FFF2-40B4-BE49-F238E27FC236}">
                <a16:creationId xmlns:a16="http://schemas.microsoft.com/office/drawing/2014/main" id="{FDCE6BDC-B466-8A3C-C69A-838CD48F4936}"/>
              </a:ext>
            </a:extLst>
          </p:cNvPr>
          <p:cNvSpPr>
            <a:spLocks noGrp="1" noRot="1"/>
          </p:cNvSpPr>
          <p:nvPr>
            <p:ph type="body" idx="1"/>
          </p:nvPr>
        </p:nvSpPr>
        <p:spPr/>
        <p:txBody>
          <a:bodyPr/>
          <a:lstStyle/>
          <a:p>
            <a:pPr eaLnBrk="1" hangingPunct="1">
              <a:lnSpc>
                <a:spcPct val="90000"/>
              </a:lnSpc>
            </a:pPr>
            <a:r>
              <a:rPr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VII</a:t>
            </a: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族元素</a:t>
            </a:r>
          </a:p>
          <a:p>
            <a:pPr lvl="1" eaLnBrk="1" hangingPunct="1">
              <a:lnSpc>
                <a:spcPct val="90000"/>
              </a:lnSpc>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只能形成</a:t>
            </a:r>
            <a:r>
              <a:rPr lang="en-US" altLang="zh-CN" b="1">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1">
                <a:latin typeface="微软雅黑" panose="020B0503020204020204" pitchFamily="34" charset="-122"/>
                <a:ea typeface="微软雅黑" panose="020B0503020204020204" pitchFamily="34" charset="-122"/>
                <a:cs typeface="Times New Roman" panose="02020603050405020304" pitchFamily="18" charset="0"/>
              </a:rPr>
              <a:t>个共价键，一般形成双原子分子，然后依靠范德华作用结合成为晶体</a:t>
            </a:r>
          </a:p>
          <a:p>
            <a:pPr lvl="1" eaLnBrk="1" hangingPunct="1">
              <a:lnSpc>
                <a:spcPct val="90000"/>
              </a:lnSpc>
            </a:pP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90000"/>
              </a:lnSpc>
            </a:pPr>
            <a:r>
              <a:rPr lang="en-US" altLang="zh-CN"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VIII</a:t>
            </a: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族惰性气体元素</a:t>
            </a:r>
          </a:p>
          <a:p>
            <a:pPr lvl="1" eaLnBrk="1" hangingPunct="1">
              <a:lnSpc>
                <a:spcPct val="90000"/>
              </a:lnSpc>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只能依靠范德华作用结合成为晶体</a:t>
            </a:r>
          </a:p>
          <a:p>
            <a:pPr lvl="1" eaLnBrk="1" hangingPunct="1">
              <a:lnSpc>
                <a:spcPct val="90000"/>
              </a:lnSpc>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熔点温度极低</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a:extLst>
              <a:ext uri="{FF2B5EF4-FFF2-40B4-BE49-F238E27FC236}">
                <a16:creationId xmlns:a16="http://schemas.microsoft.com/office/drawing/2014/main" id="{EDA8CCEC-F28E-CC62-9D9A-4F83810FAFD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9EB1688D-D505-443C-A12D-163A58D13FBE}"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69</a:t>
            </a:fld>
            <a:endParaRPr lang="en-US" altLang="zh-CN" sz="1200" b="1">
              <a:latin typeface="微软雅黑" panose="020B0503020204020204" pitchFamily="34" charset="-122"/>
              <a:ea typeface="微软雅黑" panose="020B0503020204020204" pitchFamily="34" charset="-122"/>
            </a:endParaRPr>
          </a:p>
        </p:txBody>
      </p:sp>
      <p:sp>
        <p:nvSpPr>
          <p:cNvPr id="96259" name="Rectangle 2">
            <a:extLst>
              <a:ext uri="{FF2B5EF4-FFF2-40B4-BE49-F238E27FC236}">
                <a16:creationId xmlns:a16="http://schemas.microsoft.com/office/drawing/2014/main" id="{54B98B0B-A054-98A9-9242-63918BC45774}"/>
              </a:ext>
            </a:extLst>
          </p:cNvPr>
          <p:cNvSpPr>
            <a:spLocks noGrp="1" noRot="1"/>
          </p:cNvSpPr>
          <p:nvPr>
            <p:ph type="title"/>
          </p:nvPr>
        </p:nvSpPr>
        <p:spPr/>
        <p:txBody>
          <a:bodyPr/>
          <a:lstStyle/>
          <a:p>
            <a:pPr eaLnBrk="1" hangingPunct="1"/>
            <a:r>
              <a:rPr lang="zh-CN" altLang="en-US" b="1">
                <a:solidFill>
                  <a:srgbClr val="7030A0"/>
                </a:solidFill>
              </a:rPr>
              <a:t>化合物晶体</a:t>
            </a:r>
          </a:p>
        </p:txBody>
      </p:sp>
      <p:sp>
        <p:nvSpPr>
          <p:cNvPr id="96260" name="Rectangle 3">
            <a:extLst>
              <a:ext uri="{FF2B5EF4-FFF2-40B4-BE49-F238E27FC236}">
                <a16:creationId xmlns:a16="http://schemas.microsoft.com/office/drawing/2014/main" id="{DC490F3E-889F-F5EB-E891-210C1A42DE63}"/>
              </a:ext>
            </a:extLst>
          </p:cNvPr>
          <p:cNvSpPr>
            <a:spLocks noGrp="1" noRot="1"/>
          </p:cNvSpPr>
          <p:nvPr>
            <p:ph type="body" idx="1"/>
          </p:nvPr>
        </p:nvSpPr>
        <p:spPr>
          <a:xfrm>
            <a:off x="457200" y="1600200"/>
            <a:ext cx="8229600" cy="4205288"/>
          </a:xfrm>
        </p:spPr>
        <p:txBody>
          <a:bodyPr/>
          <a:lstStyle/>
          <a:p>
            <a:pPr eaLnBrk="1" hangingPunct="1"/>
            <a:r>
              <a:rPr lang="zh-CN" altLang="en-US" b="1">
                <a:solidFill>
                  <a:srgbClr val="FF0000"/>
                </a:solidFill>
                <a:latin typeface="微软雅黑" panose="020B0503020204020204" pitchFamily="34" charset="-122"/>
                <a:ea typeface="微软雅黑" panose="020B0503020204020204" pitchFamily="34" charset="-122"/>
              </a:rPr>
              <a:t>金属元素的合金</a:t>
            </a:r>
          </a:p>
          <a:p>
            <a:pPr lvl="1" eaLnBrk="1" hangingPunct="1"/>
            <a:r>
              <a:rPr lang="zh-CN" altLang="en-US" b="1">
                <a:latin typeface="微软雅黑" panose="020B0503020204020204" pitchFamily="34" charset="-122"/>
                <a:ea typeface="微软雅黑" panose="020B0503020204020204" pitchFamily="34" charset="-122"/>
              </a:rPr>
              <a:t>不同元素间依靠金属性结合，形成合金固溶体 </a:t>
            </a:r>
          </a:p>
          <a:p>
            <a:pPr lvl="1" eaLnBrk="1" hangingPunct="1"/>
            <a:r>
              <a:rPr lang="zh-CN" altLang="en-US" b="1">
                <a:latin typeface="微软雅黑" panose="020B0503020204020204" pitchFamily="34" charset="-122"/>
                <a:ea typeface="微软雅黑" panose="020B0503020204020204" pitchFamily="34" charset="-122"/>
              </a:rPr>
              <a:t>合金固溶体所含的元素比例可灵活变化</a:t>
            </a:r>
          </a:p>
          <a:p>
            <a:pPr lvl="1" eaLnBrk="1" hangingPunct="1"/>
            <a:endParaRPr lang="zh-CN" altLang="en-US" b="1">
              <a:latin typeface="微软雅黑" panose="020B0503020204020204" pitchFamily="34" charset="-122"/>
              <a:ea typeface="微软雅黑" panose="020B0503020204020204" pitchFamily="34" charset="-122"/>
            </a:endParaRPr>
          </a:p>
          <a:p>
            <a:pPr eaLnBrk="1" hangingPunct="1"/>
            <a:r>
              <a:rPr lang="en-US" altLang="zh-CN" b="1">
                <a:solidFill>
                  <a:srgbClr val="FF0000"/>
                </a:solidFill>
                <a:latin typeface="微软雅黑" panose="020B0503020204020204" pitchFamily="34" charset="-122"/>
                <a:ea typeface="微软雅黑" panose="020B0503020204020204" pitchFamily="34" charset="-122"/>
              </a:rPr>
              <a:t>I</a:t>
            </a:r>
            <a:r>
              <a:rPr lang="zh-CN" altLang="en-US" b="1">
                <a:solidFill>
                  <a:srgbClr val="FF0000"/>
                </a:solidFill>
                <a:latin typeface="微软雅黑" panose="020B0503020204020204" pitchFamily="34" charset="-122"/>
                <a:ea typeface="微软雅黑" panose="020B0503020204020204" pitchFamily="34" charset="-122"/>
              </a:rPr>
              <a:t>族碱金属和</a:t>
            </a:r>
            <a:r>
              <a:rPr lang="en-US" altLang="zh-CN" b="1">
                <a:solidFill>
                  <a:srgbClr val="FF0000"/>
                </a:solidFill>
                <a:latin typeface="微软雅黑" panose="020B0503020204020204" pitchFamily="34" charset="-122"/>
                <a:ea typeface="微软雅黑" panose="020B0503020204020204" pitchFamily="34" charset="-122"/>
              </a:rPr>
              <a:t>VII</a:t>
            </a:r>
            <a:r>
              <a:rPr lang="zh-CN" altLang="en-US" b="1">
                <a:solidFill>
                  <a:srgbClr val="FF0000"/>
                </a:solidFill>
                <a:latin typeface="微软雅黑" panose="020B0503020204020204" pitchFamily="34" charset="-122"/>
                <a:ea typeface="微软雅黑" panose="020B0503020204020204" pitchFamily="34" charset="-122"/>
              </a:rPr>
              <a:t>族卤族元素</a:t>
            </a:r>
          </a:p>
          <a:p>
            <a:pPr lvl="1" eaLnBrk="1" hangingPunct="1"/>
            <a:r>
              <a:rPr lang="zh-CN" altLang="en-US" b="1">
                <a:latin typeface="微软雅黑" panose="020B0503020204020204" pitchFamily="34" charset="-122"/>
                <a:ea typeface="微软雅黑" panose="020B0503020204020204" pitchFamily="34" charset="-122"/>
              </a:rPr>
              <a:t>金属元素容易失去电子，右端的负电性元素有较强的获取电子能力</a:t>
            </a:r>
          </a:p>
          <a:p>
            <a:pPr lvl="1" eaLnBrk="1" hangingPunct="1"/>
            <a:r>
              <a:rPr lang="zh-CN" altLang="en-US" b="1">
                <a:latin typeface="微软雅黑" panose="020B0503020204020204" pitchFamily="34" charset="-122"/>
                <a:ea typeface="微软雅黑" panose="020B0503020204020204" pitchFamily="34" charset="-122"/>
              </a:rPr>
              <a:t>形成最典型的</a:t>
            </a:r>
            <a:r>
              <a:rPr lang="zh-CN" altLang="en-US" b="1">
                <a:solidFill>
                  <a:srgbClr val="0000FF"/>
                </a:solidFill>
                <a:latin typeface="微软雅黑" panose="020B0503020204020204" pitchFamily="34" charset="-122"/>
                <a:ea typeface="微软雅黑" panose="020B0503020204020204" pitchFamily="34" charset="-122"/>
              </a:rPr>
              <a:t>离子晶体</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C50A171B-33B5-4B05-F6EB-55DEAA08A04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9105E5AE-2016-41F7-BE11-A00F9D5160C3}"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7</a:t>
            </a:fld>
            <a:endParaRPr lang="en-US" altLang="zh-CN" sz="1200" b="1">
              <a:latin typeface="微软雅黑" panose="020B0503020204020204" pitchFamily="34" charset="-122"/>
              <a:ea typeface="微软雅黑" panose="020B0503020204020204" pitchFamily="34" charset="-122"/>
            </a:endParaRPr>
          </a:p>
        </p:txBody>
      </p:sp>
      <p:sp>
        <p:nvSpPr>
          <p:cNvPr id="21507" name="Rectangle 2">
            <a:extLst>
              <a:ext uri="{FF2B5EF4-FFF2-40B4-BE49-F238E27FC236}">
                <a16:creationId xmlns:a16="http://schemas.microsoft.com/office/drawing/2014/main" id="{A5D4E440-920C-3AAC-C5CB-98E305A9D66F}"/>
              </a:ext>
            </a:extLst>
          </p:cNvPr>
          <p:cNvSpPr>
            <a:spLocks noGrp="1" noRot="1"/>
          </p:cNvSpPr>
          <p:nvPr>
            <p:ph type="title"/>
          </p:nvPr>
        </p:nvSpPr>
        <p:spPr/>
        <p:txBody>
          <a:bodyPr/>
          <a:lstStyle/>
          <a:p>
            <a:pPr eaLnBrk="1" hangingPunct="1"/>
            <a:r>
              <a:rPr lang="zh-CN" altLang="en-US" b="1">
                <a:solidFill>
                  <a:srgbClr val="7030A0"/>
                </a:solidFill>
              </a:rPr>
              <a:t>第二章 固体的结合</a:t>
            </a:r>
          </a:p>
        </p:txBody>
      </p:sp>
      <p:sp>
        <p:nvSpPr>
          <p:cNvPr id="14342" name="Rectangle 3">
            <a:extLst>
              <a:ext uri="{FF2B5EF4-FFF2-40B4-BE49-F238E27FC236}">
                <a16:creationId xmlns:a16="http://schemas.microsoft.com/office/drawing/2014/main" id="{13C75BA3-C0B0-DC55-B529-83BD97C97F80}"/>
              </a:ext>
            </a:extLst>
          </p:cNvPr>
          <p:cNvSpPr>
            <a:spLocks noGrp="1" noRot="1" noChangeArrowheads="1"/>
          </p:cNvSpPr>
          <p:nvPr>
            <p:ph type="body" idx="1"/>
          </p:nvPr>
        </p:nvSpPr>
        <p:spPr/>
        <p:txBody>
          <a:bodyPr/>
          <a:lstStyle/>
          <a:p>
            <a:pPr eaLnBrk="1" hangingPunct="1">
              <a:lnSpc>
                <a:spcPct val="90000"/>
              </a:lnSpc>
              <a:buFont typeface="Arial" charset="0"/>
              <a:buChar char="•"/>
              <a:defRPr/>
            </a:pP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2.1</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晶体结合的一般性规律</a:t>
            </a:r>
          </a:p>
          <a:p>
            <a:pPr lvl="1" eaLnBrk="1" hangingPunct="1">
              <a:lnSpc>
                <a:spcPct val="90000"/>
              </a:lnSpc>
              <a:buFont typeface="Arial" charset="0"/>
              <a:buChar char="–"/>
              <a:defRPr/>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结合能，平衡距离</a:t>
            </a: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（教材</a:t>
            </a:r>
            <a:r>
              <a:rPr lang="en-US" altLang="zh-CN"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P35-36</a:t>
            </a:r>
            <a:r>
              <a:rPr lang="zh-CN" altLang="en-US" b="1"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a:t>
            </a:r>
          </a:p>
          <a:p>
            <a:pPr marL="342900" lvl="1" indent="-342900" eaLnBrk="1" hangingPunct="1">
              <a:lnSpc>
                <a:spcPct val="90000"/>
              </a:lnSpc>
              <a:buFont typeface="Arial" charset="0"/>
              <a:buChar char="•"/>
              <a:defRPr/>
            </a:pP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2.2</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 晶体结合的量子理论</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分子轨道法</a:t>
            </a:r>
            <a:endParaRPr lang="en-US" altLang="zh-CN" sz="3200" b="1" dirty="0">
              <a:latin typeface="微软雅黑" panose="020B0503020204020204" pitchFamily="34" charset="-122"/>
              <a:ea typeface="微软雅黑" panose="020B0503020204020204" pitchFamily="34" charset="-122"/>
              <a:cs typeface="Arial" panose="020B0604020202020204" pitchFamily="34" charset="0"/>
            </a:endParaRPr>
          </a:p>
          <a:p>
            <a:pPr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Arial" panose="020B0604020202020204" pitchFamily="34" charset="0"/>
              </a:rPr>
              <a:t>2.3</a:t>
            </a:r>
            <a:r>
              <a:rPr lang="zh-CN" altLang="en-US" b="1" dirty="0">
                <a:latin typeface="微软雅黑" panose="020B0503020204020204" pitchFamily="34" charset="-122"/>
                <a:ea typeface="微软雅黑" panose="020B0503020204020204" pitchFamily="34" charset="-122"/>
                <a:cs typeface="Arial" panose="020B0604020202020204" pitchFamily="34" charset="0"/>
              </a:rPr>
              <a:t> 常见结合形式</a:t>
            </a:r>
            <a:endParaRPr lang="en-US" altLang="zh-CN" b="1" dirty="0">
              <a:latin typeface="微软雅黑" panose="020B0503020204020204" pitchFamily="34" charset="-122"/>
              <a:ea typeface="微软雅黑" panose="020B0503020204020204" pitchFamily="34" charset="-122"/>
              <a:cs typeface="Arial" panose="020B0604020202020204" pitchFamily="34" charset="0"/>
            </a:endParaRP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Arial" panose="020B0604020202020204" pitchFamily="34" charset="0"/>
              </a:rPr>
              <a:t>2.3.1 </a:t>
            </a:r>
            <a:r>
              <a:rPr lang="zh-CN" altLang="en-US" b="1" dirty="0">
                <a:latin typeface="微软雅黑" panose="020B0503020204020204" pitchFamily="34" charset="-122"/>
                <a:ea typeface="微软雅黑" panose="020B0503020204020204" pitchFamily="34" charset="-122"/>
                <a:cs typeface="Arial" panose="020B0604020202020204" pitchFamily="34" charset="0"/>
              </a:rPr>
              <a:t>离子键</a:t>
            </a:r>
            <a:endParaRPr lang="en-US" altLang="zh-CN" b="1" dirty="0">
              <a:latin typeface="微软雅黑" panose="020B0503020204020204" pitchFamily="34" charset="-122"/>
              <a:ea typeface="微软雅黑" panose="020B0503020204020204" pitchFamily="34" charset="-122"/>
              <a:cs typeface="Arial" panose="020B0604020202020204" pitchFamily="34" charset="0"/>
            </a:endParaRP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Arial" panose="020B0604020202020204" pitchFamily="34" charset="0"/>
              </a:rPr>
              <a:t>2.3.2 </a:t>
            </a:r>
            <a:r>
              <a:rPr lang="zh-CN" altLang="en-US" b="1" dirty="0">
                <a:latin typeface="微软雅黑" panose="020B0503020204020204" pitchFamily="34" charset="-122"/>
                <a:ea typeface="微软雅黑" panose="020B0503020204020204" pitchFamily="34" charset="-122"/>
                <a:cs typeface="Arial" panose="020B0604020202020204" pitchFamily="34" charset="0"/>
              </a:rPr>
              <a:t>共价键</a:t>
            </a: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Arial" panose="020B0604020202020204" pitchFamily="34" charset="0"/>
              </a:rPr>
              <a:t>2.3.3 </a:t>
            </a:r>
            <a:r>
              <a:rPr lang="zh-CN" altLang="en-US" b="1" dirty="0">
                <a:latin typeface="微软雅黑" panose="020B0503020204020204" pitchFamily="34" charset="-122"/>
                <a:ea typeface="微软雅黑" panose="020B0503020204020204" pitchFamily="34" charset="-122"/>
                <a:cs typeface="Arial" panose="020B0604020202020204" pitchFamily="34" charset="0"/>
              </a:rPr>
              <a:t>金属键</a:t>
            </a:r>
          </a:p>
          <a:p>
            <a:pPr lvl="1" eaLnBrk="1" hangingPunct="1">
              <a:lnSpc>
                <a:spcPct val="90000"/>
              </a:lnSpc>
              <a:buFont typeface="Arial" charset="0"/>
              <a:buChar char="–"/>
              <a:defRPr/>
            </a:pPr>
            <a:r>
              <a:rPr lang="en-US" altLang="zh-CN" b="1" dirty="0">
                <a:latin typeface="微软雅黑" panose="020B0503020204020204" pitchFamily="34" charset="-122"/>
                <a:ea typeface="微软雅黑" panose="020B0503020204020204" pitchFamily="34" charset="-122"/>
                <a:cs typeface="Arial" panose="020B0604020202020204" pitchFamily="34" charset="0"/>
              </a:rPr>
              <a:t>2.3.4 </a:t>
            </a:r>
            <a:r>
              <a:rPr lang="zh-CN" altLang="en-US" b="1" dirty="0">
                <a:latin typeface="微软雅黑" panose="020B0503020204020204" pitchFamily="34" charset="-122"/>
                <a:ea typeface="微软雅黑" panose="020B0503020204020204" pitchFamily="34" charset="-122"/>
                <a:cs typeface="Arial" panose="020B0604020202020204" pitchFamily="34" charset="0"/>
              </a:rPr>
              <a:t>范德华键和氢键</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a:extLst>
              <a:ext uri="{FF2B5EF4-FFF2-40B4-BE49-F238E27FC236}">
                <a16:creationId xmlns:a16="http://schemas.microsoft.com/office/drawing/2014/main" id="{33B4E619-6FA2-2222-1B75-BCC4B7DB8F4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329AF1D-E227-436C-AA0C-06EA1881FD5D}"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70</a:t>
            </a:fld>
            <a:endParaRPr lang="en-US" altLang="zh-CN" sz="1200" b="1">
              <a:latin typeface="微软雅黑" panose="020B0503020204020204" pitchFamily="34" charset="-122"/>
              <a:ea typeface="微软雅黑" panose="020B0503020204020204" pitchFamily="34" charset="-122"/>
            </a:endParaRPr>
          </a:p>
        </p:txBody>
      </p:sp>
      <p:sp>
        <p:nvSpPr>
          <p:cNvPr id="97283" name="Rectangle 2">
            <a:extLst>
              <a:ext uri="{FF2B5EF4-FFF2-40B4-BE49-F238E27FC236}">
                <a16:creationId xmlns:a16="http://schemas.microsoft.com/office/drawing/2014/main" id="{E298CD1C-F618-D57F-F4B7-77F8C079222C}"/>
              </a:ext>
            </a:extLst>
          </p:cNvPr>
          <p:cNvSpPr>
            <a:spLocks noGrp="1" noRot="1"/>
          </p:cNvSpPr>
          <p:nvPr>
            <p:ph type="title"/>
          </p:nvPr>
        </p:nvSpPr>
        <p:spPr/>
        <p:txBody>
          <a:bodyPr/>
          <a:lstStyle/>
          <a:p>
            <a:pPr eaLnBrk="1" hangingPunct="1"/>
            <a:r>
              <a:rPr lang="zh-CN" altLang="en-US" b="1">
                <a:solidFill>
                  <a:srgbClr val="7030A0"/>
                </a:solidFill>
              </a:rPr>
              <a:t>化合物晶体</a:t>
            </a:r>
          </a:p>
        </p:txBody>
      </p:sp>
      <p:sp>
        <p:nvSpPr>
          <p:cNvPr id="97284" name="Rectangle 3">
            <a:extLst>
              <a:ext uri="{FF2B5EF4-FFF2-40B4-BE49-F238E27FC236}">
                <a16:creationId xmlns:a16="http://schemas.microsoft.com/office/drawing/2014/main" id="{7D5D5502-EFE0-1E8C-9C00-B071DAD93756}"/>
              </a:ext>
            </a:extLst>
          </p:cNvPr>
          <p:cNvSpPr>
            <a:spLocks noGrp="1" noRot="1"/>
          </p:cNvSpPr>
          <p:nvPr>
            <p:ph type="body" idx="1"/>
          </p:nvPr>
        </p:nvSpPr>
        <p:spPr>
          <a:xfrm>
            <a:off x="457200" y="1600200"/>
            <a:ext cx="8229600" cy="4349750"/>
          </a:xfrm>
        </p:spPr>
        <p:txBody>
          <a:bodyPr/>
          <a:lstStyle/>
          <a:p>
            <a:pPr eaLnBrk="1" hangingPunct="1"/>
            <a:r>
              <a:rPr lang="zh-CN" altLang="en-US" sz="3600" b="1">
                <a:latin typeface="微软雅黑" panose="020B0503020204020204" pitchFamily="34" charset="-122"/>
                <a:ea typeface="微软雅黑" panose="020B0503020204020204" pitchFamily="34" charset="-122"/>
                <a:cs typeface="Times New Roman" panose="02020603050405020304" pitchFamily="18" charset="0"/>
              </a:rPr>
              <a:t>负电性差别减小对晶体的影响</a:t>
            </a:r>
          </a:p>
          <a:p>
            <a:pPr lvl="1" eaLnBrk="1" hangingPunct="1"/>
            <a:r>
              <a:rPr lang="zh-CN" altLang="en-US" sz="3200" b="1">
                <a:latin typeface="微软雅黑" panose="020B0503020204020204" pitchFamily="34" charset="-122"/>
                <a:ea typeface="微软雅黑" panose="020B0503020204020204" pitchFamily="34" charset="-122"/>
                <a:cs typeface="Times New Roman" panose="02020603050405020304" pitchFamily="18" charset="0"/>
              </a:rPr>
              <a:t>离子性结合将逐渐过渡到共价性结合</a:t>
            </a:r>
          </a:p>
          <a:p>
            <a:pPr lvl="1" eaLnBrk="1" hangingPunct="1"/>
            <a:endParaRPr lang="zh-CN" altLang="en-US" sz="3200" b="1">
              <a:latin typeface="微软雅黑" panose="020B0503020204020204" pitchFamily="34" charset="-122"/>
              <a:ea typeface="微软雅黑" panose="020B0503020204020204" pitchFamily="34" charset="-122"/>
              <a:cs typeface="Times New Roman" panose="02020603050405020304" pitchFamily="18" charset="0"/>
            </a:endParaRPr>
          </a:p>
          <a:p>
            <a:pPr lvl="1" eaLnBrk="1" hangingPunct="1"/>
            <a:r>
              <a:rPr lang="en-US" altLang="zh-CN" sz="3200" b="1">
                <a:latin typeface="微软雅黑" panose="020B0503020204020204" pitchFamily="34" charset="-122"/>
                <a:ea typeface="微软雅黑" panose="020B0503020204020204" pitchFamily="34" charset="-122"/>
                <a:cs typeface="Times New Roman" panose="02020603050405020304" pitchFamily="18" charset="0"/>
              </a:rPr>
              <a:t>III-V</a:t>
            </a:r>
            <a:r>
              <a:rPr lang="zh-CN" altLang="en-US" sz="3200" b="1">
                <a:latin typeface="微软雅黑" panose="020B0503020204020204" pitchFamily="34" charset="-122"/>
                <a:ea typeface="微软雅黑" panose="020B0503020204020204" pitchFamily="34" charset="-122"/>
                <a:cs typeface="Times New Roman" panose="02020603050405020304" pitchFamily="18" charset="0"/>
              </a:rPr>
              <a:t>族化合物特别明显，形成类金刚石的闪锌矿结构，包含诸多半导体材料</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0635CB67-6136-7B8E-35A6-12CE9A1E66E2}"/>
              </a:ext>
            </a:extLst>
          </p:cNvPr>
          <p:cNvSpPr>
            <a:spLocks noGrp="1"/>
          </p:cNvSpPr>
          <p:nvPr>
            <p:ph type="title"/>
          </p:nvPr>
        </p:nvSpPr>
        <p:spPr/>
        <p:txBody>
          <a:bodyPr/>
          <a:lstStyle/>
          <a:p>
            <a:r>
              <a:rPr lang="zh-CN" altLang="en-US" b="1">
                <a:solidFill>
                  <a:srgbClr val="7030A0"/>
                </a:solidFill>
              </a:rPr>
              <a:t>本章主要知识点</a:t>
            </a:r>
          </a:p>
        </p:txBody>
      </p:sp>
      <p:sp>
        <p:nvSpPr>
          <p:cNvPr id="98307" name="内容占位符 5">
            <a:extLst>
              <a:ext uri="{FF2B5EF4-FFF2-40B4-BE49-F238E27FC236}">
                <a16:creationId xmlns:a16="http://schemas.microsoft.com/office/drawing/2014/main" id="{1F541190-F563-CFD6-0099-E3F6219826D8}"/>
              </a:ext>
            </a:extLst>
          </p:cNvPr>
          <p:cNvSpPr>
            <a:spLocks noGrp="1"/>
          </p:cNvSpPr>
          <p:nvPr>
            <p:ph idx="1"/>
          </p:nvPr>
        </p:nvSpPr>
        <p:spPr/>
        <p:txBody>
          <a:bodyPr/>
          <a:lstStyle/>
          <a:p>
            <a:r>
              <a:rPr lang="zh-CN" altLang="en-US" b="1">
                <a:latin typeface="微软雅黑" panose="020B0503020204020204" pitchFamily="34" charset="-122"/>
                <a:ea typeface="微软雅黑" panose="020B0503020204020204" pitchFamily="34" charset="-122"/>
              </a:rPr>
              <a:t>固体结合的一般规律、结合能、吸引作用和排斥作用的来源</a:t>
            </a:r>
            <a:endParaRPr lang="en-US" altLang="zh-CN"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平衡距离、最大吸引力距离的计算</a:t>
            </a:r>
            <a:endParaRPr lang="en-US" altLang="zh-CN"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各种结合的类型、特点、代表性晶体</a:t>
            </a:r>
            <a:endParaRPr lang="en-US" altLang="zh-CN" b="1">
              <a:latin typeface="微软雅黑" panose="020B0503020204020204" pitchFamily="34" charset="-122"/>
              <a:ea typeface="微软雅黑" panose="020B0503020204020204" pitchFamily="34" charset="-122"/>
            </a:endParaRPr>
          </a:p>
          <a:p>
            <a:endParaRPr lang="en-US" altLang="zh-CN"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作业：教材</a:t>
            </a:r>
            <a:r>
              <a:rPr lang="en-US" altLang="zh-CN" b="1">
                <a:latin typeface="微软雅黑" panose="020B0503020204020204" pitchFamily="34" charset="-122"/>
                <a:ea typeface="微软雅黑" panose="020B0503020204020204" pitchFamily="34" charset="-122"/>
              </a:rPr>
              <a:t>2.1</a:t>
            </a:r>
            <a:r>
              <a:rPr lang="zh-CN" altLang="en-US" b="1">
                <a:latin typeface="微软雅黑" panose="020B0503020204020204" pitchFamily="34" charset="-122"/>
                <a:ea typeface="微软雅黑" panose="020B0503020204020204" pitchFamily="34" charset="-122"/>
              </a:rPr>
              <a:t>，</a:t>
            </a:r>
            <a:r>
              <a:rPr lang="en-US" altLang="zh-CN" b="1">
                <a:latin typeface="微软雅黑" panose="020B0503020204020204" pitchFamily="34" charset="-122"/>
                <a:ea typeface="微软雅黑" panose="020B0503020204020204" pitchFamily="34" charset="-122"/>
              </a:rPr>
              <a:t>2.2</a:t>
            </a:r>
            <a:endParaRPr lang="zh-CN" altLang="en-US" b="1">
              <a:latin typeface="微软雅黑" panose="020B0503020204020204" pitchFamily="34" charset="-122"/>
              <a:ea typeface="微软雅黑" panose="020B0503020204020204" pitchFamily="34" charset="-122"/>
            </a:endParaRPr>
          </a:p>
        </p:txBody>
      </p:sp>
      <p:sp>
        <p:nvSpPr>
          <p:cNvPr id="98308" name="灯片编号占位符 4">
            <a:extLst>
              <a:ext uri="{FF2B5EF4-FFF2-40B4-BE49-F238E27FC236}">
                <a16:creationId xmlns:a16="http://schemas.microsoft.com/office/drawing/2014/main" id="{1A0E0B17-44E6-4B7D-45FA-C023BF678AE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B0D20C6-EC84-4B02-AD20-D86B318F63B2}"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71</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8932C86-E365-D34D-E0D6-16EDF41D8E9B}"/>
              </a:ext>
            </a:extLst>
          </p:cNvPr>
          <p:cNvSpPr>
            <a:spLocks noGrp="1" noRot="1"/>
          </p:cNvSpPr>
          <p:nvPr>
            <p:ph type="ctrTitle"/>
          </p:nvPr>
        </p:nvSpPr>
        <p:spPr/>
        <p:txBody>
          <a:bodyPr/>
          <a:lstStyle/>
          <a:p>
            <a:pPr eaLnBrk="1" hangingPunct="1"/>
            <a:r>
              <a:rPr lang="zh-CN" altLang="en-US" b="1">
                <a:solidFill>
                  <a:srgbClr val="7030A0"/>
                </a:solidFill>
              </a:rPr>
              <a:t>补充材料</a:t>
            </a:r>
          </a:p>
        </p:txBody>
      </p:sp>
      <p:sp>
        <p:nvSpPr>
          <p:cNvPr id="2" name="副標題 1">
            <a:extLst>
              <a:ext uri="{FF2B5EF4-FFF2-40B4-BE49-F238E27FC236}">
                <a16:creationId xmlns:a16="http://schemas.microsoft.com/office/drawing/2014/main" id="{2EB88985-654B-C911-B555-AA071B8E7B2F}"/>
              </a:ext>
            </a:extLst>
          </p:cNvPr>
          <p:cNvSpPr>
            <a:spLocks noGrp="1"/>
          </p:cNvSpPr>
          <p:nvPr>
            <p:ph type="subTitle" idx="1"/>
          </p:nvPr>
        </p:nvSpPr>
        <p:spPr/>
        <p:txBody>
          <a:bodyPr/>
          <a:lstStyle/>
          <a:p>
            <a:pPr>
              <a:defRPr/>
            </a:pPr>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標題 1">
            <a:extLst>
              <a:ext uri="{FF2B5EF4-FFF2-40B4-BE49-F238E27FC236}">
                <a16:creationId xmlns:a16="http://schemas.microsoft.com/office/drawing/2014/main" id="{181144ED-2EA1-4218-0D70-75E8600639A9}"/>
              </a:ext>
            </a:extLst>
          </p:cNvPr>
          <p:cNvSpPr>
            <a:spLocks noGrp="1"/>
          </p:cNvSpPr>
          <p:nvPr>
            <p:ph type="title"/>
          </p:nvPr>
        </p:nvSpPr>
        <p:spPr/>
        <p:txBody>
          <a:bodyPr/>
          <a:lstStyle/>
          <a:p>
            <a:r>
              <a:rPr lang="zh-CN" altLang="en-US">
                <a:latin typeface="黑体" panose="02010609060101010101" pitchFamily="49" charset="-122"/>
                <a:ea typeface="黑体" panose="02010609060101010101" pitchFamily="49" charset="-122"/>
              </a:rPr>
              <a:t>晶面间距计算</a:t>
            </a:r>
            <a:endParaRPr lang="zh-TW" altLang="en-US">
              <a:latin typeface="黑体" panose="02010609060101010101" pitchFamily="49" charset="-122"/>
              <a:ea typeface="黑体" panose="02010609060101010101" pitchFamily="49" charset="-122"/>
            </a:endParaRPr>
          </a:p>
        </p:txBody>
      </p:sp>
      <p:sp>
        <p:nvSpPr>
          <p:cNvPr id="100355" name="內容版面配置區 2">
            <a:extLst>
              <a:ext uri="{FF2B5EF4-FFF2-40B4-BE49-F238E27FC236}">
                <a16:creationId xmlns:a16="http://schemas.microsoft.com/office/drawing/2014/main" id="{560418D7-5EB6-95C5-7AFE-1E3E05924445}"/>
              </a:ext>
            </a:extLst>
          </p:cNvPr>
          <p:cNvSpPr>
            <a:spLocks noGrp="1"/>
          </p:cNvSpPr>
          <p:nvPr>
            <p:ph idx="1"/>
          </p:nvPr>
        </p:nvSpPr>
        <p:spPr>
          <a:xfrm>
            <a:off x="639763" y="2085975"/>
            <a:ext cx="4973637" cy="3263900"/>
          </a:xfrm>
        </p:spPr>
        <p:txBody>
          <a:bodyPr/>
          <a:lstStyle/>
          <a:p>
            <a:r>
              <a:rPr lang="zh-CN" altLang="zh-TW">
                <a:latin typeface="宋体" panose="02010600030101010101" pitchFamily="2" charset="-122"/>
                <a:ea typeface="宋体" panose="02010600030101010101" pitchFamily="2" charset="-122"/>
                <a:cs typeface="Times New Roman" panose="02020603050405020304" pitchFamily="18" charset="0"/>
              </a:rPr>
              <a:t>倒格矢长度法</a:t>
            </a:r>
            <a:r>
              <a:rPr lang="zh-CN" altLang="en-US">
                <a:latin typeface="宋体" panose="02010600030101010101" pitchFamily="2" charset="-122"/>
                <a:ea typeface="宋体" panose="02010600030101010101" pitchFamily="2" charset="-122"/>
                <a:cs typeface="Times New Roman" panose="02020603050405020304" pitchFamily="18" charset="0"/>
              </a:rPr>
              <a:t>证明</a:t>
            </a:r>
            <a:r>
              <a:rPr lang="zh-CN" altLang="zh-TW">
                <a:latin typeface="宋体" panose="02010600030101010101" pitchFamily="2" charset="-122"/>
                <a:ea typeface="宋体" panose="02010600030101010101" pitchFamily="2" charset="-122"/>
                <a:cs typeface="Times New Roman" panose="02020603050405020304" pitchFamily="18" charset="0"/>
              </a:rPr>
              <a:t>：</a:t>
            </a:r>
            <a:endParaRPr lang="en-US" altLang="zh-CN">
              <a:latin typeface="宋体" panose="02010600030101010101" pitchFamily="2" charset="-122"/>
              <a:ea typeface="宋体" panose="02010600030101010101" pitchFamily="2" charset="-122"/>
              <a:cs typeface="Times New Roman" panose="02020603050405020304" pitchFamily="18" charset="0"/>
            </a:endParaRPr>
          </a:p>
        </p:txBody>
      </p:sp>
      <p:grpSp>
        <p:nvGrpSpPr>
          <p:cNvPr id="100356" name="组合 2">
            <a:extLst>
              <a:ext uri="{FF2B5EF4-FFF2-40B4-BE49-F238E27FC236}">
                <a16:creationId xmlns:a16="http://schemas.microsoft.com/office/drawing/2014/main" id="{4F427066-E990-F487-ACA5-1B82372E6AB8}"/>
              </a:ext>
            </a:extLst>
          </p:cNvPr>
          <p:cNvGrpSpPr>
            <a:grpSpLocks/>
          </p:cNvGrpSpPr>
          <p:nvPr/>
        </p:nvGrpSpPr>
        <p:grpSpPr bwMode="auto">
          <a:xfrm>
            <a:off x="5602288" y="1293813"/>
            <a:ext cx="3086100" cy="3001962"/>
            <a:chOff x="4977007" y="1629226"/>
            <a:chExt cx="4114605" cy="4001238"/>
          </a:xfrm>
        </p:grpSpPr>
        <p:sp>
          <p:nvSpPr>
            <p:cNvPr id="100361" name="Oval 7">
              <a:extLst>
                <a:ext uri="{FF2B5EF4-FFF2-40B4-BE49-F238E27FC236}">
                  <a16:creationId xmlns:a16="http://schemas.microsoft.com/office/drawing/2014/main" id="{869C5C2F-4F2B-E409-9EE1-308168396137}"/>
                </a:ext>
              </a:extLst>
            </p:cNvPr>
            <p:cNvSpPr>
              <a:spLocks noChangeArrowheads="1"/>
            </p:cNvSpPr>
            <p:nvPr/>
          </p:nvSpPr>
          <p:spPr bwMode="auto">
            <a:xfrm>
              <a:off x="8269288" y="3892550"/>
              <a:ext cx="219075" cy="215900"/>
            </a:xfrm>
            <a:prstGeom prst="ellipse">
              <a:avLst/>
            </a:prstGeom>
            <a:solidFill>
              <a:schemeClr val="accent1"/>
            </a:solidFill>
            <a:ln w="9525">
              <a:solidFill>
                <a:schemeClr val="tx1"/>
              </a:solidFill>
              <a:round/>
              <a:headEnd/>
              <a:tailEnd/>
            </a:ln>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362" name="Rectangle 8">
              <a:extLst>
                <a:ext uri="{FF2B5EF4-FFF2-40B4-BE49-F238E27FC236}">
                  <a16:creationId xmlns:a16="http://schemas.microsoft.com/office/drawing/2014/main" id="{E5DC6DB1-D393-DD34-C575-09CC34182C7A}"/>
                </a:ext>
              </a:extLst>
            </p:cNvPr>
            <p:cNvSpPr>
              <a:spLocks noChangeArrowheads="1"/>
            </p:cNvSpPr>
            <p:nvPr/>
          </p:nvSpPr>
          <p:spPr bwMode="auto">
            <a:xfrm>
              <a:off x="4977007" y="1730620"/>
              <a:ext cx="2769720" cy="76081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363" name="Line 9">
              <a:extLst>
                <a:ext uri="{FF2B5EF4-FFF2-40B4-BE49-F238E27FC236}">
                  <a16:creationId xmlns:a16="http://schemas.microsoft.com/office/drawing/2014/main" id="{359229A4-A788-D8EA-680C-D733278CAA1E}"/>
                </a:ext>
              </a:extLst>
            </p:cNvPr>
            <p:cNvSpPr>
              <a:spLocks noChangeShapeType="1"/>
            </p:cNvSpPr>
            <p:nvPr/>
          </p:nvSpPr>
          <p:spPr bwMode="auto">
            <a:xfrm flipV="1">
              <a:off x="5751513" y="2244725"/>
              <a:ext cx="2657475" cy="215265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0364" name="Line 10">
              <a:extLst>
                <a:ext uri="{FF2B5EF4-FFF2-40B4-BE49-F238E27FC236}">
                  <a16:creationId xmlns:a16="http://schemas.microsoft.com/office/drawing/2014/main" id="{E985CFDA-3FAC-6B18-5EBC-8FBCB190FB6A}"/>
                </a:ext>
              </a:extLst>
            </p:cNvPr>
            <p:cNvSpPr>
              <a:spLocks noChangeShapeType="1"/>
            </p:cNvSpPr>
            <p:nvPr/>
          </p:nvSpPr>
          <p:spPr bwMode="auto">
            <a:xfrm flipV="1">
              <a:off x="5780088" y="4005263"/>
              <a:ext cx="2606675" cy="446087"/>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0365" name="Line 11">
              <a:extLst>
                <a:ext uri="{FF2B5EF4-FFF2-40B4-BE49-F238E27FC236}">
                  <a16:creationId xmlns:a16="http://schemas.microsoft.com/office/drawing/2014/main" id="{5DE3AC02-154E-0A33-76A1-C3D7F9BB78DF}"/>
                </a:ext>
              </a:extLst>
            </p:cNvPr>
            <p:cNvSpPr>
              <a:spLocks noChangeShapeType="1"/>
            </p:cNvSpPr>
            <p:nvPr/>
          </p:nvSpPr>
          <p:spPr bwMode="auto">
            <a:xfrm>
              <a:off x="5842000" y="4506913"/>
              <a:ext cx="2638425" cy="23336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0366" name="Oval 12">
              <a:extLst>
                <a:ext uri="{FF2B5EF4-FFF2-40B4-BE49-F238E27FC236}">
                  <a16:creationId xmlns:a16="http://schemas.microsoft.com/office/drawing/2014/main" id="{092D55AE-1917-BE00-325B-1A05E8759AF0}"/>
                </a:ext>
              </a:extLst>
            </p:cNvPr>
            <p:cNvSpPr>
              <a:spLocks noChangeArrowheads="1"/>
            </p:cNvSpPr>
            <p:nvPr/>
          </p:nvSpPr>
          <p:spPr bwMode="auto">
            <a:xfrm>
              <a:off x="5584825" y="4381500"/>
              <a:ext cx="219075" cy="215900"/>
            </a:xfrm>
            <a:prstGeom prst="ellipse">
              <a:avLst/>
            </a:prstGeom>
            <a:solidFill>
              <a:schemeClr val="accent1"/>
            </a:solidFill>
            <a:ln w="9525">
              <a:solidFill>
                <a:schemeClr val="tx1"/>
              </a:solidFill>
              <a:round/>
              <a:headEnd/>
              <a:tailEnd/>
            </a:ln>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367" name="Oval 13">
              <a:extLst>
                <a:ext uri="{FF2B5EF4-FFF2-40B4-BE49-F238E27FC236}">
                  <a16:creationId xmlns:a16="http://schemas.microsoft.com/office/drawing/2014/main" id="{A595DEE5-40F5-7805-27AE-62E088F30691}"/>
                </a:ext>
              </a:extLst>
            </p:cNvPr>
            <p:cNvSpPr>
              <a:spLocks noChangeArrowheads="1"/>
            </p:cNvSpPr>
            <p:nvPr/>
          </p:nvSpPr>
          <p:spPr bwMode="auto">
            <a:xfrm>
              <a:off x="8366125" y="2092325"/>
              <a:ext cx="206375" cy="203200"/>
            </a:xfrm>
            <a:prstGeom prst="ellipse">
              <a:avLst/>
            </a:prstGeom>
            <a:solidFill>
              <a:schemeClr val="accent1"/>
            </a:solidFill>
            <a:ln w="9525">
              <a:solidFill>
                <a:schemeClr val="tx1"/>
              </a:solidFill>
              <a:round/>
              <a:headEnd/>
              <a:tailEnd/>
            </a:ln>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368" name="Oval 14">
              <a:extLst>
                <a:ext uri="{FF2B5EF4-FFF2-40B4-BE49-F238E27FC236}">
                  <a16:creationId xmlns:a16="http://schemas.microsoft.com/office/drawing/2014/main" id="{321C414D-6685-E613-15F8-10B4BCE1B8D4}"/>
                </a:ext>
              </a:extLst>
            </p:cNvPr>
            <p:cNvSpPr>
              <a:spLocks noChangeArrowheads="1"/>
            </p:cNvSpPr>
            <p:nvPr/>
          </p:nvSpPr>
          <p:spPr bwMode="auto">
            <a:xfrm>
              <a:off x="8467725" y="4638675"/>
              <a:ext cx="206375" cy="190500"/>
            </a:xfrm>
            <a:prstGeom prst="ellipse">
              <a:avLst/>
            </a:prstGeom>
            <a:solidFill>
              <a:schemeClr val="accent1"/>
            </a:solidFill>
            <a:ln w="9525">
              <a:solidFill>
                <a:schemeClr val="tx1"/>
              </a:solidFill>
              <a:round/>
              <a:headEnd/>
              <a:tailEnd/>
            </a:ln>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Object 2">
              <a:extLst>
                <a:ext uri="{FF2B5EF4-FFF2-40B4-BE49-F238E27FC236}">
                  <a16:creationId xmlns:a16="http://schemas.microsoft.com/office/drawing/2014/main" id="{592B35F4-C73B-CE1C-D601-719A8DCC0AB5}"/>
                </a:ext>
              </a:extLst>
            </p:cNvPr>
            <p:cNvSpPr txBox="1">
              <a:spLocks noRot="1" noChangeAspect="1" noMove="1" noResize="1" noEditPoints="1" noAdjustHandles="1" noChangeArrowheads="1" noChangeShapeType="1" noTextEdit="1"/>
            </p:cNvSpPr>
            <p:nvPr/>
          </p:nvSpPr>
          <p:spPr bwMode="auto">
            <a:xfrm>
              <a:off x="8674100" y="4796964"/>
              <a:ext cx="417512" cy="512850"/>
            </a:xfrm>
            <a:prstGeom prst="rect">
              <a:avLst/>
            </a:prstGeom>
            <a:blipFill>
              <a:blip r:embed="rId2"/>
              <a:stretch>
                <a:fillRect r="-25490"/>
              </a:stretch>
            </a:blipFill>
            <a:ln>
              <a:noFill/>
            </a:ln>
          </p:spPr>
          <p:txBody>
            <a:bodyPr/>
            <a:lstStyle/>
            <a:p>
              <a:pPr>
                <a:defRPr/>
              </a:pPr>
              <a:r>
                <a:rPr lang="zh-TW" altLang="en-US">
                  <a:noFill/>
                </a:rPr>
                <a:t> </a:t>
              </a:r>
            </a:p>
          </p:txBody>
        </p:sp>
        <p:sp>
          <p:nvSpPr>
            <p:cNvPr id="15" name="Object 3">
              <a:extLst>
                <a:ext uri="{FF2B5EF4-FFF2-40B4-BE49-F238E27FC236}">
                  <a16:creationId xmlns:a16="http://schemas.microsoft.com/office/drawing/2014/main" id="{FD1EF602-7917-D43F-6D9B-C7290332F09E}"/>
                </a:ext>
              </a:extLst>
            </p:cNvPr>
            <p:cNvSpPr txBox="1">
              <a:spLocks noRot="1" noChangeAspect="1" noMove="1" noResize="1" noEditPoints="1" noAdjustHandles="1" noChangeArrowheads="1" noChangeShapeType="1" noTextEdit="1"/>
            </p:cNvSpPr>
            <p:nvPr/>
          </p:nvSpPr>
          <p:spPr bwMode="auto">
            <a:xfrm>
              <a:off x="8466390" y="1629226"/>
              <a:ext cx="498503" cy="558655"/>
            </a:xfrm>
            <a:prstGeom prst="rect">
              <a:avLst/>
            </a:prstGeom>
            <a:blipFill>
              <a:blip r:embed="rId3"/>
              <a:stretch>
                <a:fillRect r="-11290"/>
              </a:stretch>
            </a:blipFill>
            <a:ln>
              <a:noFill/>
            </a:ln>
          </p:spPr>
          <p:txBody>
            <a:bodyPr/>
            <a:lstStyle/>
            <a:p>
              <a:pPr>
                <a:defRPr/>
              </a:pPr>
              <a:r>
                <a:rPr lang="zh-TW" altLang="en-US">
                  <a:noFill/>
                </a:rPr>
                <a:t> </a:t>
              </a:r>
            </a:p>
          </p:txBody>
        </p:sp>
        <p:sp>
          <p:nvSpPr>
            <p:cNvPr id="16" name="Object 4">
              <a:extLst>
                <a:ext uri="{FF2B5EF4-FFF2-40B4-BE49-F238E27FC236}">
                  <a16:creationId xmlns:a16="http://schemas.microsoft.com/office/drawing/2014/main" id="{4B3B1D84-B774-76A9-64B3-74343F163028}"/>
                </a:ext>
              </a:extLst>
            </p:cNvPr>
            <p:cNvSpPr txBox="1">
              <a:spLocks noRot="1" noChangeAspect="1" noMove="1" noResize="1" noEditPoints="1" noAdjustHandles="1" noChangeArrowheads="1" noChangeShapeType="1" noTextEdit="1"/>
            </p:cNvSpPr>
            <p:nvPr/>
          </p:nvSpPr>
          <p:spPr bwMode="auto">
            <a:xfrm>
              <a:off x="8532440" y="3631889"/>
              <a:ext cx="528638" cy="565007"/>
            </a:xfrm>
            <a:prstGeom prst="rect">
              <a:avLst/>
            </a:prstGeom>
            <a:blipFill>
              <a:blip r:embed="rId4"/>
              <a:stretch>
                <a:fillRect r="-4615"/>
              </a:stretch>
            </a:blipFill>
            <a:ln>
              <a:noFill/>
            </a:ln>
          </p:spPr>
          <p:txBody>
            <a:bodyPr/>
            <a:lstStyle/>
            <a:p>
              <a:pPr>
                <a:defRPr/>
              </a:pPr>
              <a:r>
                <a:rPr lang="zh-TW" altLang="en-US">
                  <a:noFill/>
                </a:rPr>
                <a:t> </a:t>
              </a:r>
            </a:p>
          </p:txBody>
        </p:sp>
        <p:sp>
          <p:nvSpPr>
            <p:cNvPr id="100372" name="Line 18">
              <a:extLst>
                <a:ext uri="{FF2B5EF4-FFF2-40B4-BE49-F238E27FC236}">
                  <a16:creationId xmlns:a16="http://schemas.microsoft.com/office/drawing/2014/main" id="{032558B3-4812-40E4-B6BE-A708D1527B92}"/>
                </a:ext>
              </a:extLst>
            </p:cNvPr>
            <p:cNvSpPr>
              <a:spLocks noChangeShapeType="1"/>
            </p:cNvSpPr>
            <p:nvPr/>
          </p:nvSpPr>
          <p:spPr bwMode="auto">
            <a:xfrm flipV="1">
              <a:off x="5741988" y="3576638"/>
              <a:ext cx="1019175" cy="82708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0373" name="Line 19">
              <a:extLst>
                <a:ext uri="{FF2B5EF4-FFF2-40B4-BE49-F238E27FC236}">
                  <a16:creationId xmlns:a16="http://schemas.microsoft.com/office/drawing/2014/main" id="{937E7B31-07D6-1415-0F20-775120890457}"/>
                </a:ext>
              </a:extLst>
            </p:cNvPr>
            <p:cNvSpPr>
              <a:spLocks noChangeShapeType="1"/>
            </p:cNvSpPr>
            <p:nvPr/>
          </p:nvSpPr>
          <p:spPr bwMode="auto">
            <a:xfrm>
              <a:off x="5815013" y="4500563"/>
              <a:ext cx="771525" cy="682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type="triangle" w="med" len="med"/>
                </a14:hiddenLine>
              </a:ext>
            </a:extLst>
          </p:spPr>
          <p:txBody>
            <a:bodyPr/>
            <a:lstStyle/>
            <a:p>
              <a:endParaRPr lang="zh-TW" altLang="en-US"/>
            </a:p>
          </p:txBody>
        </p:sp>
        <p:sp>
          <p:nvSpPr>
            <p:cNvPr id="100374" name="Line 20">
              <a:extLst>
                <a:ext uri="{FF2B5EF4-FFF2-40B4-BE49-F238E27FC236}">
                  <a16:creationId xmlns:a16="http://schemas.microsoft.com/office/drawing/2014/main" id="{15C9A7EF-A235-FD47-45CA-EF1E7045EFBC}"/>
                </a:ext>
              </a:extLst>
            </p:cNvPr>
            <p:cNvSpPr>
              <a:spLocks noChangeShapeType="1"/>
            </p:cNvSpPr>
            <p:nvPr/>
          </p:nvSpPr>
          <p:spPr bwMode="auto">
            <a:xfrm flipV="1">
              <a:off x="5807075" y="4224338"/>
              <a:ext cx="1377950" cy="20637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0375" name="Freeform 21">
              <a:extLst>
                <a:ext uri="{FF2B5EF4-FFF2-40B4-BE49-F238E27FC236}">
                  <a16:creationId xmlns:a16="http://schemas.microsoft.com/office/drawing/2014/main" id="{A3F5226B-8512-B9E1-4AB3-75A5972C61F0}"/>
                </a:ext>
              </a:extLst>
            </p:cNvPr>
            <p:cNvSpPr>
              <a:spLocks/>
            </p:cNvSpPr>
            <p:nvPr/>
          </p:nvSpPr>
          <p:spPr bwMode="auto">
            <a:xfrm>
              <a:off x="6569075" y="3586163"/>
              <a:ext cx="631825" cy="987425"/>
            </a:xfrm>
            <a:custGeom>
              <a:avLst/>
              <a:gdLst>
                <a:gd name="T0" fmla="*/ 2147483646 w 288"/>
                <a:gd name="T1" fmla="*/ 0 h 524"/>
                <a:gd name="T2" fmla="*/ 0 w 288"/>
                <a:gd name="T3" fmla="*/ 2147483646 h 524"/>
                <a:gd name="T4" fmla="*/ 2147483646 w 288"/>
                <a:gd name="T5" fmla="*/ 2147483646 h 524"/>
                <a:gd name="T6" fmla="*/ 2147483646 w 288"/>
                <a:gd name="T7" fmla="*/ 0 h 524"/>
                <a:gd name="T8" fmla="*/ 0 60000 65536"/>
                <a:gd name="T9" fmla="*/ 0 60000 65536"/>
                <a:gd name="T10" fmla="*/ 0 60000 65536"/>
                <a:gd name="T11" fmla="*/ 0 60000 65536"/>
                <a:gd name="T12" fmla="*/ 0 w 288"/>
                <a:gd name="T13" fmla="*/ 0 h 524"/>
                <a:gd name="T14" fmla="*/ 288 w 288"/>
                <a:gd name="T15" fmla="*/ 524 h 524"/>
              </a:gdLst>
              <a:ahLst/>
              <a:cxnLst>
                <a:cxn ang="T8">
                  <a:pos x="T0" y="T1"/>
                </a:cxn>
                <a:cxn ang="T9">
                  <a:pos x="T2" y="T3"/>
                </a:cxn>
                <a:cxn ang="T10">
                  <a:pos x="T4" y="T5"/>
                </a:cxn>
                <a:cxn ang="T11">
                  <a:pos x="T6" y="T7"/>
                </a:cxn>
              </a:cxnLst>
              <a:rect l="T12" t="T13" r="T14" b="T15"/>
              <a:pathLst>
                <a:path w="288" h="524">
                  <a:moveTo>
                    <a:pt x="84" y="0"/>
                  </a:moveTo>
                  <a:lnTo>
                    <a:pt x="0" y="524"/>
                  </a:lnTo>
                  <a:lnTo>
                    <a:pt x="288" y="340"/>
                  </a:lnTo>
                  <a:lnTo>
                    <a:pt x="84" y="0"/>
                  </a:lnTo>
                  <a:close/>
                </a:path>
              </a:pathLst>
            </a:custGeom>
            <a:solidFill>
              <a:srgbClr val="FF99FF">
                <a:alpha val="50195"/>
              </a:srgbClr>
            </a:solidFill>
            <a:ln w="9525">
              <a:solidFill>
                <a:schemeClr val="tx1"/>
              </a:solidFill>
              <a:round/>
              <a:headEnd/>
              <a:tailEnd/>
            </a:ln>
          </p:spPr>
          <p:txBody>
            <a:bodyPr/>
            <a:lstStyle/>
            <a:p>
              <a:endParaRPr lang="zh-TW" altLang="en-US"/>
            </a:p>
          </p:txBody>
        </p:sp>
        <p:sp>
          <p:nvSpPr>
            <p:cNvPr id="100376" name="Text Box 22">
              <a:extLst>
                <a:ext uri="{FF2B5EF4-FFF2-40B4-BE49-F238E27FC236}">
                  <a16:creationId xmlns:a16="http://schemas.microsoft.com/office/drawing/2014/main" id="{501CC864-345A-08C6-BFEB-30FED2C4E3EA}"/>
                </a:ext>
              </a:extLst>
            </p:cNvPr>
            <p:cNvSpPr txBox="1">
              <a:spLocks noChangeArrowheads="1"/>
            </p:cNvSpPr>
            <p:nvPr/>
          </p:nvSpPr>
          <p:spPr bwMode="auto">
            <a:xfrm>
              <a:off x="4979792" y="1735125"/>
              <a:ext cx="2769720" cy="69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kumimoji="1" lang="zh-CN" altLang="en-US"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晶面</a:t>
              </a:r>
              <a:r>
                <a:rPr kumimoji="1" lang="en-US" altLang="zh-CN"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8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8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 </a:t>
              </a:r>
              <a:r>
                <a:rPr kumimoji="1" lang="en-US" altLang="zh-CN" sz="2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8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00377" name="Line 23">
              <a:extLst>
                <a:ext uri="{FF2B5EF4-FFF2-40B4-BE49-F238E27FC236}">
                  <a16:creationId xmlns:a16="http://schemas.microsoft.com/office/drawing/2014/main" id="{BB23C7D8-18E8-0452-8215-E3C20E53BA84}"/>
                </a:ext>
              </a:extLst>
            </p:cNvPr>
            <p:cNvSpPr>
              <a:spLocks noChangeShapeType="1"/>
            </p:cNvSpPr>
            <p:nvPr/>
          </p:nvSpPr>
          <p:spPr bwMode="auto">
            <a:xfrm>
              <a:off x="6837363" y="2914650"/>
              <a:ext cx="12700" cy="11144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Object 5">
              <a:extLst>
                <a:ext uri="{FF2B5EF4-FFF2-40B4-BE49-F238E27FC236}">
                  <a16:creationId xmlns:a16="http://schemas.microsoft.com/office/drawing/2014/main" id="{B43E08D0-64F6-BCFA-6107-C74DC833370D}"/>
                </a:ext>
              </a:extLst>
            </p:cNvPr>
            <p:cNvSpPr txBox="1">
              <a:spLocks noRot="1" noChangeAspect="1" noMove="1" noResize="1" noEditPoints="1" noAdjustHandles="1" noChangeArrowheads="1" noChangeShapeType="1" noTextEdit="1"/>
            </p:cNvSpPr>
            <p:nvPr/>
          </p:nvSpPr>
          <p:spPr bwMode="auto">
            <a:xfrm>
              <a:off x="5824538" y="2960964"/>
              <a:ext cx="579437" cy="1034789"/>
            </a:xfrm>
            <a:prstGeom prst="rect">
              <a:avLst/>
            </a:prstGeom>
            <a:blipFill>
              <a:blip r:embed="rId5"/>
              <a:stretch>
                <a:fillRect/>
              </a:stretch>
            </a:blipFill>
            <a:ln>
              <a:noFill/>
            </a:ln>
          </p:spPr>
          <p:txBody>
            <a:bodyPr/>
            <a:lstStyle/>
            <a:p>
              <a:pPr>
                <a:defRPr/>
              </a:pPr>
              <a:r>
                <a:rPr lang="zh-TW" altLang="en-US">
                  <a:noFill/>
                </a:rPr>
                <a:t> </a:t>
              </a:r>
            </a:p>
          </p:txBody>
        </p:sp>
        <p:sp>
          <p:nvSpPr>
            <p:cNvPr id="24" name="Object 6">
              <a:extLst>
                <a:ext uri="{FF2B5EF4-FFF2-40B4-BE49-F238E27FC236}">
                  <a16:creationId xmlns:a16="http://schemas.microsoft.com/office/drawing/2014/main" id="{B4D6B513-9E4C-6AF7-2012-2D9535ADDB9B}"/>
                </a:ext>
              </a:extLst>
            </p:cNvPr>
            <p:cNvSpPr txBox="1">
              <a:spLocks noRot="1" noChangeAspect="1" noMove="1" noResize="1" noEditPoints="1" noAdjustHandles="1" noChangeArrowheads="1" noChangeShapeType="1" noTextEdit="1"/>
            </p:cNvSpPr>
            <p:nvPr/>
          </p:nvSpPr>
          <p:spPr bwMode="auto">
            <a:xfrm>
              <a:off x="5119750" y="3298844"/>
              <a:ext cx="601697" cy="1071286"/>
            </a:xfrm>
            <a:prstGeom prst="rect">
              <a:avLst/>
            </a:prstGeom>
            <a:blipFill>
              <a:blip r:embed="rId6"/>
              <a:stretch>
                <a:fillRect/>
              </a:stretch>
            </a:blipFill>
            <a:ln>
              <a:noFill/>
            </a:ln>
          </p:spPr>
          <p:txBody>
            <a:bodyPr/>
            <a:lstStyle/>
            <a:p>
              <a:pPr>
                <a:defRPr/>
              </a:pPr>
              <a:r>
                <a:rPr lang="zh-TW" altLang="en-US">
                  <a:noFill/>
                </a:rPr>
                <a:t> </a:t>
              </a:r>
            </a:p>
          </p:txBody>
        </p:sp>
        <p:sp>
          <p:nvSpPr>
            <p:cNvPr id="100380" name="Line 26">
              <a:extLst>
                <a:ext uri="{FF2B5EF4-FFF2-40B4-BE49-F238E27FC236}">
                  <a16:creationId xmlns:a16="http://schemas.microsoft.com/office/drawing/2014/main" id="{41EC5975-4CB7-028D-1C77-6F9A2A88F445}"/>
                </a:ext>
              </a:extLst>
            </p:cNvPr>
            <p:cNvSpPr>
              <a:spLocks noChangeShapeType="1"/>
            </p:cNvSpPr>
            <p:nvPr/>
          </p:nvSpPr>
          <p:spPr bwMode="auto">
            <a:xfrm>
              <a:off x="5707063" y="3940174"/>
              <a:ext cx="803048" cy="376174"/>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0381" name="Line 27">
              <a:extLst>
                <a:ext uri="{FF2B5EF4-FFF2-40B4-BE49-F238E27FC236}">
                  <a16:creationId xmlns:a16="http://schemas.microsoft.com/office/drawing/2014/main" id="{EB9FDBD6-4C59-E80A-C0F9-15AB1977DBC4}"/>
                </a:ext>
              </a:extLst>
            </p:cNvPr>
            <p:cNvSpPr>
              <a:spLocks noChangeShapeType="1"/>
            </p:cNvSpPr>
            <p:nvPr/>
          </p:nvSpPr>
          <p:spPr bwMode="auto">
            <a:xfrm>
              <a:off x="5794375" y="4497388"/>
              <a:ext cx="792163" cy="7143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0382" name="Line 28">
              <a:extLst>
                <a:ext uri="{FF2B5EF4-FFF2-40B4-BE49-F238E27FC236}">
                  <a16:creationId xmlns:a16="http://schemas.microsoft.com/office/drawing/2014/main" id="{37E460D6-C1A3-0367-701D-3440F5323D6B}"/>
                </a:ext>
              </a:extLst>
            </p:cNvPr>
            <p:cNvSpPr>
              <a:spLocks noChangeShapeType="1"/>
            </p:cNvSpPr>
            <p:nvPr/>
          </p:nvSpPr>
          <p:spPr bwMode="auto">
            <a:xfrm flipV="1">
              <a:off x="5722938" y="4148138"/>
              <a:ext cx="935037" cy="36036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0383" name="Line 29">
              <a:extLst>
                <a:ext uri="{FF2B5EF4-FFF2-40B4-BE49-F238E27FC236}">
                  <a16:creationId xmlns:a16="http://schemas.microsoft.com/office/drawing/2014/main" id="{58B9348C-1D47-9B4B-FE38-779AA9946963}"/>
                </a:ext>
              </a:extLst>
            </p:cNvPr>
            <p:cNvSpPr>
              <a:spLocks noChangeShapeType="1"/>
            </p:cNvSpPr>
            <p:nvPr/>
          </p:nvSpPr>
          <p:spPr bwMode="auto">
            <a:xfrm flipV="1">
              <a:off x="6875463" y="3573463"/>
              <a:ext cx="1366837" cy="50323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9" name="Object 7">
              <a:extLst>
                <a:ext uri="{FF2B5EF4-FFF2-40B4-BE49-F238E27FC236}">
                  <a16:creationId xmlns:a16="http://schemas.microsoft.com/office/drawing/2014/main" id="{77847B89-06D4-6DA4-CB18-F3406E72A3B1}"/>
                </a:ext>
              </a:extLst>
            </p:cNvPr>
            <p:cNvSpPr txBox="1">
              <a:spLocks noRot="1" noChangeAspect="1" noMove="1" noResize="1" noEditPoints="1" noAdjustHandles="1" noChangeArrowheads="1" noChangeShapeType="1" noTextEdit="1"/>
            </p:cNvSpPr>
            <p:nvPr/>
          </p:nvSpPr>
          <p:spPr bwMode="auto">
            <a:xfrm>
              <a:off x="7781999" y="2996952"/>
              <a:ext cx="606425" cy="631201"/>
            </a:xfrm>
            <a:prstGeom prst="rect">
              <a:avLst/>
            </a:prstGeom>
            <a:blipFill>
              <a:blip r:embed="rId7"/>
              <a:stretch>
                <a:fillRect l="-1333" t="-16883" r="-22667" b="-1299"/>
              </a:stretch>
            </a:blipFill>
            <a:ln>
              <a:noFill/>
            </a:ln>
          </p:spPr>
          <p:txBody>
            <a:bodyPr/>
            <a:lstStyle/>
            <a:p>
              <a:pPr>
                <a:defRPr/>
              </a:pPr>
              <a:r>
                <a:rPr lang="zh-TW" altLang="en-US">
                  <a:noFill/>
                </a:rPr>
                <a:t> </a:t>
              </a:r>
            </a:p>
          </p:txBody>
        </p:sp>
        <p:sp>
          <p:nvSpPr>
            <p:cNvPr id="30" name="Object 9">
              <a:extLst>
                <a:ext uri="{FF2B5EF4-FFF2-40B4-BE49-F238E27FC236}">
                  <a16:creationId xmlns:a16="http://schemas.microsoft.com/office/drawing/2014/main" id="{A6ABB4D9-4FEC-2031-8C3D-CD2CEE1A1199}"/>
                </a:ext>
              </a:extLst>
            </p:cNvPr>
            <p:cNvSpPr txBox="1">
              <a:spLocks noRot="1" noChangeAspect="1" noMove="1" noResize="1" noEditPoints="1" noAdjustHandles="1" noChangeArrowheads="1" noChangeShapeType="1" noTextEdit="1"/>
            </p:cNvSpPr>
            <p:nvPr/>
          </p:nvSpPr>
          <p:spPr bwMode="auto">
            <a:xfrm>
              <a:off x="5980113" y="4581391"/>
              <a:ext cx="549275" cy="1049073"/>
            </a:xfrm>
            <a:prstGeom prst="rect">
              <a:avLst/>
            </a:prstGeom>
            <a:blipFill>
              <a:blip r:embed="rId8"/>
              <a:stretch>
                <a:fillRect/>
              </a:stretch>
            </a:blipFill>
            <a:ln>
              <a:noFill/>
            </a:ln>
          </p:spPr>
          <p:txBody>
            <a:bodyPr/>
            <a:lstStyle/>
            <a:p>
              <a:pPr>
                <a:defRPr/>
              </a:pPr>
              <a:r>
                <a:rPr lang="zh-TW" altLang="en-US">
                  <a:noFill/>
                </a:rPr>
                <a:t> </a:t>
              </a:r>
            </a:p>
          </p:txBody>
        </p:sp>
      </p:grpSp>
      <p:sp>
        <p:nvSpPr>
          <p:cNvPr id="31" name="文字方塊 30">
            <a:extLst>
              <a:ext uri="{FF2B5EF4-FFF2-40B4-BE49-F238E27FC236}">
                <a16:creationId xmlns:a16="http://schemas.microsoft.com/office/drawing/2014/main" id="{8C38BE45-31B5-191D-DA05-D235D2592B48}"/>
              </a:ext>
            </a:extLst>
          </p:cNvPr>
          <p:cNvSpPr txBox="1">
            <a:spLocks noRot="1" noChangeAspect="1" noMove="1" noResize="1" noEditPoints="1" noAdjustHandles="1" noChangeArrowheads="1" noChangeShapeType="1" noTextEdit="1"/>
          </p:cNvSpPr>
          <p:nvPr/>
        </p:nvSpPr>
        <p:spPr>
          <a:xfrm>
            <a:off x="1100208" y="2678491"/>
            <a:ext cx="4678963" cy="1268681"/>
          </a:xfrm>
          <a:prstGeom prst="rect">
            <a:avLst/>
          </a:prstGeom>
          <a:blipFill>
            <a:blip r:embed="rId9"/>
            <a:stretch>
              <a:fillRect l="-1042" t="-3349"/>
            </a:stretch>
          </a:blipFill>
        </p:spPr>
        <p:txBody>
          <a:bodyPr/>
          <a:lstStyle/>
          <a:p>
            <a:pPr>
              <a:defRPr/>
            </a:pPr>
            <a:r>
              <a:rPr lang="zh-TW" altLang="en-US">
                <a:noFill/>
              </a:rPr>
              <a:t> </a:t>
            </a:r>
          </a:p>
        </p:txBody>
      </p:sp>
      <p:sp>
        <p:nvSpPr>
          <p:cNvPr id="47" name="文字方塊 46">
            <a:extLst>
              <a:ext uri="{FF2B5EF4-FFF2-40B4-BE49-F238E27FC236}">
                <a16:creationId xmlns:a16="http://schemas.microsoft.com/office/drawing/2014/main" id="{3A927410-4205-5C71-F0B1-84B135A75965}"/>
              </a:ext>
            </a:extLst>
          </p:cNvPr>
          <p:cNvSpPr txBox="1">
            <a:spLocks noRot="1" noChangeAspect="1" noMove="1" noResize="1" noEditPoints="1" noAdjustHandles="1" noChangeArrowheads="1" noChangeShapeType="1" noTextEdit="1"/>
          </p:cNvSpPr>
          <p:nvPr/>
        </p:nvSpPr>
        <p:spPr>
          <a:xfrm>
            <a:off x="2007799" y="4024005"/>
            <a:ext cx="3497475" cy="685509"/>
          </a:xfrm>
          <a:prstGeom prst="rect">
            <a:avLst/>
          </a:prstGeom>
          <a:blipFill>
            <a:blip r:embed="rId10"/>
            <a:stretch>
              <a:fillRect/>
            </a:stretch>
          </a:blipFill>
        </p:spPr>
        <p:txBody>
          <a:bodyPr/>
          <a:lstStyle/>
          <a:p>
            <a:pPr>
              <a:defRPr/>
            </a:pPr>
            <a:r>
              <a:rPr lang="zh-TW" altLang="en-US">
                <a:noFill/>
              </a:rPr>
              <a:t> </a:t>
            </a:r>
          </a:p>
        </p:txBody>
      </p:sp>
      <p:sp>
        <p:nvSpPr>
          <p:cNvPr id="49" name="文字方塊 48">
            <a:extLst>
              <a:ext uri="{FF2B5EF4-FFF2-40B4-BE49-F238E27FC236}">
                <a16:creationId xmlns:a16="http://schemas.microsoft.com/office/drawing/2014/main" id="{3887A5ED-4D39-3A23-7FF2-26891809D8FF}"/>
              </a:ext>
            </a:extLst>
          </p:cNvPr>
          <p:cNvSpPr txBox="1">
            <a:spLocks noRot="1" noChangeAspect="1" noMove="1" noResize="1" noEditPoints="1" noAdjustHandles="1" noChangeArrowheads="1" noChangeShapeType="1" noTextEdit="1"/>
          </p:cNvSpPr>
          <p:nvPr/>
        </p:nvSpPr>
        <p:spPr>
          <a:xfrm>
            <a:off x="2177117" y="4854473"/>
            <a:ext cx="3881761" cy="685509"/>
          </a:xfrm>
          <a:prstGeom prst="rect">
            <a:avLst/>
          </a:prstGeom>
          <a:blipFill>
            <a:blip r:embed="rId11"/>
            <a:stretch>
              <a:fillRect/>
            </a:stretch>
          </a:blipFill>
        </p:spPr>
        <p:txBody>
          <a:bodyPr/>
          <a:lstStyle/>
          <a:p>
            <a:pPr>
              <a:defRPr/>
            </a:pPr>
            <a:r>
              <a:rPr lang="zh-TW" altLang="en-US">
                <a:noFill/>
              </a:rPr>
              <a:t> </a:t>
            </a:r>
          </a:p>
        </p:txBody>
      </p:sp>
      <p:sp>
        <p:nvSpPr>
          <p:cNvPr id="100360" name="投影片編號版面配置區 3">
            <a:extLst>
              <a:ext uri="{FF2B5EF4-FFF2-40B4-BE49-F238E27FC236}">
                <a16:creationId xmlns:a16="http://schemas.microsoft.com/office/drawing/2014/main" id="{A5E271C2-A1ED-06AC-9158-B4950D560B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EB6D957-560C-43B0-B536-47803C287B2E}"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73</a:t>
            </a:fld>
            <a:endParaRPr lang="zh-TW" altLang="en-US" sz="1200">
              <a:solidFill>
                <a:srgbClr val="767676"/>
              </a:solidFill>
              <a:latin typeface="Aptos" panose="020B0004020202020204" pitchFamily="34" charset="0"/>
              <a:ea typeface="新細明體" panose="02020500000000000000" pitchFamily="18" charset="-12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標題 1">
            <a:extLst>
              <a:ext uri="{FF2B5EF4-FFF2-40B4-BE49-F238E27FC236}">
                <a16:creationId xmlns:a16="http://schemas.microsoft.com/office/drawing/2014/main" id="{75B5562F-3702-36E9-1022-16A987826103}"/>
              </a:ext>
            </a:extLst>
          </p:cNvPr>
          <p:cNvSpPr>
            <a:spLocks noGrp="1"/>
          </p:cNvSpPr>
          <p:nvPr>
            <p:ph type="title"/>
          </p:nvPr>
        </p:nvSpPr>
        <p:spPr/>
        <p:txBody>
          <a:bodyPr/>
          <a:lstStyle/>
          <a:p>
            <a:r>
              <a:rPr lang="zh-CN" altLang="en-US">
                <a:latin typeface="黑体" panose="02010609060101010101" pitchFamily="49" charset="-122"/>
                <a:ea typeface="黑体" panose="02010609060101010101" pitchFamily="49" charset="-122"/>
              </a:rPr>
              <a:t>晶面间距计算</a:t>
            </a:r>
            <a:endParaRPr lang="zh-TW" altLang="en-US">
              <a:latin typeface="黑体" panose="02010609060101010101" pitchFamily="49" charset="-122"/>
              <a:ea typeface="黑体" panose="02010609060101010101" pitchFamily="49" charset="-122"/>
            </a:endParaRPr>
          </a:p>
        </p:txBody>
      </p:sp>
      <p:sp>
        <p:nvSpPr>
          <p:cNvPr id="101379" name="內容版面配置區 2">
            <a:extLst>
              <a:ext uri="{FF2B5EF4-FFF2-40B4-BE49-F238E27FC236}">
                <a16:creationId xmlns:a16="http://schemas.microsoft.com/office/drawing/2014/main" id="{F261F2D8-2105-148A-ECE1-05BDE8B6F9AC}"/>
              </a:ext>
            </a:extLst>
          </p:cNvPr>
          <p:cNvSpPr>
            <a:spLocks noGrp="1"/>
          </p:cNvSpPr>
          <p:nvPr>
            <p:ph idx="1"/>
          </p:nvPr>
        </p:nvSpPr>
        <p:spPr>
          <a:xfrm>
            <a:off x="608013" y="1808163"/>
            <a:ext cx="4975225" cy="3263900"/>
          </a:xfrm>
        </p:spPr>
        <p:txBody>
          <a:bodyPr/>
          <a:lstStyle/>
          <a:p>
            <a:r>
              <a:rPr lang="zh-CN" altLang="zh-TW">
                <a:latin typeface="宋体" panose="02010600030101010101" pitchFamily="2" charset="-122"/>
                <a:ea typeface="宋体" panose="02010600030101010101" pitchFamily="2" charset="-122"/>
                <a:cs typeface="Times New Roman" panose="02020603050405020304" pitchFamily="18" charset="0"/>
              </a:rPr>
              <a:t>倒格矢长度法</a:t>
            </a:r>
            <a:r>
              <a:rPr lang="zh-CN" altLang="en-US">
                <a:latin typeface="宋体" panose="02010600030101010101" pitchFamily="2" charset="-122"/>
                <a:ea typeface="宋体" panose="02010600030101010101" pitchFamily="2" charset="-122"/>
                <a:cs typeface="Times New Roman" panose="02020603050405020304" pitchFamily="18" charset="0"/>
              </a:rPr>
              <a:t>证明</a:t>
            </a:r>
            <a:r>
              <a:rPr lang="zh-CN" altLang="zh-TW">
                <a:latin typeface="宋体" panose="02010600030101010101" pitchFamily="2" charset="-122"/>
                <a:ea typeface="宋体" panose="02010600030101010101" pitchFamily="2" charset="-122"/>
                <a:cs typeface="Times New Roman" panose="02020603050405020304" pitchFamily="18" charset="0"/>
              </a:rPr>
              <a:t>：</a:t>
            </a:r>
            <a:endParaRPr lang="en-US" altLang="zh-CN">
              <a:latin typeface="宋体" panose="02010600030101010101" pitchFamily="2" charset="-122"/>
              <a:ea typeface="宋体" panose="02010600030101010101" pitchFamily="2" charset="-122"/>
              <a:cs typeface="Times New Roman" panose="02020603050405020304" pitchFamily="18" charset="0"/>
            </a:endParaRPr>
          </a:p>
        </p:txBody>
      </p:sp>
      <p:sp>
        <p:nvSpPr>
          <p:cNvPr id="4" name="文字方塊 3">
            <a:extLst>
              <a:ext uri="{FF2B5EF4-FFF2-40B4-BE49-F238E27FC236}">
                <a16:creationId xmlns:a16="http://schemas.microsoft.com/office/drawing/2014/main" id="{E089A12D-9C67-22BA-C683-81EDC0E87575}"/>
              </a:ext>
            </a:extLst>
          </p:cNvPr>
          <p:cNvSpPr txBox="1">
            <a:spLocks noRot="1" noChangeAspect="1" noMove="1" noResize="1" noEditPoints="1" noAdjustHandles="1" noChangeArrowheads="1" noChangeShapeType="1" noTextEdit="1"/>
          </p:cNvSpPr>
          <p:nvPr/>
        </p:nvSpPr>
        <p:spPr>
          <a:xfrm>
            <a:off x="584660" y="2715272"/>
            <a:ext cx="6917088" cy="1010020"/>
          </a:xfrm>
          <a:prstGeom prst="rect">
            <a:avLst/>
          </a:prstGeom>
          <a:blipFill>
            <a:blip r:embed="rId2"/>
            <a:stretch>
              <a:fillRect l="-793" t="-4217"/>
            </a:stretch>
          </a:blipFill>
        </p:spPr>
        <p:txBody>
          <a:bodyPr/>
          <a:lstStyle/>
          <a:p>
            <a:pPr>
              <a:defRPr/>
            </a:pPr>
            <a:r>
              <a:rPr lang="zh-TW" altLang="en-US">
                <a:noFill/>
              </a:rPr>
              <a:t> </a:t>
            </a:r>
          </a:p>
        </p:txBody>
      </p:sp>
      <p:sp>
        <p:nvSpPr>
          <p:cNvPr id="33" name="文字方塊 32">
            <a:extLst>
              <a:ext uri="{FF2B5EF4-FFF2-40B4-BE49-F238E27FC236}">
                <a16:creationId xmlns:a16="http://schemas.microsoft.com/office/drawing/2014/main" id="{0D31935F-B019-9525-6DE5-7CF02C564022}"/>
              </a:ext>
            </a:extLst>
          </p:cNvPr>
          <p:cNvSpPr txBox="1">
            <a:spLocks noRot="1" noChangeAspect="1" noMove="1" noResize="1" noEditPoints="1" noAdjustHandles="1" noChangeArrowheads="1" noChangeShapeType="1" noTextEdit="1"/>
          </p:cNvSpPr>
          <p:nvPr/>
        </p:nvSpPr>
        <p:spPr>
          <a:xfrm>
            <a:off x="1998113" y="4113959"/>
            <a:ext cx="6428509" cy="972702"/>
          </a:xfrm>
          <a:prstGeom prst="rect">
            <a:avLst/>
          </a:prstGeom>
          <a:blipFill>
            <a:blip r:embed="rId3"/>
            <a:stretch>
              <a:fillRect/>
            </a:stretch>
          </a:blipFill>
        </p:spPr>
        <p:txBody>
          <a:bodyPr/>
          <a:lstStyle/>
          <a:p>
            <a:pPr>
              <a:defRPr/>
            </a:pPr>
            <a:r>
              <a:rPr lang="zh-TW" altLang="en-US">
                <a:noFill/>
              </a:rPr>
              <a:t> </a:t>
            </a:r>
          </a:p>
        </p:txBody>
      </p:sp>
      <p:sp>
        <p:nvSpPr>
          <p:cNvPr id="34" name="文字方塊 33">
            <a:extLst>
              <a:ext uri="{FF2B5EF4-FFF2-40B4-BE49-F238E27FC236}">
                <a16:creationId xmlns:a16="http://schemas.microsoft.com/office/drawing/2014/main" id="{455C1A24-E4CA-6A6A-29C8-637C95C07415}"/>
              </a:ext>
            </a:extLst>
          </p:cNvPr>
          <p:cNvSpPr txBox="1">
            <a:spLocks noRot="1" noChangeAspect="1" noMove="1" noResize="1" noEditPoints="1" noAdjustHandles="1" noChangeArrowheads="1" noChangeShapeType="1" noTextEdit="1"/>
          </p:cNvSpPr>
          <p:nvPr/>
        </p:nvSpPr>
        <p:spPr>
          <a:xfrm>
            <a:off x="1720931" y="4974294"/>
            <a:ext cx="5393067" cy="806118"/>
          </a:xfrm>
          <a:prstGeom prst="rect">
            <a:avLst/>
          </a:prstGeom>
          <a:blipFill>
            <a:blip r:embed="rId4"/>
            <a:stretch>
              <a:fillRect/>
            </a:stretch>
          </a:blipFill>
        </p:spPr>
        <p:txBody>
          <a:bodyPr/>
          <a:lstStyle/>
          <a:p>
            <a:pPr>
              <a:defRPr/>
            </a:pPr>
            <a:r>
              <a:rPr lang="zh-TW" altLang="en-US">
                <a:noFill/>
              </a:rPr>
              <a:t> </a:t>
            </a:r>
          </a:p>
        </p:txBody>
      </p:sp>
      <p:sp>
        <p:nvSpPr>
          <p:cNvPr id="35" name="文字方塊 34">
            <a:extLst>
              <a:ext uri="{FF2B5EF4-FFF2-40B4-BE49-F238E27FC236}">
                <a16:creationId xmlns:a16="http://schemas.microsoft.com/office/drawing/2014/main" id="{AAAD149C-EDEE-3B4A-64A4-235F44AD83EB}"/>
              </a:ext>
            </a:extLst>
          </p:cNvPr>
          <p:cNvSpPr txBox="1">
            <a:spLocks noRot="1" noChangeAspect="1" noMove="1" noResize="1" noEditPoints="1" noAdjustHandles="1" noChangeArrowheads="1" noChangeShapeType="1" noTextEdit="1"/>
          </p:cNvSpPr>
          <p:nvPr/>
        </p:nvSpPr>
        <p:spPr>
          <a:xfrm>
            <a:off x="2064378" y="5704375"/>
            <a:ext cx="2260118" cy="806118"/>
          </a:xfrm>
          <a:prstGeom prst="rect">
            <a:avLst/>
          </a:prstGeom>
          <a:blipFill>
            <a:blip r:embed="rId5"/>
            <a:stretch>
              <a:fillRect r="-9730"/>
            </a:stretch>
          </a:blipFill>
        </p:spPr>
        <p:txBody>
          <a:bodyPr/>
          <a:lstStyle/>
          <a:p>
            <a:pPr>
              <a:defRPr/>
            </a:pPr>
            <a:r>
              <a:rPr lang="zh-TW" altLang="en-US">
                <a:noFill/>
              </a:rPr>
              <a:t> </a:t>
            </a:r>
          </a:p>
        </p:txBody>
      </p:sp>
      <p:sp>
        <p:nvSpPr>
          <p:cNvPr id="37" name="文字方塊 36">
            <a:extLst>
              <a:ext uri="{FF2B5EF4-FFF2-40B4-BE49-F238E27FC236}">
                <a16:creationId xmlns:a16="http://schemas.microsoft.com/office/drawing/2014/main" id="{34EE9328-AD95-707D-987F-FC707D519884}"/>
              </a:ext>
            </a:extLst>
          </p:cNvPr>
          <p:cNvSpPr txBox="1">
            <a:spLocks noRot="1" noChangeAspect="1" noMove="1" noResize="1" noEditPoints="1" noAdjustHandles="1" noChangeArrowheads="1" noChangeShapeType="1" noTextEdit="1"/>
          </p:cNvSpPr>
          <p:nvPr/>
        </p:nvSpPr>
        <p:spPr>
          <a:xfrm>
            <a:off x="4955103" y="5859868"/>
            <a:ext cx="4572000" cy="496483"/>
          </a:xfrm>
          <a:prstGeom prst="rect">
            <a:avLst/>
          </a:prstGeom>
          <a:blipFill>
            <a:blip r:embed="rId6"/>
            <a:stretch>
              <a:fillRect l="-1200" t="-8537"/>
            </a:stretch>
          </a:blipFill>
        </p:spPr>
        <p:txBody>
          <a:bodyPr/>
          <a:lstStyle/>
          <a:p>
            <a:pPr>
              <a:defRPr/>
            </a:pPr>
            <a:r>
              <a:rPr lang="zh-TW" altLang="en-US">
                <a:noFill/>
              </a:rPr>
              <a:t> </a:t>
            </a:r>
          </a:p>
        </p:txBody>
      </p:sp>
      <p:sp>
        <p:nvSpPr>
          <p:cNvPr id="101385" name="投影片編號版面配置區 30">
            <a:extLst>
              <a:ext uri="{FF2B5EF4-FFF2-40B4-BE49-F238E27FC236}">
                <a16:creationId xmlns:a16="http://schemas.microsoft.com/office/drawing/2014/main" id="{C8D4F80D-DB22-12DA-FCDC-69DCB24B80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792857E-08C2-4461-B92F-81DD74B44D50}"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74</a:t>
            </a:fld>
            <a:endParaRPr lang="zh-TW" altLang="en-US" sz="1200">
              <a:solidFill>
                <a:srgbClr val="767676"/>
              </a:solidFill>
              <a:latin typeface="Aptos" panose="020B0004020202020204" pitchFamily="34" charset="0"/>
              <a:ea typeface="新細明體" panose="02020500000000000000" pitchFamily="18" charset="-120"/>
            </a:endParaRPr>
          </a:p>
        </p:txBody>
      </p:sp>
      <p:grpSp>
        <p:nvGrpSpPr>
          <p:cNvPr id="101386" name="组合 2">
            <a:extLst>
              <a:ext uri="{FF2B5EF4-FFF2-40B4-BE49-F238E27FC236}">
                <a16:creationId xmlns:a16="http://schemas.microsoft.com/office/drawing/2014/main" id="{B5B995F8-FEF2-3A48-D418-6B3AF7A52834}"/>
              </a:ext>
            </a:extLst>
          </p:cNvPr>
          <p:cNvGrpSpPr>
            <a:grpSpLocks/>
          </p:cNvGrpSpPr>
          <p:nvPr/>
        </p:nvGrpSpPr>
        <p:grpSpPr bwMode="auto">
          <a:xfrm>
            <a:off x="5602288" y="1293813"/>
            <a:ext cx="3086100" cy="3001962"/>
            <a:chOff x="4977007" y="1629226"/>
            <a:chExt cx="4114605" cy="4001238"/>
          </a:xfrm>
        </p:grpSpPr>
        <p:sp>
          <p:nvSpPr>
            <p:cNvPr id="101387" name="Oval 7">
              <a:extLst>
                <a:ext uri="{FF2B5EF4-FFF2-40B4-BE49-F238E27FC236}">
                  <a16:creationId xmlns:a16="http://schemas.microsoft.com/office/drawing/2014/main" id="{A7AC821D-46DC-CCA7-0493-91859ED97EC3}"/>
                </a:ext>
              </a:extLst>
            </p:cNvPr>
            <p:cNvSpPr>
              <a:spLocks noChangeArrowheads="1"/>
            </p:cNvSpPr>
            <p:nvPr/>
          </p:nvSpPr>
          <p:spPr bwMode="auto">
            <a:xfrm>
              <a:off x="8269288" y="3892550"/>
              <a:ext cx="219075" cy="215900"/>
            </a:xfrm>
            <a:prstGeom prst="ellipse">
              <a:avLst/>
            </a:prstGeom>
            <a:solidFill>
              <a:schemeClr val="accent1"/>
            </a:solidFill>
            <a:ln w="9525">
              <a:solidFill>
                <a:schemeClr val="tx1"/>
              </a:solidFill>
              <a:round/>
              <a:headEnd/>
              <a:tailEnd/>
            </a:ln>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388" name="Rectangle 8">
              <a:extLst>
                <a:ext uri="{FF2B5EF4-FFF2-40B4-BE49-F238E27FC236}">
                  <a16:creationId xmlns:a16="http://schemas.microsoft.com/office/drawing/2014/main" id="{68102136-20F9-5D05-4844-4551D46B5450}"/>
                </a:ext>
              </a:extLst>
            </p:cNvPr>
            <p:cNvSpPr>
              <a:spLocks noChangeArrowheads="1"/>
            </p:cNvSpPr>
            <p:nvPr/>
          </p:nvSpPr>
          <p:spPr bwMode="auto">
            <a:xfrm>
              <a:off x="4977007" y="1730620"/>
              <a:ext cx="2769720" cy="76081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389" name="Line 9">
              <a:extLst>
                <a:ext uri="{FF2B5EF4-FFF2-40B4-BE49-F238E27FC236}">
                  <a16:creationId xmlns:a16="http://schemas.microsoft.com/office/drawing/2014/main" id="{DB66092E-6590-1CEB-9F37-57359B39AA7D}"/>
                </a:ext>
              </a:extLst>
            </p:cNvPr>
            <p:cNvSpPr>
              <a:spLocks noChangeShapeType="1"/>
            </p:cNvSpPr>
            <p:nvPr/>
          </p:nvSpPr>
          <p:spPr bwMode="auto">
            <a:xfrm flipV="1">
              <a:off x="5751513" y="2244725"/>
              <a:ext cx="2657475" cy="215265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1390" name="Line 10">
              <a:extLst>
                <a:ext uri="{FF2B5EF4-FFF2-40B4-BE49-F238E27FC236}">
                  <a16:creationId xmlns:a16="http://schemas.microsoft.com/office/drawing/2014/main" id="{5AEC17BE-8207-A246-19C8-F82885B5774F}"/>
                </a:ext>
              </a:extLst>
            </p:cNvPr>
            <p:cNvSpPr>
              <a:spLocks noChangeShapeType="1"/>
            </p:cNvSpPr>
            <p:nvPr/>
          </p:nvSpPr>
          <p:spPr bwMode="auto">
            <a:xfrm flipV="1">
              <a:off x="5780088" y="4005263"/>
              <a:ext cx="2606675" cy="446087"/>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1391" name="Line 11">
              <a:extLst>
                <a:ext uri="{FF2B5EF4-FFF2-40B4-BE49-F238E27FC236}">
                  <a16:creationId xmlns:a16="http://schemas.microsoft.com/office/drawing/2014/main" id="{0372D675-B6C4-00AF-590D-C199EC6876EF}"/>
                </a:ext>
              </a:extLst>
            </p:cNvPr>
            <p:cNvSpPr>
              <a:spLocks noChangeShapeType="1"/>
            </p:cNvSpPr>
            <p:nvPr/>
          </p:nvSpPr>
          <p:spPr bwMode="auto">
            <a:xfrm>
              <a:off x="5842000" y="4506913"/>
              <a:ext cx="2638425" cy="23336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1392" name="Oval 12">
              <a:extLst>
                <a:ext uri="{FF2B5EF4-FFF2-40B4-BE49-F238E27FC236}">
                  <a16:creationId xmlns:a16="http://schemas.microsoft.com/office/drawing/2014/main" id="{E4077BF5-9B90-424D-9CB9-1E3D642500EC}"/>
                </a:ext>
              </a:extLst>
            </p:cNvPr>
            <p:cNvSpPr>
              <a:spLocks noChangeArrowheads="1"/>
            </p:cNvSpPr>
            <p:nvPr/>
          </p:nvSpPr>
          <p:spPr bwMode="auto">
            <a:xfrm>
              <a:off x="5584825" y="4381500"/>
              <a:ext cx="219075" cy="215900"/>
            </a:xfrm>
            <a:prstGeom prst="ellipse">
              <a:avLst/>
            </a:prstGeom>
            <a:solidFill>
              <a:schemeClr val="accent1"/>
            </a:solidFill>
            <a:ln w="9525">
              <a:solidFill>
                <a:schemeClr val="tx1"/>
              </a:solidFill>
              <a:round/>
              <a:headEnd/>
              <a:tailEnd/>
            </a:ln>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393" name="Oval 13">
              <a:extLst>
                <a:ext uri="{FF2B5EF4-FFF2-40B4-BE49-F238E27FC236}">
                  <a16:creationId xmlns:a16="http://schemas.microsoft.com/office/drawing/2014/main" id="{2990E861-88F8-1CD6-622A-30E70FC56088}"/>
                </a:ext>
              </a:extLst>
            </p:cNvPr>
            <p:cNvSpPr>
              <a:spLocks noChangeArrowheads="1"/>
            </p:cNvSpPr>
            <p:nvPr/>
          </p:nvSpPr>
          <p:spPr bwMode="auto">
            <a:xfrm>
              <a:off x="8366125" y="2092325"/>
              <a:ext cx="206375" cy="203200"/>
            </a:xfrm>
            <a:prstGeom prst="ellipse">
              <a:avLst/>
            </a:prstGeom>
            <a:solidFill>
              <a:schemeClr val="accent1"/>
            </a:solidFill>
            <a:ln w="9525">
              <a:solidFill>
                <a:schemeClr val="tx1"/>
              </a:solidFill>
              <a:round/>
              <a:headEnd/>
              <a:tailEnd/>
            </a:ln>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394" name="Oval 14">
              <a:extLst>
                <a:ext uri="{FF2B5EF4-FFF2-40B4-BE49-F238E27FC236}">
                  <a16:creationId xmlns:a16="http://schemas.microsoft.com/office/drawing/2014/main" id="{37A9C9A1-7C7B-B068-9604-EE70AF409589}"/>
                </a:ext>
              </a:extLst>
            </p:cNvPr>
            <p:cNvSpPr>
              <a:spLocks noChangeArrowheads="1"/>
            </p:cNvSpPr>
            <p:nvPr/>
          </p:nvSpPr>
          <p:spPr bwMode="auto">
            <a:xfrm>
              <a:off x="8467725" y="4638675"/>
              <a:ext cx="206375" cy="190500"/>
            </a:xfrm>
            <a:prstGeom prst="ellipse">
              <a:avLst/>
            </a:prstGeom>
            <a:solidFill>
              <a:schemeClr val="accent1"/>
            </a:solidFill>
            <a:ln w="9525">
              <a:solidFill>
                <a:schemeClr val="tx1"/>
              </a:solidFill>
              <a:round/>
              <a:headEnd/>
              <a:tailEnd/>
            </a:ln>
          </p:spPr>
          <p:txBody>
            <a:bodyPr wrap="none"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1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Object 2">
              <a:extLst>
                <a:ext uri="{FF2B5EF4-FFF2-40B4-BE49-F238E27FC236}">
                  <a16:creationId xmlns:a16="http://schemas.microsoft.com/office/drawing/2014/main" id="{BF99D8F6-9F2C-A400-E38B-3805FCDB98F2}"/>
                </a:ext>
              </a:extLst>
            </p:cNvPr>
            <p:cNvSpPr txBox="1">
              <a:spLocks noRot="1" noChangeAspect="1" noMove="1" noResize="1" noEditPoints="1" noAdjustHandles="1" noChangeArrowheads="1" noChangeShapeType="1" noTextEdit="1"/>
            </p:cNvSpPr>
            <p:nvPr/>
          </p:nvSpPr>
          <p:spPr bwMode="auto">
            <a:xfrm>
              <a:off x="8674100" y="4796964"/>
              <a:ext cx="417512" cy="512850"/>
            </a:xfrm>
            <a:prstGeom prst="rect">
              <a:avLst/>
            </a:prstGeom>
            <a:blipFill>
              <a:blip r:embed="rId7"/>
              <a:stretch>
                <a:fillRect r="-25490"/>
              </a:stretch>
            </a:blipFill>
            <a:ln>
              <a:noFill/>
            </a:ln>
          </p:spPr>
          <p:txBody>
            <a:bodyPr/>
            <a:lstStyle/>
            <a:p>
              <a:pPr>
                <a:defRPr/>
              </a:pPr>
              <a:r>
                <a:rPr lang="zh-TW" altLang="en-US">
                  <a:noFill/>
                </a:rPr>
                <a:t> </a:t>
              </a:r>
            </a:p>
          </p:txBody>
        </p:sp>
        <p:sp>
          <p:nvSpPr>
            <p:cNvPr id="46" name="Object 3">
              <a:extLst>
                <a:ext uri="{FF2B5EF4-FFF2-40B4-BE49-F238E27FC236}">
                  <a16:creationId xmlns:a16="http://schemas.microsoft.com/office/drawing/2014/main" id="{F52F89B7-E09B-E4C4-9155-B3D08CE88C5A}"/>
                </a:ext>
              </a:extLst>
            </p:cNvPr>
            <p:cNvSpPr txBox="1">
              <a:spLocks noRot="1" noChangeAspect="1" noMove="1" noResize="1" noEditPoints="1" noAdjustHandles="1" noChangeArrowheads="1" noChangeShapeType="1" noTextEdit="1"/>
            </p:cNvSpPr>
            <p:nvPr/>
          </p:nvSpPr>
          <p:spPr bwMode="auto">
            <a:xfrm>
              <a:off x="8466390" y="1629226"/>
              <a:ext cx="498503" cy="558655"/>
            </a:xfrm>
            <a:prstGeom prst="rect">
              <a:avLst/>
            </a:prstGeom>
            <a:blipFill>
              <a:blip r:embed="rId8"/>
              <a:stretch>
                <a:fillRect r="-11290"/>
              </a:stretch>
            </a:blipFill>
            <a:ln>
              <a:noFill/>
            </a:ln>
          </p:spPr>
          <p:txBody>
            <a:bodyPr/>
            <a:lstStyle/>
            <a:p>
              <a:pPr>
                <a:defRPr/>
              </a:pPr>
              <a:r>
                <a:rPr lang="zh-TW" altLang="en-US">
                  <a:noFill/>
                </a:rPr>
                <a:t> </a:t>
              </a:r>
            </a:p>
          </p:txBody>
        </p:sp>
        <p:sp>
          <p:nvSpPr>
            <p:cNvPr id="47" name="Object 4">
              <a:extLst>
                <a:ext uri="{FF2B5EF4-FFF2-40B4-BE49-F238E27FC236}">
                  <a16:creationId xmlns:a16="http://schemas.microsoft.com/office/drawing/2014/main" id="{3E7D2A01-4222-C069-77A2-202CF230C69C}"/>
                </a:ext>
              </a:extLst>
            </p:cNvPr>
            <p:cNvSpPr txBox="1">
              <a:spLocks noRot="1" noChangeAspect="1" noMove="1" noResize="1" noEditPoints="1" noAdjustHandles="1" noChangeArrowheads="1" noChangeShapeType="1" noTextEdit="1"/>
            </p:cNvSpPr>
            <p:nvPr/>
          </p:nvSpPr>
          <p:spPr bwMode="auto">
            <a:xfrm>
              <a:off x="8532440" y="3631889"/>
              <a:ext cx="528638" cy="565007"/>
            </a:xfrm>
            <a:prstGeom prst="rect">
              <a:avLst/>
            </a:prstGeom>
            <a:blipFill>
              <a:blip r:embed="rId9"/>
              <a:stretch>
                <a:fillRect r="-4615"/>
              </a:stretch>
            </a:blipFill>
            <a:ln>
              <a:noFill/>
            </a:ln>
          </p:spPr>
          <p:txBody>
            <a:bodyPr/>
            <a:lstStyle/>
            <a:p>
              <a:pPr>
                <a:defRPr/>
              </a:pPr>
              <a:r>
                <a:rPr lang="zh-TW" altLang="en-US">
                  <a:noFill/>
                </a:rPr>
                <a:t> </a:t>
              </a:r>
            </a:p>
          </p:txBody>
        </p:sp>
        <p:sp>
          <p:nvSpPr>
            <p:cNvPr id="101398" name="Line 18">
              <a:extLst>
                <a:ext uri="{FF2B5EF4-FFF2-40B4-BE49-F238E27FC236}">
                  <a16:creationId xmlns:a16="http://schemas.microsoft.com/office/drawing/2014/main" id="{B46CDE5D-D116-3CAC-E1B6-2DC3650A5CFC}"/>
                </a:ext>
              </a:extLst>
            </p:cNvPr>
            <p:cNvSpPr>
              <a:spLocks noChangeShapeType="1"/>
            </p:cNvSpPr>
            <p:nvPr/>
          </p:nvSpPr>
          <p:spPr bwMode="auto">
            <a:xfrm flipV="1">
              <a:off x="5741988" y="3576638"/>
              <a:ext cx="1019175" cy="82708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1399" name="Line 19">
              <a:extLst>
                <a:ext uri="{FF2B5EF4-FFF2-40B4-BE49-F238E27FC236}">
                  <a16:creationId xmlns:a16="http://schemas.microsoft.com/office/drawing/2014/main" id="{FA39F663-9C2C-6822-A989-265ED6D3F645}"/>
                </a:ext>
              </a:extLst>
            </p:cNvPr>
            <p:cNvSpPr>
              <a:spLocks noChangeShapeType="1"/>
            </p:cNvSpPr>
            <p:nvPr/>
          </p:nvSpPr>
          <p:spPr bwMode="auto">
            <a:xfrm>
              <a:off x="5815013" y="4500563"/>
              <a:ext cx="771525" cy="682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type="triangle" w="med" len="med"/>
                </a14:hiddenLine>
              </a:ext>
            </a:extLst>
          </p:spPr>
          <p:txBody>
            <a:bodyPr/>
            <a:lstStyle/>
            <a:p>
              <a:endParaRPr lang="zh-TW" altLang="en-US"/>
            </a:p>
          </p:txBody>
        </p:sp>
        <p:sp>
          <p:nvSpPr>
            <p:cNvPr id="101400" name="Line 20">
              <a:extLst>
                <a:ext uri="{FF2B5EF4-FFF2-40B4-BE49-F238E27FC236}">
                  <a16:creationId xmlns:a16="http://schemas.microsoft.com/office/drawing/2014/main" id="{7DD5966C-1DE1-8D73-C408-7A0C34A32974}"/>
                </a:ext>
              </a:extLst>
            </p:cNvPr>
            <p:cNvSpPr>
              <a:spLocks noChangeShapeType="1"/>
            </p:cNvSpPr>
            <p:nvPr/>
          </p:nvSpPr>
          <p:spPr bwMode="auto">
            <a:xfrm flipV="1">
              <a:off x="5807075" y="4224338"/>
              <a:ext cx="1377950" cy="20637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1401" name="Freeform 21">
              <a:extLst>
                <a:ext uri="{FF2B5EF4-FFF2-40B4-BE49-F238E27FC236}">
                  <a16:creationId xmlns:a16="http://schemas.microsoft.com/office/drawing/2014/main" id="{4B06DC65-CC0A-5A2C-6D93-4E42EF383297}"/>
                </a:ext>
              </a:extLst>
            </p:cNvPr>
            <p:cNvSpPr>
              <a:spLocks/>
            </p:cNvSpPr>
            <p:nvPr/>
          </p:nvSpPr>
          <p:spPr bwMode="auto">
            <a:xfrm>
              <a:off x="6569075" y="3586163"/>
              <a:ext cx="631825" cy="987425"/>
            </a:xfrm>
            <a:custGeom>
              <a:avLst/>
              <a:gdLst>
                <a:gd name="T0" fmla="*/ 2147483646 w 288"/>
                <a:gd name="T1" fmla="*/ 0 h 524"/>
                <a:gd name="T2" fmla="*/ 0 w 288"/>
                <a:gd name="T3" fmla="*/ 2147483646 h 524"/>
                <a:gd name="T4" fmla="*/ 2147483646 w 288"/>
                <a:gd name="T5" fmla="*/ 2147483646 h 524"/>
                <a:gd name="T6" fmla="*/ 2147483646 w 288"/>
                <a:gd name="T7" fmla="*/ 0 h 524"/>
                <a:gd name="T8" fmla="*/ 0 60000 65536"/>
                <a:gd name="T9" fmla="*/ 0 60000 65536"/>
                <a:gd name="T10" fmla="*/ 0 60000 65536"/>
                <a:gd name="T11" fmla="*/ 0 60000 65536"/>
                <a:gd name="T12" fmla="*/ 0 w 288"/>
                <a:gd name="T13" fmla="*/ 0 h 524"/>
                <a:gd name="T14" fmla="*/ 288 w 288"/>
                <a:gd name="T15" fmla="*/ 524 h 524"/>
              </a:gdLst>
              <a:ahLst/>
              <a:cxnLst>
                <a:cxn ang="T8">
                  <a:pos x="T0" y="T1"/>
                </a:cxn>
                <a:cxn ang="T9">
                  <a:pos x="T2" y="T3"/>
                </a:cxn>
                <a:cxn ang="T10">
                  <a:pos x="T4" y="T5"/>
                </a:cxn>
                <a:cxn ang="T11">
                  <a:pos x="T6" y="T7"/>
                </a:cxn>
              </a:cxnLst>
              <a:rect l="T12" t="T13" r="T14" b="T15"/>
              <a:pathLst>
                <a:path w="288" h="524">
                  <a:moveTo>
                    <a:pt x="84" y="0"/>
                  </a:moveTo>
                  <a:lnTo>
                    <a:pt x="0" y="524"/>
                  </a:lnTo>
                  <a:lnTo>
                    <a:pt x="288" y="340"/>
                  </a:lnTo>
                  <a:lnTo>
                    <a:pt x="84" y="0"/>
                  </a:lnTo>
                  <a:close/>
                </a:path>
              </a:pathLst>
            </a:custGeom>
            <a:solidFill>
              <a:srgbClr val="FF99FF">
                <a:alpha val="50195"/>
              </a:srgbClr>
            </a:solidFill>
            <a:ln w="9525">
              <a:solidFill>
                <a:schemeClr val="tx1"/>
              </a:solidFill>
              <a:round/>
              <a:headEnd/>
              <a:tailEnd/>
            </a:ln>
          </p:spPr>
          <p:txBody>
            <a:bodyPr/>
            <a:lstStyle/>
            <a:p>
              <a:endParaRPr lang="zh-TW" altLang="en-US"/>
            </a:p>
          </p:txBody>
        </p:sp>
        <p:sp>
          <p:nvSpPr>
            <p:cNvPr id="101402" name="Text Box 22">
              <a:extLst>
                <a:ext uri="{FF2B5EF4-FFF2-40B4-BE49-F238E27FC236}">
                  <a16:creationId xmlns:a16="http://schemas.microsoft.com/office/drawing/2014/main" id="{9F6E1687-EB13-837E-040F-F9E394DEE8C1}"/>
                </a:ext>
              </a:extLst>
            </p:cNvPr>
            <p:cNvSpPr txBox="1">
              <a:spLocks noChangeArrowheads="1"/>
            </p:cNvSpPr>
            <p:nvPr/>
          </p:nvSpPr>
          <p:spPr bwMode="auto">
            <a:xfrm>
              <a:off x="4979792" y="1735125"/>
              <a:ext cx="2769720" cy="69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kumimoji="1" lang="zh-CN" altLang="en-US"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晶面</a:t>
              </a:r>
              <a:r>
                <a:rPr kumimoji="1" lang="en-US" altLang="zh-CN"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8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8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 </a:t>
              </a:r>
              <a:r>
                <a:rPr kumimoji="1" lang="en-US" altLang="zh-CN" sz="2800" b="1"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h</a:t>
              </a:r>
              <a:r>
                <a:rPr kumimoji="1" lang="en-US" altLang="zh-CN" sz="2800" b="1"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8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01403" name="Line 23">
              <a:extLst>
                <a:ext uri="{FF2B5EF4-FFF2-40B4-BE49-F238E27FC236}">
                  <a16:creationId xmlns:a16="http://schemas.microsoft.com/office/drawing/2014/main" id="{9D59AC0F-42B9-9BFE-B1CD-9E8C8D0C50EF}"/>
                </a:ext>
              </a:extLst>
            </p:cNvPr>
            <p:cNvSpPr>
              <a:spLocks noChangeShapeType="1"/>
            </p:cNvSpPr>
            <p:nvPr/>
          </p:nvSpPr>
          <p:spPr bwMode="auto">
            <a:xfrm>
              <a:off x="6837363" y="2914650"/>
              <a:ext cx="12700" cy="11144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4" name="Object 5">
              <a:extLst>
                <a:ext uri="{FF2B5EF4-FFF2-40B4-BE49-F238E27FC236}">
                  <a16:creationId xmlns:a16="http://schemas.microsoft.com/office/drawing/2014/main" id="{8FF4DE40-558E-F3DD-D76C-70CBD114FF6C}"/>
                </a:ext>
              </a:extLst>
            </p:cNvPr>
            <p:cNvSpPr txBox="1">
              <a:spLocks noRot="1" noChangeAspect="1" noMove="1" noResize="1" noEditPoints="1" noAdjustHandles="1" noChangeArrowheads="1" noChangeShapeType="1" noTextEdit="1"/>
            </p:cNvSpPr>
            <p:nvPr/>
          </p:nvSpPr>
          <p:spPr bwMode="auto">
            <a:xfrm>
              <a:off x="5824538" y="2960964"/>
              <a:ext cx="579437" cy="1034789"/>
            </a:xfrm>
            <a:prstGeom prst="rect">
              <a:avLst/>
            </a:prstGeom>
            <a:blipFill>
              <a:blip r:embed="rId10"/>
              <a:stretch>
                <a:fillRect/>
              </a:stretch>
            </a:blipFill>
            <a:ln>
              <a:noFill/>
            </a:ln>
          </p:spPr>
          <p:txBody>
            <a:bodyPr/>
            <a:lstStyle/>
            <a:p>
              <a:pPr>
                <a:defRPr/>
              </a:pPr>
              <a:r>
                <a:rPr lang="zh-TW" altLang="en-US">
                  <a:noFill/>
                </a:rPr>
                <a:t> </a:t>
              </a:r>
            </a:p>
          </p:txBody>
        </p:sp>
        <p:sp>
          <p:nvSpPr>
            <p:cNvPr id="55" name="Object 6">
              <a:extLst>
                <a:ext uri="{FF2B5EF4-FFF2-40B4-BE49-F238E27FC236}">
                  <a16:creationId xmlns:a16="http://schemas.microsoft.com/office/drawing/2014/main" id="{E9FCD570-FF46-6D9B-A9DC-05D7DF69CA9C}"/>
                </a:ext>
              </a:extLst>
            </p:cNvPr>
            <p:cNvSpPr txBox="1">
              <a:spLocks noRot="1" noChangeAspect="1" noMove="1" noResize="1" noEditPoints="1" noAdjustHandles="1" noChangeArrowheads="1" noChangeShapeType="1" noTextEdit="1"/>
            </p:cNvSpPr>
            <p:nvPr/>
          </p:nvSpPr>
          <p:spPr bwMode="auto">
            <a:xfrm>
              <a:off x="5119750" y="3298844"/>
              <a:ext cx="601697" cy="1071286"/>
            </a:xfrm>
            <a:prstGeom prst="rect">
              <a:avLst/>
            </a:prstGeom>
            <a:blipFill>
              <a:blip r:embed="rId11"/>
              <a:stretch>
                <a:fillRect/>
              </a:stretch>
            </a:blipFill>
            <a:ln>
              <a:noFill/>
            </a:ln>
          </p:spPr>
          <p:txBody>
            <a:bodyPr/>
            <a:lstStyle/>
            <a:p>
              <a:pPr>
                <a:defRPr/>
              </a:pPr>
              <a:r>
                <a:rPr lang="zh-TW" altLang="en-US">
                  <a:noFill/>
                </a:rPr>
                <a:t> </a:t>
              </a:r>
            </a:p>
          </p:txBody>
        </p:sp>
        <p:sp>
          <p:nvSpPr>
            <p:cNvPr id="101406" name="Line 26">
              <a:extLst>
                <a:ext uri="{FF2B5EF4-FFF2-40B4-BE49-F238E27FC236}">
                  <a16:creationId xmlns:a16="http://schemas.microsoft.com/office/drawing/2014/main" id="{BCF5A487-AA9F-E13A-2F66-771286A17337}"/>
                </a:ext>
              </a:extLst>
            </p:cNvPr>
            <p:cNvSpPr>
              <a:spLocks noChangeShapeType="1"/>
            </p:cNvSpPr>
            <p:nvPr/>
          </p:nvSpPr>
          <p:spPr bwMode="auto">
            <a:xfrm>
              <a:off x="5707063" y="3940174"/>
              <a:ext cx="803048" cy="376174"/>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1407" name="Line 27">
              <a:extLst>
                <a:ext uri="{FF2B5EF4-FFF2-40B4-BE49-F238E27FC236}">
                  <a16:creationId xmlns:a16="http://schemas.microsoft.com/office/drawing/2014/main" id="{FAE06376-3F71-F596-E49C-311236A2A18B}"/>
                </a:ext>
              </a:extLst>
            </p:cNvPr>
            <p:cNvSpPr>
              <a:spLocks noChangeShapeType="1"/>
            </p:cNvSpPr>
            <p:nvPr/>
          </p:nvSpPr>
          <p:spPr bwMode="auto">
            <a:xfrm>
              <a:off x="5794375" y="4497388"/>
              <a:ext cx="792163" cy="7143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01408" name="Line 28">
              <a:extLst>
                <a:ext uri="{FF2B5EF4-FFF2-40B4-BE49-F238E27FC236}">
                  <a16:creationId xmlns:a16="http://schemas.microsoft.com/office/drawing/2014/main" id="{0FC1871D-106B-0A34-0D92-2DDE80682E11}"/>
                </a:ext>
              </a:extLst>
            </p:cNvPr>
            <p:cNvSpPr>
              <a:spLocks noChangeShapeType="1"/>
            </p:cNvSpPr>
            <p:nvPr/>
          </p:nvSpPr>
          <p:spPr bwMode="auto">
            <a:xfrm flipV="1">
              <a:off x="5722938" y="4148138"/>
              <a:ext cx="935037" cy="36036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1409" name="Line 29">
              <a:extLst>
                <a:ext uri="{FF2B5EF4-FFF2-40B4-BE49-F238E27FC236}">
                  <a16:creationId xmlns:a16="http://schemas.microsoft.com/office/drawing/2014/main" id="{7165D57B-1643-4B1B-BCB7-ACE7450241AD}"/>
                </a:ext>
              </a:extLst>
            </p:cNvPr>
            <p:cNvSpPr>
              <a:spLocks noChangeShapeType="1"/>
            </p:cNvSpPr>
            <p:nvPr/>
          </p:nvSpPr>
          <p:spPr bwMode="auto">
            <a:xfrm flipV="1">
              <a:off x="6875463" y="3573463"/>
              <a:ext cx="1366837" cy="50323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60" name="Object 7">
              <a:extLst>
                <a:ext uri="{FF2B5EF4-FFF2-40B4-BE49-F238E27FC236}">
                  <a16:creationId xmlns:a16="http://schemas.microsoft.com/office/drawing/2014/main" id="{08FDEECD-A982-3E2E-FEA1-0E73B82640B3}"/>
                </a:ext>
              </a:extLst>
            </p:cNvPr>
            <p:cNvSpPr txBox="1">
              <a:spLocks noRot="1" noChangeAspect="1" noMove="1" noResize="1" noEditPoints="1" noAdjustHandles="1" noChangeArrowheads="1" noChangeShapeType="1" noTextEdit="1"/>
            </p:cNvSpPr>
            <p:nvPr/>
          </p:nvSpPr>
          <p:spPr bwMode="auto">
            <a:xfrm>
              <a:off x="7781999" y="2996952"/>
              <a:ext cx="606425" cy="631201"/>
            </a:xfrm>
            <a:prstGeom prst="rect">
              <a:avLst/>
            </a:prstGeom>
            <a:blipFill>
              <a:blip r:embed="rId12"/>
              <a:stretch>
                <a:fillRect l="-1333" t="-16883" r="-22667" b="-1299"/>
              </a:stretch>
            </a:blipFill>
            <a:ln>
              <a:noFill/>
            </a:ln>
          </p:spPr>
          <p:txBody>
            <a:bodyPr/>
            <a:lstStyle/>
            <a:p>
              <a:pPr>
                <a:defRPr/>
              </a:pPr>
              <a:r>
                <a:rPr lang="zh-TW" altLang="en-US">
                  <a:noFill/>
                </a:rPr>
                <a:t> </a:t>
              </a:r>
            </a:p>
          </p:txBody>
        </p:sp>
        <p:sp>
          <p:nvSpPr>
            <p:cNvPr id="61" name="Object 9">
              <a:extLst>
                <a:ext uri="{FF2B5EF4-FFF2-40B4-BE49-F238E27FC236}">
                  <a16:creationId xmlns:a16="http://schemas.microsoft.com/office/drawing/2014/main" id="{7AD70FF9-0A50-96A8-0D8F-3FD8053F6202}"/>
                </a:ext>
              </a:extLst>
            </p:cNvPr>
            <p:cNvSpPr txBox="1">
              <a:spLocks noRot="1" noChangeAspect="1" noMove="1" noResize="1" noEditPoints="1" noAdjustHandles="1" noChangeArrowheads="1" noChangeShapeType="1" noTextEdit="1"/>
            </p:cNvSpPr>
            <p:nvPr/>
          </p:nvSpPr>
          <p:spPr bwMode="auto">
            <a:xfrm>
              <a:off x="5980113" y="4581391"/>
              <a:ext cx="549275" cy="1049073"/>
            </a:xfrm>
            <a:prstGeom prst="rect">
              <a:avLst/>
            </a:prstGeom>
            <a:blipFill>
              <a:blip r:embed="rId13"/>
              <a:stretch>
                <a:fillRect/>
              </a:stretch>
            </a:blipFill>
            <a:ln>
              <a:noFill/>
            </a:ln>
          </p:spPr>
          <p:txBody>
            <a:bodyPr/>
            <a:lstStyle/>
            <a:p>
              <a:pPr>
                <a:defRPr/>
              </a:pPr>
              <a:r>
                <a:rPr lang="zh-TW" altLang="en-US">
                  <a:noFill/>
                </a:rPr>
                <a:t> </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AD70F5B-3F47-1785-2F83-DEDE213E1E42}"/>
              </a:ext>
            </a:extLst>
          </p:cNvPr>
          <p:cNvSpPr>
            <a:spLocks noGrp="1"/>
          </p:cNvSpPr>
          <p:nvPr>
            <p:ph idx="1"/>
          </p:nvPr>
        </p:nvSpPr>
        <p:spPr>
          <a:xfrm>
            <a:off x="187325" y="2227263"/>
            <a:ext cx="8769350" cy="3262312"/>
          </a:xfrm>
        </p:spPr>
        <p:txBody>
          <a:bodyPr>
            <a:normAutofit fontScale="92500" lnSpcReduction="20000"/>
          </a:bodyPr>
          <a:lstStyle/>
          <a:p>
            <a:pPr algn="just" fontAlgn="auto">
              <a:spcAft>
                <a:spcPts val="0"/>
              </a:spcAft>
              <a:defRPr/>
            </a:pPr>
            <a:r>
              <a:rPr lang="zh-CN" altLang="zh-TW" sz="2800" dirty="0">
                <a:latin typeface="Times New Roman" panose="02020603050405020304" pitchFamily="18" charset="0"/>
                <a:ea typeface="宋体" panose="02010600030101010101" pitchFamily="2" charset="-122"/>
                <a:cs typeface="Times New Roman" panose="02020603050405020304" pitchFamily="18" charset="0"/>
              </a:rPr>
              <a:t>首先区分晶面密勒指数和衍射面密勒指数：</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lvl="1" algn="just" fontAlgn="auto">
              <a:spcAft>
                <a:spcPts val="0"/>
              </a:spcAft>
              <a:defRPr/>
            </a:pPr>
            <a:r>
              <a:rPr lang="zh-CN" altLang="zh-TW" sz="2400" dirty="0">
                <a:latin typeface="Times New Roman" panose="02020603050405020304" pitchFamily="18" charset="0"/>
                <a:ea typeface="宋体" panose="02010600030101010101" pitchFamily="2" charset="-122"/>
                <a:cs typeface="Times New Roman" panose="02020603050405020304" pitchFamily="18" charset="0"/>
              </a:rPr>
              <a:t>前者一般化为互质整数</a:t>
            </a:r>
            <a:r>
              <a:rPr lang="en-US" altLang="zh-TW"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TW" sz="2400" i="1" dirty="0" err="1">
                <a:latin typeface="Times New Roman" panose="02020603050405020304" pitchFamily="18" charset="0"/>
                <a:ea typeface="宋体" panose="02010600030101010101" pitchFamily="2" charset="-122"/>
                <a:cs typeface="Times New Roman" panose="02020603050405020304" pitchFamily="18" charset="0"/>
              </a:rPr>
              <a:t>hkl</a:t>
            </a:r>
            <a:r>
              <a:rPr lang="en-US" altLang="zh-TW"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TW" sz="2400" dirty="0">
                <a:latin typeface="Times New Roman" panose="02020603050405020304" pitchFamily="18" charset="0"/>
                <a:ea typeface="宋体" panose="02010600030101010101" pitchFamily="2" charset="-122"/>
                <a:cs typeface="Times New Roman" panose="02020603050405020304" pitchFamily="18" charset="0"/>
              </a:rPr>
              <a:t>，因此不存在</a:t>
            </a:r>
            <a:r>
              <a:rPr lang="en-US" altLang="zh-TW" sz="2400" i="1" dirty="0" err="1">
                <a:latin typeface="Times New Roman" panose="02020603050405020304" pitchFamily="18" charset="0"/>
                <a:ea typeface="宋体" panose="02010600030101010101" pitchFamily="2" charset="-122"/>
                <a:cs typeface="Times New Roman" panose="02020603050405020304" pitchFamily="18" charset="0"/>
              </a:rPr>
              <a:t>hkl</a:t>
            </a:r>
            <a:r>
              <a:rPr lang="zh-CN" altLang="zh-TW" sz="2400" dirty="0">
                <a:latin typeface="Times New Roman" panose="02020603050405020304" pitchFamily="18" charset="0"/>
                <a:ea typeface="宋体" panose="02010600030101010101" pitchFamily="2" charset="-122"/>
                <a:cs typeface="Times New Roman" panose="02020603050405020304" pitchFamily="18" charset="0"/>
              </a:rPr>
              <a:t>全偶的情况；后者不必化为互质整数，</a:t>
            </a:r>
            <a:r>
              <a:rPr lang="en-US" altLang="zh-TW" sz="2400" dirty="0">
                <a:latin typeface="Times New Roman" panose="02020603050405020304" pitchFamily="18" charset="0"/>
                <a:ea typeface="宋体" panose="02010600030101010101" pitchFamily="2" charset="-122"/>
                <a:cs typeface="Times New Roman" panose="02020603050405020304" pitchFamily="18" charset="0"/>
              </a:rPr>
              <a:t>(100)</a:t>
            </a:r>
            <a:r>
              <a:rPr lang="zh-CN" altLang="zh-TW"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TW" sz="2400" dirty="0">
                <a:latin typeface="Times New Roman" panose="02020603050405020304" pitchFamily="18" charset="0"/>
                <a:ea typeface="宋体" panose="02010600030101010101" pitchFamily="2" charset="-122"/>
                <a:cs typeface="Times New Roman" panose="02020603050405020304" pitchFamily="18" charset="0"/>
              </a:rPr>
              <a:t>(200)</a:t>
            </a:r>
            <a:r>
              <a:rPr lang="zh-CN" altLang="zh-TW"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TW" sz="2400" dirty="0">
                <a:latin typeface="Times New Roman" panose="02020603050405020304" pitchFamily="18" charset="0"/>
                <a:ea typeface="宋体" panose="02010600030101010101" pitchFamily="2" charset="-122"/>
                <a:cs typeface="Times New Roman" panose="02020603050405020304" pitchFamily="18" charset="0"/>
              </a:rPr>
              <a:t>(400)</a:t>
            </a:r>
            <a:r>
              <a:rPr lang="zh-CN" altLang="zh-TW" sz="2400" dirty="0">
                <a:latin typeface="Times New Roman" panose="02020603050405020304" pitchFamily="18" charset="0"/>
                <a:ea typeface="宋体" panose="02010600030101010101" pitchFamily="2" charset="-122"/>
                <a:cs typeface="Times New Roman" panose="02020603050405020304" pitchFamily="18" charset="0"/>
              </a:rPr>
              <a:t>具有不同的意义，此处为便于区分，用</a:t>
            </a:r>
            <a:r>
              <a:rPr lang="en-US" altLang="zh-TW"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TW" sz="2400" i="1" dirty="0" err="1">
                <a:latin typeface="Times New Roman" panose="02020603050405020304" pitchFamily="18" charset="0"/>
                <a:ea typeface="宋体" panose="02010600030101010101" pitchFamily="2" charset="-122"/>
                <a:cs typeface="Times New Roman" panose="02020603050405020304" pitchFamily="18" charset="0"/>
              </a:rPr>
              <a:t>h’k’l</a:t>
            </a:r>
            <a:r>
              <a:rPr lang="en-US" altLang="zh-TW" sz="2400" i="1" dirty="0">
                <a:latin typeface="Times New Roman" panose="02020603050405020304" pitchFamily="18" charset="0"/>
                <a:ea typeface="宋体" panose="02010600030101010101" pitchFamily="2" charset="-122"/>
                <a:cs typeface="Times New Roman" panose="02020603050405020304" pitchFamily="18" charset="0"/>
              </a:rPr>
              <a:t>’</a:t>
            </a:r>
            <a:r>
              <a:rPr lang="en-US" altLang="zh-TW"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TW" sz="2400" dirty="0">
                <a:latin typeface="Times New Roman" panose="02020603050405020304" pitchFamily="18" charset="0"/>
                <a:ea typeface="宋体" panose="02010600030101010101" pitchFamily="2" charset="-122"/>
                <a:cs typeface="Times New Roman" panose="02020603050405020304" pitchFamily="18" charset="0"/>
              </a:rPr>
              <a:t>表示。</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0" algn="just" fontAlgn="auto">
              <a:spcAft>
                <a:spcPts val="0"/>
              </a:spcAft>
              <a:buFont typeface="Arial" panose="020B0604020202020204" pitchFamily="34" charset="0"/>
              <a:buNone/>
              <a:defRP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just" fontAlgn="auto">
              <a:spcAft>
                <a:spcPts val="0"/>
              </a:spcAft>
              <a:defRPr/>
            </a:pPr>
            <a:r>
              <a:rPr lang="zh-CN" altLang="zh-TW" sz="2800" kern="100" dirty="0">
                <a:latin typeface="Times New Roman" panose="02020603050405020304" pitchFamily="18" charset="0"/>
                <a:ea typeface="宋体" panose="02010600030101010101" pitchFamily="2" charset="-122"/>
                <a:cs typeface="Times New Roman" panose="02020603050405020304" pitchFamily="18" charset="0"/>
              </a:rPr>
              <a:t>在</a:t>
            </a:r>
            <a:r>
              <a:rPr lang="en-US" altLang="zh-TW" sz="28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zh-TW"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TW" sz="2800"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zh-TW" sz="2800" kern="100" dirty="0">
                <a:latin typeface="Times New Roman" panose="02020603050405020304" pitchFamily="18" charset="0"/>
                <a:ea typeface="宋体" panose="02010600030101010101" pitchFamily="2" charset="-122"/>
                <a:cs typeface="Times New Roman" panose="02020603050405020304" pitchFamily="18" charset="0"/>
              </a:rPr>
              <a:t>）中，</a:t>
            </a:r>
            <a:r>
              <a:rPr lang="en-US" altLang="zh-TW" sz="2800" i="1" kern="100" dirty="0">
                <a:latin typeface="Times New Roman" panose="02020603050405020304" pitchFamily="18" charset="0"/>
                <a:ea typeface="宋体" panose="02010600030101010101" pitchFamily="2" charset="-122"/>
                <a:cs typeface="Times New Roman" panose="02020603050405020304" pitchFamily="18" charset="0"/>
              </a:rPr>
              <a:t>α</a:t>
            </a:r>
            <a:r>
              <a:rPr lang="zh-CN" altLang="zh-TW" sz="2800" kern="100" dirty="0">
                <a:latin typeface="Times New Roman" panose="02020603050405020304" pitchFamily="18" charset="0"/>
                <a:ea typeface="宋体" panose="02010600030101010101" pitchFamily="2" charset="-122"/>
                <a:cs typeface="Times New Roman" panose="02020603050405020304" pitchFamily="18" charset="0"/>
              </a:rPr>
              <a:t>取值条件可对比</a:t>
            </a:r>
            <a:r>
              <a:rPr lang="en-US" altLang="zh-TW" sz="2800" kern="100" dirty="0">
                <a:latin typeface="Times New Roman" panose="02020603050405020304" pitchFamily="18" charset="0"/>
                <a:ea typeface="宋体" panose="02010600030101010101" pitchFamily="2" charset="-122"/>
                <a:cs typeface="Times New Roman" panose="02020603050405020304" pitchFamily="18" charset="0"/>
              </a:rPr>
              <a:t>XRD</a:t>
            </a:r>
            <a:r>
              <a:rPr lang="zh-CN" altLang="zh-TW" sz="2800" kern="100" dirty="0">
                <a:latin typeface="Times New Roman" panose="02020603050405020304" pitchFamily="18" charset="0"/>
                <a:ea typeface="宋体" panose="02010600030101010101" pitchFamily="2" charset="-122"/>
                <a:cs typeface="Times New Roman" panose="02020603050405020304" pitchFamily="18" charset="0"/>
              </a:rPr>
              <a:t>中的消光条件：</a:t>
            </a:r>
            <a:endParaRPr lang="zh-TW" altLang="zh-TW" sz="2800" kern="100" dirty="0">
              <a:latin typeface="Times New Roman" panose="02020603050405020304" pitchFamily="18" charset="0"/>
              <a:ea typeface="宋体" panose="02010600030101010101" pitchFamily="2" charset="-122"/>
              <a:cs typeface="Times New Roman" panose="02020603050405020304" pitchFamily="18" charset="0"/>
            </a:endParaRPr>
          </a:p>
          <a:p>
            <a:pPr lvl="1" algn="just" fontAlgn="auto">
              <a:spcAft>
                <a:spcPts val="0"/>
              </a:spcAft>
              <a:defRPr/>
            </a:pPr>
            <a:r>
              <a:rPr lang="zh-CN" altLang="zh-TW" sz="2400" kern="100" dirty="0">
                <a:latin typeface="Times New Roman" panose="02020603050405020304" pitchFamily="18" charset="0"/>
                <a:ea typeface="宋体" panose="02010600030101010101" pitchFamily="2" charset="-122"/>
                <a:cs typeface="Times New Roman" panose="02020603050405020304" pitchFamily="18" charset="0"/>
              </a:rPr>
              <a:t>体心立方：</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k’</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l’ </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TW" sz="2400" kern="100" dirty="0">
                <a:latin typeface="Times New Roman" panose="02020603050405020304" pitchFamily="18" charset="0"/>
                <a:ea typeface="宋体" panose="02010600030101010101" pitchFamily="2" charset="-122"/>
                <a:cs typeface="Times New Roman" panose="02020603050405020304" pitchFamily="18" charset="0"/>
              </a:rPr>
              <a:t>偶数时有衍射峰，</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k’</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l’ </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TW" sz="2400" kern="100" dirty="0">
                <a:latin typeface="Times New Roman" panose="02020603050405020304" pitchFamily="18" charset="0"/>
                <a:ea typeface="宋体" panose="02010600030101010101" pitchFamily="2" charset="-122"/>
                <a:cs typeface="Times New Roman" panose="02020603050405020304" pitchFamily="18" charset="0"/>
              </a:rPr>
              <a:t>奇数时消光；</a:t>
            </a:r>
            <a:endParaRPr lang="zh-TW" altLang="zh-TW" sz="2400" kern="100" dirty="0">
              <a:latin typeface="Times New Roman" panose="02020603050405020304" pitchFamily="18" charset="0"/>
              <a:ea typeface="宋体" panose="02010600030101010101" pitchFamily="2" charset="-122"/>
              <a:cs typeface="Times New Roman" panose="02020603050405020304" pitchFamily="18" charset="0"/>
            </a:endParaRPr>
          </a:p>
          <a:p>
            <a:pPr lvl="1" algn="just" fontAlgn="auto">
              <a:spcAft>
                <a:spcPts val="0"/>
              </a:spcAft>
              <a:defRPr/>
            </a:pPr>
            <a:r>
              <a:rPr lang="zh-CN" altLang="zh-TW" sz="2400" kern="100" dirty="0">
                <a:latin typeface="Times New Roman" panose="02020603050405020304" pitchFamily="18" charset="0"/>
                <a:ea typeface="宋体" panose="02010600030101010101" pitchFamily="2" charset="-122"/>
                <a:cs typeface="Times New Roman" panose="02020603050405020304" pitchFamily="18" charset="0"/>
              </a:rPr>
              <a:t>面心立方：</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k’</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l’</a:t>
            </a:r>
            <a:r>
              <a:rPr lang="zh-CN" altLang="zh-TW" sz="2400" kern="100" dirty="0">
                <a:latin typeface="Times New Roman" panose="02020603050405020304" pitchFamily="18" charset="0"/>
                <a:ea typeface="宋体" panose="02010600030101010101" pitchFamily="2" charset="-122"/>
                <a:cs typeface="Times New Roman" panose="02020603050405020304" pitchFamily="18" charset="0"/>
              </a:rPr>
              <a:t>全奇或者全偶时有衍射峰，</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h’</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k’</a:t>
            </a:r>
            <a:r>
              <a:rPr lang="en-US" altLang="zh-TW" sz="24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TW" sz="2400" i="1" kern="100" dirty="0">
                <a:latin typeface="Times New Roman" panose="02020603050405020304" pitchFamily="18" charset="0"/>
                <a:ea typeface="宋体" panose="02010600030101010101" pitchFamily="2" charset="-122"/>
                <a:cs typeface="Times New Roman" panose="02020603050405020304" pitchFamily="18" charset="0"/>
              </a:rPr>
              <a:t>l’</a:t>
            </a:r>
            <a:r>
              <a:rPr lang="zh-CN" altLang="zh-TW" sz="2400" kern="100" dirty="0">
                <a:latin typeface="Times New Roman" panose="02020603050405020304" pitchFamily="18" charset="0"/>
                <a:ea typeface="宋体" panose="02010600030101010101" pitchFamily="2" charset="-122"/>
                <a:cs typeface="Times New Roman" panose="02020603050405020304" pitchFamily="18" charset="0"/>
              </a:rPr>
              <a:t>中两偶一奇或两奇一偶时消光。</a:t>
            </a:r>
            <a:endParaRPr lang="zh-TW" altLang="zh-TW" sz="2400" kern="100" dirty="0">
              <a:latin typeface="Times New Roman" panose="02020603050405020304" pitchFamily="18" charset="0"/>
              <a:ea typeface="宋体" panose="02010600030101010101" pitchFamily="2" charset="-122"/>
              <a:cs typeface="Times New Roman" panose="02020603050405020304" pitchFamily="18" charset="0"/>
            </a:endParaRPr>
          </a:p>
          <a:p>
            <a:pPr algn="just" fontAlgn="auto">
              <a:spcAft>
                <a:spcPts val="0"/>
              </a:spcAft>
              <a:defRPr/>
            </a:pP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403" name="投影片編號版面配置區 3">
            <a:extLst>
              <a:ext uri="{FF2B5EF4-FFF2-40B4-BE49-F238E27FC236}">
                <a16:creationId xmlns:a16="http://schemas.microsoft.com/office/drawing/2014/main" id="{5636AE18-B68D-18B2-5624-2C4F1D2292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C1F497B-8C3D-4830-8D33-DC0FAD169BEB}"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75</a:t>
            </a:fld>
            <a:endParaRPr lang="zh-TW" altLang="en-US" sz="1200">
              <a:solidFill>
                <a:srgbClr val="767676"/>
              </a:solidFill>
              <a:latin typeface="Aptos" panose="020B0004020202020204" pitchFamily="34" charset="0"/>
              <a:ea typeface="新細明體" panose="02020500000000000000" pitchFamily="18" charset="-120"/>
            </a:endParaRPr>
          </a:p>
        </p:txBody>
      </p:sp>
      <p:sp>
        <p:nvSpPr>
          <p:cNvPr id="4" name="標題 1">
            <a:extLst>
              <a:ext uri="{FF2B5EF4-FFF2-40B4-BE49-F238E27FC236}">
                <a16:creationId xmlns:a16="http://schemas.microsoft.com/office/drawing/2014/main" id="{8DED30CF-61C3-7FB3-E808-FF771D9CC479}"/>
              </a:ext>
            </a:extLst>
          </p:cNvPr>
          <p:cNvSpPr>
            <a:spLocks noGrp="1"/>
          </p:cNvSpPr>
          <p:nvPr>
            <p:ph type="title"/>
          </p:nvPr>
        </p:nvSpPr>
        <p:spPr>
          <a:xfrm>
            <a:off x="306388" y="476250"/>
            <a:ext cx="8531225" cy="995363"/>
          </a:xfrm>
        </p:spPr>
        <p:txBody>
          <a:bodyPr rtlCol="0">
            <a:normAutofit fontScale="90000"/>
          </a:bodyPr>
          <a:lstStyle/>
          <a:p>
            <a:pPr algn="just" fontAlgn="auto">
              <a:spcAft>
                <a:spcPts val="0"/>
              </a:spcAft>
              <a:defRPr/>
            </a:pPr>
            <a:r>
              <a:rPr lang="en-US" altLang="zh-TW" sz="3600" b="1" kern="100" dirty="0">
                <a:ea typeface="黑体" panose="02010600030101010101" pitchFamily="2" charset="-122"/>
                <a:cs typeface="Times New Roman" panose="02020603050405020304" pitchFamily="18" charset="0"/>
              </a:rPr>
              <a:t>XRD</a:t>
            </a:r>
            <a:r>
              <a:rPr lang="zh-CN" altLang="zh-TW" sz="3600" b="1" kern="100" dirty="0">
                <a:ea typeface="黑体" panose="02010600030101010101" pitchFamily="2" charset="-122"/>
                <a:cs typeface="Times New Roman" panose="02020603050405020304" pitchFamily="18" charset="0"/>
              </a:rPr>
              <a:t>衍射面密勒指数（或称衍射面指数）、</a:t>
            </a:r>
            <a:br>
              <a:rPr lang="en-US" altLang="zh-CN" sz="3600" b="1" kern="100" dirty="0">
                <a:ea typeface="黑体" panose="02010600030101010101" pitchFamily="2" charset="-122"/>
                <a:cs typeface="Times New Roman" panose="02020603050405020304" pitchFamily="18" charset="0"/>
              </a:rPr>
            </a:br>
            <a:r>
              <a:rPr lang="zh-CN" altLang="zh-TW" sz="3600" b="1" kern="100" dirty="0">
                <a:ea typeface="黑体" panose="02010600030101010101" pitchFamily="2" charset="-122"/>
                <a:cs typeface="Times New Roman" panose="02020603050405020304" pitchFamily="18" charset="0"/>
              </a:rPr>
              <a:t>面间距和衍射角之间的关系</a:t>
            </a:r>
            <a:endParaRPr lang="zh-TW" altLang="zh-TW" sz="3600" kern="100" dirty="0">
              <a:ea typeface="黑体" panose="02010600030101010101" pitchFamily="2" charset="-122"/>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5FC0F-658A-FC05-95F7-3679C3D45461}"/>
              </a:ext>
            </a:extLst>
          </p:cNvPr>
          <p:cNvSpPr>
            <a:spLocks noGrp="1"/>
          </p:cNvSpPr>
          <p:nvPr>
            <p:ph type="title"/>
          </p:nvPr>
        </p:nvSpPr>
        <p:spPr>
          <a:xfrm>
            <a:off x="533400" y="493713"/>
            <a:ext cx="8181975" cy="993775"/>
          </a:xfrm>
        </p:spPr>
        <p:txBody>
          <a:bodyPr rtlCol="0">
            <a:normAutofit fontScale="90000"/>
          </a:bodyPr>
          <a:lstStyle/>
          <a:p>
            <a:pPr algn="just" fontAlgn="auto">
              <a:spcAft>
                <a:spcPts val="0"/>
              </a:spcAft>
              <a:defRPr/>
            </a:pPr>
            <a:r>
              <a:rPr lang="en-US" altLang="zh-TW" sz="3600" b="1" kern="100" dirty="0">
                <a:ea typeface="黑体" panose="02010600030101010101" pitchFamily="2" charset="-122"/>
                <a:cs typeface="Times New Roman" panose="02020603050405020304" pitchFamily="18" charset="0"/>
              </a:rPr>
              <a:t>XRD</a:t>
            </a:r>
            <a:r>
              <a:rPr lang="zh-CN" altLang="zh-TW" sz="3600" b="1" kern="100" dirty="0">
                <a:ea typeface="黑体" panose="02010600030101010101" pitchFamily="2" charset="-122"/>
                <a:cs typeface="Times New Roman" panose="02020603050405020304" pitchFamily="18" charset="0"/>
              </a:rPr>
              <a:t>衍射面密勒指数（或称衍射面指数）、</a:t>
            </a:r>
            <a:br>
              <a:rPr lang="en-US" altLang="zh-CN" sz="3600" b="1" kern="100" dirty="0">
                <a:ea typeface="黑体" panose="02010600030101010101" pitchFamily="2" charset="-122"/>
                <a:cs typeface="Times New Roman" panose="02020603050405020304" pitchFamily="18" charset="0"/>
              </a:rPr>
            </a:br>
            <a:r>
              <a:rPr lang="zh-CN" altLang="zh-TW" sz="3600" b="1" kern="100" dirty="0">
                <a:ea typeface="黑体" panose="02010600030101010101" pitchFamily="2" charset="-122"/>
                <a:cs typeface="Times New Roman" panose="02020603050405020304" pitchFamily="18" charset="0"/>
              </a:rPr>
              <a:t>面间距和衍射角之间的关系</a:t>
            </a:r>
            <a:endParaRPr lang="zh-TW" altLang="zh-TW" sz="3600" kern="100" dirty="0">
              <a:ea typeface="黑体" panose="02010600030101010101" pitchFamily="2" charset="-122"/>
              <a:cs typeface="Times New Roman" panose="02020603050405020304" pitchFamily="18" charset="0"/>
            </a:endParaRPr>
          </a:p>
        </p:txBody>
      </p:sp>
      <p:sp>
        <p:nvSpPr>
          <p:cNvPr id="3" name="內容版面配置區 2">
            <a:extLst>
              <a:ext uri="{FF2B5EF4-FFF2-40B4-BE49-F238E27FC236}">
                <a16:creationId xmlns:a16="http://schemas.microsoft.com/office/drawing/2014/main" id="{56A1580E-9E12-AF50-D54B-97149E5DF359}"/>
              </a:ext>
            </a:extLst>
          </p:cNvPr>
          <p:cNvSpPr>
            <a:spLocks noGrp="1" noRot="1" noChangeAspect="1" noMove="1" noResize="1" noEditPoints="1" noAdjustHandles="1" noChangeArrowheads="1" noChangeShapeType="1" noTextEdit="1"/>
          </p:cNvSpPr>
          <p:nvPr>
            <p:ph idx="1"/>
          </p:nvPr>
        </p:nvSpPr>
        <p:spPr>
          <a:xfrm>
            <a:off x="505691" y="1634542"/>
            <a:ext cx="8181110" cy="3583781"/>
          </a:xfrm>
          <a:blipFill>
            <a:blip r:embed="rId2"/>
            <a:stretch>
              <a:fillRect l="-1565" t="-1190" r="-5887" b="-6803"/>
            </a:stretch>
          </a:blipFill>
        </p:spPr>
        <p:txBody>
          <a:bodyPr/>
          <a:lstStyle/>
          <a:p>
            <a:pPr>
              <a:defRPr/>
            </a:pPr>
            <a:r>
              <a:rPr lang="zh-TW" altLang="en-US" dirty="0">
                <a:noFill/>
              </a:rPr>
              <a:t> </a:t>
            </a:r>
          </a:p>
        </p:txBody>
      </p:sp>
      <p:grpSp>
        <p:nvGrpSpPr>
          <p:cNvPr id="103428" name="组合 1">
            <a:extLst>
              <a:ext uri="{FF2B5EF4-FFF2-40B4-BE49-F238E27FC236}">
                <a16:creationId xmlns:a16="http://schemas.microsoft.com/office/drawing/2014/main" id="{63AC34F4-CA08-FFA6-D92F-886A25AD8032}"/>
              </a:ext>
            </a:extLst>
          </p:cNvPr>
          <p:cNvGrpSpPr>
            <a:grpSpLocks/>
          </p:cNvGrpSpPr>
          <p:nvPr/>
        </p:nvGrpSpPr>
        <p:grpSpPr bwMode="auto">
          <a:xfrm>
            <a:off x="5391150" y="4987925"/>
            <a:ext cx="3360738" cy="1552575"/>
            <a:chOff x="-268478" y="1201738"/>
            <a:chExt cx="4480116" cy="2070821"/>
          </a:xfrm>
        </p:grpSpPr>
        <p:cxnSp>
          <p:nvCxnSpPr>
            <p:cNvPr id="9" name="直接连接符 7">
              <a:extLst>
                <a:ext uri="{FF2B5EF4-FFF2-40B4-BE49-F238E27FC236}">
                  <a16:creationId xmlns:a16="http://schemas.microsoft.com/office/drawing/2014/main" id="{0FA75B29-CB1B-72A2-89EF-2C1E7F35D644}"/>
                </a:ext>
              </a:extLst>
            </p:cNvPr>
            <p:cNvCxnSpPr/>
            <p:nvPr/>
          </p:nvCxnSpPr>
          <p:spPr>
            <a:xfrm>
              <a:off x="324074" y="1915304"/>
              <a:ext cx="3887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8">
              <a:extLst>
                <a:ext uri="{FF2B5EF4-FFF2-40B4-BE49-F238E27FC236}">
                  <a16:creationId xmlns:a16="http://schemas.microsoft.com/office/drawing/2014/main" id="{5F474A3A-36E2-6366-73F6-8AB4888EF89F}"/>
                </a:ext>
              </a:extLst>
            </p:cNvPr>
            <p:cNvCxnSpPr/>
            <p:nvPr/>
          </p:nvCxnSpPr>
          <p:spPr>
            <a:xfrm>
              <a:off x="324074" y="2565346"/>
              <a:ext cx="3887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9">
              <a:extLst>
                <a:ext uri="{FF2B5EF4-FFF2-40B4-BE49-F238E27FC236}">
                  <a16:creationId xmlns:a16="http://schemas.microsoft.com/office/drawing/2014/main" id="{12CC6BD1-E3A2-26EA-A7B1-C504F39BDC9C}"/>
                </a:ext>
              </a:extLst>
            </p:cNvPr>
            <p:cNvCxnSpPr/>
            <p:nvPr/>
          </p:nvCxnSpPr>
          <p:spPr>
            <a:xfrm>
              <a:off x="324074" y="3213272"/>
              <a:ext cx="3887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箭头连接符 13">
              <a:extLst>
                <a:ext uri="{FF2B5EF4-FFF2-40B4-BE49-F238E27FC236}">
                  <a16:creationId xmlns:a16="http://schemas.microsoft.com/office/drawing/2014/main" id="{3BB8B821-F92E-3F98-57F3-E7EF5475EEA7}"/>
                </a:ext>
              </a:extLst>
            </p:cNvPr>
            <p:cNvCxnSpPr/>
            <p:nvPr/>
          </p:nvCxnSpPr>
          <p:spPr>
            <a:xfrm flipV="1">
              <a:off x="324074" y="1915304"/>
              <a:ext cx="0" cy="65004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7">
              <a:extLst>
                <a:ext uri="{FF2B5EF4-FFF2-40B4-BE49-F238E27FC236}">
                  <a16:creationId xmlns:a16="http://schemas.microsoft.com/office/drawing/2014/main" id="{6FF50B50-BCE5-1F8E-3312-C4F69D09C8BA}"/>
                </a:ext>
              </a:extLst>
            </p:cNvPr>
            <p:cNvCxnSpPr/>
            <p:nvPr/>
          </p:nvCxnSpPr>
          <p:spPr>
            <a:xfrm>
              <a:off x="324074" y="2565346"/>
              <a:ext cx="0" cy="64792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3435" name="TextBox 18">
              <a:extLst>
                <a:ext uri="{FF2B5EF4-FFF2-40B4-BE49-F238E27FC236}">
                  <a16:creationId xmlns:a16="http://schemas.microsoft.com/office/drawing/2014/main" id="{942BCC2E-3DB5-CBE7-3B8F-24993979425D}"/>
                </a:ext>
              </a:extLst>
            </p:cNvPr>
            <p:cNvSpPr txBox="1">
              <a:spLocks noChangeArrowheads="1"/>
            </p:cNvSpPr>
            <p:nvPr/>
          </p:nvSpPr>
          <p:spPr bwMode="auto">
            <a:xfrm>
              <a:off x="-228442" y="1933772"/>
              <a:ext cx="485603" cy="69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28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436" name="TextBox 19">
              <a:extLst>
                <a:ext uri="{FF2B5EF4-FFF2-40B4-BE49-F238E27FC236}">
                  <a16:creationId xmlns:a16="http://schemas.microsoft.com/office/drawing/2014/main" id="{03E1287A-A796-49E5-0146-166055C61CE4}"/>
                </a:ext>
              </a:extLst>
            </p:cNvPr>
            <p:cNvSpPr txBox="1">
              <a:spLocks noChangeArrowheads="1"/>
            </p:cNvSpPr>
            <p:nvPr/>
          </p:nvSpPr>
          <p:spPr bwMode="auto">
            <a:xfrm>
              <a:off x="-268478" y="2574933"/>
              <a:ext cx="485603" cy="69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28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6" name="直接连接符 23">
              <a:extLst>
                <a:ext uri="{FF2B5EF4-FFF2-40B4-BE49-F238E27FC236}">
                  <a16:creationId xmlns:a16="http://schemas.microsoft.com/office/drawing/2014/main" id="{FB7391B1-BC4E-2A75-E702-0F2B99B32ED3}"/>
                </a:ext>
              </a:extLst>
            </p:cNvPr>
            <p:cNvCxnSpPr/>
            <p:nvPr/>
          </p:nvCxnSpPr>
          <p:spPr>
            <a:xfrm>
              <a:off x="1403365" y="1618867"/>
              <a:ext cx="791480" cy="296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25">
              <a:extLst>
                <a:ext uri="{FF2B5EF4-FFF2-40B4-BE49-F238E27FC236}">
                  <a16:creationId xmlns:a16="http://schemas.microsoft.com/office/drawing/2014/main" id="{88407382-200D-8FEA-0FDA-03CE063A8191}"/>
                </a:ext>
              </a:extLst>
            </p:cNvPr>
            <p:cNvCxnSpPr/>
            <p:nvPr/>
          </p:nvCxnSpPr>
          <p:spPr>
            <a:xfrm flipV="1">
              <a:off x="2194845" y="1591340"/>
              <a:ext cx="863433" cy="32396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28">
              <a:extLst>
                <a:ext uri="{FF2B5EF4-FFF2-40B4-BE49-F238E27FC236}">
                  <a16:creationId xmlns:a16="http://schemas.microsoft.com/office/drawing/2014/main" id="{E66E72D3-E54B-DA53-F3D6-90F28823F2BD}"/>
                </a:ext>
              </a:extLst>
            </p:cNvPr>
            <p:cNvCxnSpPr/>
            <p:nvPr/>
          </p:nvCxnSpPr>
          <p:spPr>
            <a:xfrm>
              <a:off x="374864" y="1201738"/>
              <a:ext cx="1028501" cy="4171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30">
              <a:extLst>
                <a:ext uri="{FF2B5EF4-FFF2-40B4-BE49-F238E27FC236}">
                  <a16:creationId xmlns:a16="http://schemas.microsoft.com/office/drawing/2014/main" id="{787B8593-726E-FF26-4B35-B0BEF690E579}"/>
                </a:ext>
              </a:extLst>
            </p:cNvPr>
            <p:cNvCxnSpPr/>
            <p:nvPr/>
          </p:nvCxnSpPr>
          <p:spPr>
            <a:xfrm flipV="1">
              <a:off x="3058277" y="1201738"/>
              <a:ext cx="1045431" cy="389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31">
              <a:extLst>
                <a:ext uri="{FF2B5EF4-FFF2-40B4-BE49-F238E27FC236}">
                  <a16:creationId xmlns:a16="http://schemas.microsoft.com/office/drawing/2014/main" id="{C097830A-A932-B0B8-0044-BE5D8F99BDD2}"/>
                </a:ext>
              </a:extLst>
            </p:cNvPr>
            <p:cNvCxnSpPr/>
            <p:nvPr/>
          </p:nvCxnSpPr>
          <p:spPr>
            <a:xfrm>
              <a:off x="1411830" y="2268910"/>
              <a:ext cx="793597" cy="296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箭头连接符 32">
              <a:extLst>
                <a:ext uri="{FF2B5EF4-FFF2-40B4-BE49-F238E27FC236}">
                  <a16:creationId xmlns:a16="http://schemas.microsoft.com/office/drawing/2014/main" id="{460C8FB4-ABE6-EADF-F00C-68B5C88137E6}"/>
                </a:ext>
              </a:extLst>
            </p:cNvPr>
            <p:cNvCxnSpPr/>
            <p:nvPr/>
          </p:nvCxnSpPr>
          <p:spPr>
            <a:xfrm flipV="1">
              <a:off x="2205427" y="2241384"/>
              <a:ext cx="863433" cy="3239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33">
              <a:extLst>
                <a:ext uri="{FF2B5EF4-FFF2-40B4-BE49-F238E27FC236}">
                  <a16:creationId xmlns:a16="http://schemas.microsoft.com/office/drawing/2014/main" id="{842E9361-313D-2683-F397-1A6151F3DAC6}"/>
                </a:ext>
              </a:extLst>
            </p:cNvPr>
            <p:cNvCxnSpPr/>
            <p:nvPr/>
          </p:nvCxnSpPr>
          <p:spPr>
            <a:xfrm>
              <a:off x="374864" y="1845429"/>
              <a:ext cx="1036966" cy="4234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34">
              <a:extLst>
                <a:ext uri="{FF2B5EF4-FFF2-40B4-BE49-F238E27FC236}">
                  <a16:creationId xmlns:a16="http://schemas.microsoft.com/office/drawing/2014/main" id="{17E724EB-911D-3487-D976-052F407A8EAD}"/>
                </a:ext>
              </a:extLst>
            </p:cNvPr>
            <p:cNvCxnSpPr/>
            <p:nvPr/>
          </p:nvCxnSpPr>
          <p:spPr>
            <a:xfrm flipV="1">
              <a:off x="3068859" y="1845429"/>
              <a:ext cx="1051779" cy="395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35">
              <a:extLst>
                <a:ext uri="{FF2B5EF4-FFF2-40B4-BE49-F238E27FC236}">
                  <a16:creationId xmlns:a16="http://schemas.microsoft.com/office/drawing/2014/main" id="{304A1E3D-8817-4FEF-A6B5-27998597D6A9}"/>
                </a:ext>
              </a:extLst>
            </p:cNvPr>
            <p:cNvCxnSpPr/>
            <p:nvPr/>
          </p:nvCxnSpPr>
          <p:spPr>
            <a:xfrm>
              <a:off x="1416062" y="2916835"/>
              <a:ext cx="791480" cy="296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箭头连接符 36">
              <a:extLst>
                <a:ext uri="{FF2B5EF4-FFF2-40B4-BE49-F238E27FC236}">
                  <a16:creationId xmlns:a16="http://schemas.microsoft.com/office/drawing/2014/main" id="{82DD1C13-B5BD-B37F-DD48-39AD0803D28F}"/>
                </a:ext>
              </a:extLst>
            </p:cNvPr>
            <p:cNvCxnSpPr/>
            <p:nvPr/>
          </p:nvCxnSpPr>
          <p:spPr>
            <a:xfrm flipV="1">
              <a:off x="2207542" y="2889310"/>
              <a:ext cx="863433" cy="3239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37">
              <a:extLst>
                <a:ext uri="{FF2B5EF4-FFF2-40B4-BE49-F238E27FC236}">
                  <a16:creationId xmlns:a16="http://schemas.microsoft.com/office/drawing/2014/main" id="{F096ABFA-EF63-B7E0-A9BB-8201F598F34A}"/>
                </a:ext>
              </a:extLst>
            </p:cNvPr>
            <p:cNvCxnSpPr/>
            <p:nvPr/>
          </p:nvCxnSpPr>
          <p:spPr>
            <a:xfrm>
              <a:off x="374864" y="2493354"/>
              <a:ext cx="1041198" cy="4234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连接符 38">
              <a:extLst>
                <a:ext uri="{FF2B5EF4-FFF2-40B4-BE49-F238E27FC236}">
                  <a16:creationId xmlns:a16="http://schemas.microsoft.com/office/drawing/2014/main" id="{BCCA38E8-E345-5184-611C-B8636DE0741F}"/>
                </a:ext>
              </a:extLst>
            </p:cNvPr>
            <p:cNvCxnSpPr/>
            <p:nvPr/>
          </p:nvCxnSpPr>
          <p:spPr>
            <a:xfrm flipV="1">
              <a:off x="3070975" y="2493354"/>
              <a:ext cx="1058128" cy="395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弧形 27">
              <a:extLst>
                <a:ext uri="{FF2B5EF4-FFF2-40B4-BE49-F238E27FC236}">
                  <a16:creationId xmlns:a16="http://schemas.microsoft.com/office/drawing/2014/main" id="{72F22411-83B1-CC71-177D-82F4F08BE3F4}"/>
                </a:ext>
              </a:extLst>
            </p:cNvPr>
            <p:cNvSpPr/>
            <p:nvPr/>
          </p:nvSpPr>
          <p:spPr>
            <a:xfrm rot="13500000">
              <a:off x="1801172" y="2402355"/>
              <a:ext cx="179979" cy="179882"/>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defTabSz="685800" eaLnBrk="1" fontAlgn="auto" hangingPunct="1">
                <a:spcBef>
                  <a:spcPts val="0"/>
                </a:spcBef>
                <a:spcAft>
                  <a:spcPts val="0"/>
                </a:spcAft>
                <a:defRPr/>
              </a:pPr>
              <a:endParaRPr lang="zh-CN" altLang="en-US">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450" name="TextBox 51">
              <a:extLst>
                <a:ext uri="{FF2B5EF4-FFF2-40B4-BE49-F238E27FC236}">
                  <a16:creationId xmlns:a16="http://schemas.microsoft.com/office/drawing/2014/main" id="{EDCAC9A6-49C8-622C-F2FB-3CB8C96DB9B5}"/>
                </a:ext>
              </a:extLst>
            </p:cNvPr>
            <p:cNvSpPr txBox="1">
              <a:spLocks noChangeArrowheads="1"/>
            </p:cNvSpPr>
            <p:nvPr/>
          </p:nvSpPr>
          <p:spPr bwMode="auto">
            <a:xfrm>
              <a:off x="1244471" y="2221710"/>
              <a:ext cx="39797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l-GR" altLang="zh-CN" sz="18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θ</a:t>
              </a:r>
              <a:endParaRPr lang="zh-CN" altLang="en-US" sz="18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0" name="直接连接符 56">
              <a:extLst>
                <a:ext uri="{FF2B5EF4-FFF2-40B4-BE49-F238E27FC236}">
                  <a16:creationId xmlns:a16="http://schemas.microsoft.com/office/drawing/2014/main" id="{93B81E3A-21D3-1328-0FEE-12605146E620}"/>
                </a:ext>
              </a:extLst>
            </p:cNvPr>
            <p:cNvCxnSpPr/>
            <p:nvPr/>
          </p:nvCxnSpPr>
          <p:spPr>
            <a:xfrm>
              <a:off x="2207542" y="2565346"/>
              <a:ext cx="203161" cy="533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62">
              <a:extLst>
                <a:ext uri="{FF2B5EF4-FFF2-40B4-BE49-F238E27FC236}">
                  <a16:creationId xmlns:a16="http://schemas.microsoft.com/office/drawing/2014/main" id="{350CED15-AA1E-A938-5D4D-AD5665ECC021}"/>
                </a:ext>
              </a:extLst>
            </p:cNvPr>
            <p:cNvCxnSpPr/>
            <p:nvPr/>
          </p:nvCxnSpPr>
          <p:spPr>
            <a:xfrm flipV="1">
              <a:off x="1991684" y="2565346"/>
              <a:ext cx="190463" cy="5335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3429" name="投影片編號版面配置區 3">
            <a:extLst>
              <a:ext uri="{FF2B5EF4-FFF2-40B4-BE49-F238E27FC236}">
                <a16:creationId xmlns:a16="http://schemas.microsoft.com/office/drawing/2014/main" id="{9D555D2B-2CC3-B6B7-8EB7-9D62B4B53C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86C07FD-8C84-4092-9DB5-4D05D4C0BB2B}"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76</a:t>
            </a:fld>
            <a:endParaRPr lang="zh-TW" altLang="en-US" sz="1200">
              <a:solidFill>
                <a:srgbClr val="767676"/>
              </a:solidFill>
              <a:latin typeface="Aptos" panose="020B0004020202020204" pitchFamily="34" charset="0"/>
              <a:ea typeface="新細明體" panose="02020500000000000000" pitchFamily="18" charset="-12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766882-1914-64AB-01AC-124E252782B3}"/>
              </a:ext>
            </a:extLst>
          </p:cNvPr>
          <p:cNvSpPr>
            <a:spLocks noGrp="1"/>
          </p:cNvSpPr>
          <p:nvPr>
            <p:ph type="title"/>
          </p:nvPr>
        </p:nvSpPr>
        <p:spPr>
          <a:xfrm>
            <a:off x="628650" y="438150"/>
            <a:ext cx="7886700" cy="995363"/>
          </a:xfrm>
        </p:spPr>
        <p:txBody>
          <a:bodyPr rtlCol="0">
            <a:normAutofit fontScale="90000"/>
          </a:bodyPr>
          <a:lstStyle/>
          <a:p>
            <a:pPr algn="just" fontAlgn="auto">
              <a:spcAft>
                <a:spcPts val="0"/>
              </a:spcAft>
              <a:defRPr/>
            </a:pPr>
            <a:r>
              <a:rPr lang="en-US" altLang="zh-TW" sz="3200" b="1" kern="100" dirty="0">
                <a:ea typeface="黑体" panose="02010600030101010101" pitchFamily="2" charset="-122"/>
                <a:cs typeface="Times New Roman" panose="02020603050405020304" pitchFamily="18" charset="0"/>
              </a:rPr>
              <a:t>XRD</a:t>
            </a:r>
            <a:r>
              <a:rPr lang="zh-CN" altLang="zh-TW" sz="3200" b="1" kern="100" dirty="0">
                <a:ea typeface="黑体" panose="02010600030101010101" pitchFamily="2" charset="-122"/>
                <a:cs typeface="Times New Roman" panose="02020603050405020304" pitchFamily="18" charset="0"/>
              </a:rPr>
              <a:t>衍射面密勒指数（或称衍射面指数）、</a:t>
            </a:r>
            <a:br>
              <a:rPr lang="en-US" altLang="zh-CN" sz="3200" b="1" kern="100" dirty="0">
                <a:ea typeface="黑体" panose="02010600030101010101" pitchFamily="2" charset="-122"/>
                <a:cs typeface="Times New Roman" panose="02020603050405020304" pitchFamily="18" charset="0"/>
              </a:rPr>
            </a:br>
            <a:r>
              <a:rPr lang="zh-CN" altLang="zh-TW" sz="3200" b="1" kern="100" dirty="0">
                <a:ea typeface="黑体" panose="02010600030101010101" pitchFamily="2" charset="-122"/>
                <a:cs typeface="Times New Roman" panose="02020603050405020304" pitchFamily="18" charset="0"/>
              </a:rPr>
              <a:t>面间距和衍射角之间的关系</a:t>
            </a:r>
            <a:endParaRPr lang="zh-TW" altLang="zh-TW" sz="3200" kern="100" dirty="0">
              <a:ea typeface="黑体" panose="02010600030101010101" pitchFamily="2" charset="-122"/>
              <a:cs typeface="Times New Roman" panose="02020603050405020304" pitchFamily="18" charset="0"/>
            </a:endParaRPr>
          </a:p>
        </p:txBody>
      </p:sp>
      <p:sp>
        <p:nvSpPr>
          <p:cNvPr id="104451" name="內容版面配置區 2">
            <a:extLst>
              <a:ext uri="{FF2B5EF4-FFF2-40B4-BE49-F238E27FC236}">
                <a16:creationId xmlns:a16="http://schemas.microsoft.com/office/drawing/2014/main" id="{7213034A-3CF6-BF5C-4FE5-5469DD00CC27}"/>
              </a:ext>
            </a:extLst>
          </p:cNvPr>
          <p:cNvSpPr>
            <a:spLocks noGrp="1"/>
          </p:cNvSpPr>
          <p:nvPr>
            <p:ph idx="1"/>
          </p:nvPr>
        </p:nvSpPr>
        <p:spPr>
          <a:xfrm>
            <a:off x="628650" y="1633538"/>
            <a:ext cx="7540625" cy="3590925"/>
          </a:xfrm>
        </p:spPr>
        <p:txBody>
          <a:bodyPr/>
          <a:lstStyle/>
          <a:p>
            <a:pPr algn="just">
              <a:lnSpc>
                <a:spcPct val="12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因此，衍射角从小到大变化，最先观察到的几个衍射峰对应的衍射面密勒指数如下：</a:t>
            </a:r>
          </a:p>
          <a:p>
            <a:pPr lvl="1" algn="just">
              <a:lnSpc>
                <a:spcPct val="120000"/>
              </a:lnSpc>
            </a:pPr>
            <a:r>
              <a:rPr lang="zh-CN" altLang="en-US" sz="2000">
                <a:latin typeface="Times New Roman" panose="02020603050405020304" pitchFamily="18" charset="0"/>
                <a:ea typeface="宋体" panose="02010600030101010101" pitchFamily="2" charset="-122"/>
                <a:cs typeface="Times New Roman" panose="02020603050405020304" pitchFamily="18" charset="0"/>
              </a:rPr>
              <a:t>对简单立方，分别是</a:t>
            </a:r>
            <a:r>
              <a:rPr lang="en-US" altLang="zh-CN" sz="2000">
                <a:latin typeface="Times New Roman" panose="02020603050405020304" pitchFamily="18" charset="0"/>
                <a:ea typeface="宋体" panose="02010600030101010101" pitchFamily="2" charset="-122"/>
                <a:cs typeface="Times New Roman" panose="02020603050405020304" pitchFamily="18" charset="0"/>
              </a:rPr>
              <a:t>(100)</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(110)</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(111)</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(200)</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；注意</a:t>
            </a:r>
            <a:r>
              <a:rPr lang="en-US" altLang="zh-CN" sz="2000">
                <a:latin typeface="Times New Roman" panose="02020603050405020304" pitchFamily="18" charset="0"/>
                <a:ea typeface="宋体" panose="02010600030101010101" pitchFamily="2" charset="-122"/>
                <a:cs typeface="Times New Roman" panose="02020603050405020304" pitchFamily="18" charset="0"/>
              </a:rPr>
              <a:t>(200)</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不是真实晶面，是衍射面，是</a:t>
            </a:r>
            <a:r>
              <a:rPr lang="en-US" altLang="zh-CN" sz="2000">
                <a:latin typeface="Times New Roman" panose="02020603050405020304" pitchFamily="18" charset="0"/>
                <a:ea typeface="宋体" panose="02010600030101010101" pitchFamily="2" charset="-122"/>
                <a:cs typeface="Times New Roman" panose="02020603050405020304" pitchFamily="18" charset="0"/>
              </a:rPr>
              <a:t>(100)</a:t>
            </a:r>
            <a:r>
              <a:rPr lang="zh-CN" altLang="en-US" sz="2000">
                <a:latin typeface="Times New Roman" panose="02020603050405020304" pitchFamily="18" charset="0"/>
                <a:ea typeface="宋体" panose="02010600030101010101" pitchFamily="2" charset="-122"/>
                <a:cs typeface="Times New Roman" panose="02020603050405020304" pitchFamily="18" charset="0"/>
              </a:rPr>
              <a:t>面</a:t>
            </a:r>
            <a:r>
              <a:rPr lang="en-US" altLang="zh-CN" sz="200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a:latin typeface="Times New Roman" panose="02020603050405020304" pitchFamily="18" charset="0"/>
                <a:ea typeface="宋体" panose="02010600030101010101" pitchFamily="2" charset="-122"/>
                <a:cs typeface="Times New Roman" panose="02020603050405020304" pitchFamily="18" charset="0"/>
              </a:rPr>
              <a:t>级衍射。</a:t>
            </a:r>
          </a:p>
        </p:txBody>
      </p:sp>
      <p:sp>
        <p:nvSpPr>
          <p:cNvPr id="104452" name="投影片編號版面配置區 3">
            <a:extLst>
              <a:ext uri="{FF2B5EF4-FFF2-40B4-BE49-F238E27FC236}">
                <a16:creationId xmlns:a16="http://schemas.microsoft.com/office/drawing/2014/main" id="{F68AF892-E4F7-F584-D2B5-3D47F6C3F7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A145C42-5304-4F8E-9857-924F1ECD8BDF}"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77</a:t>
            </a:fld>
            <a:endParaRPr lang="zh-TW" altLang="en-US" sz="1200">
              <a:solidFill>
                <a:srgbClr val="767676"/>
              </a:solidFill>
              <a:latin typeface="Aptos" panose="020B0004020202020204" pitchFamily="34" charset="0"/>
              <a:ea typeface="新細明體" panose="02020500000000000000" pitchFamily="18" charset="-120"/>
            </a:endParaRPr>
          </a:p>
        </p:txBody>
      </p:sp>
      <p:sp>
        <p:nvSpPr>
          <p:cNvPr id="11" name="文字方塊 10">
            <a:extLst>
              <a:ext uri="{FF2B5EF4-FFF2-40B4-BE49-F238E27FC236}">
                <a16:creationId xmlns:a16="http://schemas.microsoft.com/office/drawing/2014/main" id="{28DBA07C-51FD-B6E1-F2EF-C7C28C4BCA89}"/>
              </a:ext>
            </a:extLst>
          </p:cNvPr>
          <p:cNvSpPr txBox="1">
            <a:spLocks noRot="1" noChangeAspect="1" noMove="1" noResize="1" noEditPoints="1" noAdjustHandles="1" noChangeArrowheads="1" noChangeShapeType="1" noTextEdit="1"/>
          </p:cNvSpPr>
          <p:nvPr/>
        </p:nvSpPr>
        <p:spPr>
          <a:xfrm>
            <a:off x="858375" y="4480036"/>
            <a:ext cx="4399346" cy="622350"/>
          </a:xfrm>
          <a:prstGeom prst="rect">
            <a:avLst/>
          </a:prstGeom>
          <a:blipFill>
            <a:blip r:embed="rId2"/>
            <a:stretch>
              <a:fillRect/>
            </a:stretch>
          </a:blipFill>
        </p:spPr>
        <p:txBody>
          <a:bodyPr/>
          <a:lstStyle/>
          <a:p>
            <a:pPr>
              <a:defRPr/>
            </a:pPr>
            <a:r>
              <a:rPr lang="zh-TW" altLang="en-US">
                <a:noFill/>
              </a:rPr>
              <a:t> </a:t>
            </a:r>
          </a:p>
        </p:txBody>
      </p:sp>
      <p:sp>
        <p:nvSpPr>
          <p:cNvPr id="12" name="文字方塊 11">
            <a:extLst>
              <a:ext uri="{FF2B5EF4-FFF2-40B4-BE49-F238E27FC236}">
                <a16:creationId xmlns:a16="http://schemas.microsoft.com/office/drawing/2014/main" id="{A4EFAC4C-F41B-9F3E-8AC0-9F16D48F4CE5}"/>
              </a:ext>
            </a:extLst>
          </p:cNvPr>
          <p:cNvSpPr txBox="1">
            <a:spLocks noRot="1" noChangeAspect="1" noMove="1" noResize="1" noEditPoints="1" noAdjustHandles="1" noChangeArrowheads="1" noChangeShapeType="1" noTextEdit="1"/>
          </p:cNvSpPr>
          <p:nvPr/>
        </p:nvSpPr>
        <p:spPr>
          <a:xfrm>
            <a:off x="858375" y="4119886"/>
            <a:ext cx="3843552" cy="280461"/>
          </a:xfrm>
          <a:prstGeom prst="rect">
            <a:avLst/>
          </a:prstGeom>
          <a:blipFill>
            <a:blip r:embed="rId3"/>
            <a:stretch>
              <a:fillRect l="-1111" r="-1111" b="-17391"/>
            </a:stretch>
          </a:blipFill>
        </p:spPr>
        <p:txBody>
          <a:bodyPr/>
          <a:lstStyle/>
          <a:p>
            <a:pPr>
              <a:defRPr/>
            </a:pPr>
            <a:r>
              <a:rPr lang="zh-TW" altLang="en-US">
                <a:noFill/>
              </a:rPr>
              <a:t> </a:t>
            </a:r>
          </a:p>
        </p:txBody>
      </p:sp>
      <p:pic>
        <p:nvPicPr>
          <p:cNvPr id="104455" name="圖片 17">
            <a:extLst>
              <a:ext uri="{FF2B5EF4-FFF2-40B4-BE49-F238E27FC236}">
                <a16:creationId xmlns:a16="http://schemas.microsoft.com/office/drawing/2014/main" id="{F45F1588-119F-9A6B-E3B0-51DE21989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394" t="31918" r="15454" b="11784"/>
          <a:stretch>
            <a:fillRect/>
          </a:stretch>
        </p:blipFill>
        <p:spPr bwMode="auto">
          <a:xfrm>
            <a:off x="5127625" y="3679825"/>
            <a:ext cx="2989263"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889488-6621-CBC9-61DA-919D7D379D9C}"/>
              </a:ext>
            </a:extLst>
          </p:cNvPr>
          <p:cNvSpPr>
            <a:spLocks noGrp="1"/>
          </p:cNvSpPr>
          <p:nvPr>
            <p:ph type="title"/>
          </p:nvPr>
        </p:nvSpPr>
        <p:spPr>
          <a:xfrm>
            <a:off x="628650" y="449263"/>
            <a:ext cx="8113713" cy="993775"/>
          </a:xfrm>
        </p:spPr>
        <p:txBody>
          <a:bodyPr rtlCol="0">
            <a:normAutofit fontScale="90000"/>
          </a:bodyPr>
          <a:lstStyle/>
          <a:p>
            <a:pPr algn="just" fontAlgn="auto">
              <a:spcAft>
                <a:spcPts val="0"/>
              </a:spcAft>
              <a:defRPr/>
            </a:pPr>
            <a:r>
              <a:rPr lang="en-US" altLang="zh-TW" sz="3200" b="1" kern="100" dirty="0">
                <a:ea typeface="黑体" panose="02010600030101010101" pitchFamily="2" charset="-122"/>
                <a:cs typeface="Times New Roman" panose="02020603050405020304" pitchFamily="18" charset="0"/>
              </a:rPr>
              <a:t>XRD</a:t>
            </a:r>
            <a:r>
              <a:rPr lang="zh-CN" altLang="zh-TW" sz="3200" b="1" kern="100" dirty="0">
                <a:ea typeface="黑体" panose="02010600030101010101" pitchFamily="2" charset="-122"/>
                <a:cs typeface="Times New Roman" panose="02020603050405020304" pitchFamily="18" charset="0"/>
              </a:rPr>
              <a:t>衍射面密勒指数（或称衍射面指数）、</a:t>
            </a:r>
            <a:br>
              <a:rPr lang="en-US" altLang="zh-CN" sz="3200" b="1" kern="100" dirty="0">
                <a:ea typeface="黑体" panose="02010600030101010101" pitchFamily="2" charset="-122"/>
                <a:cs typeface="Times New Roman" panose="02020603050405020304" pitchFamily="18" charset="0"/>
              </a:rPr>
            </a:br>
            <a:r>
              <a:rPr lang="zh-CN" altLang="zh-TW" sz="3200" b="1" kern="100" dirty="0">
                <a:ea typeface="黑体" panose="02010600030101010101" pitchFamily="2" charset="-122"/>
                <a:cs typeface="Times New Roman" panose="02020603050405020304" pitchFamily="18" charset="0"/>
              </a:rPr>
              <a:t>面间距和衍射角之间的关系</a:t>
            </a:r>
            <a:endParaRPr lang="zh-TW" altLang="zh-TW" sz="3200" kern="100" dirty="0">
              <a:ea typeface="黑体" panose="02010600030101010101" pitchFamily="2" charset="-122"/>
              <a:cs typeface="Times New Roman" panose="02020603050405020304" pitchFamily="18" charset="0"/>
            </a:endParaRPr>
          </a:p>
        </p:txBody>
      </p:sp>
      <p:sp>
        <p:nvSpPr>
          <p:cNvPr id="105475" name="內容版面配置區 2">
            <a:extLst>
              <a:ext uri="{FF2B5EF4-FFF2-40B4-BE49-F238E27FC236}">
                <a16:creationId xmlns:a16="http://schemas.microsoft.com/office/drawing/2014/main" id="{FE771DBD-F695-07A7-D7B1-BA028AF46027}"/>
              </a:ext>
            </a:extLst>
          </p:cNvPr>
          <p:cNvSpPr>
            <a:spLocks noGrp="1"/>
          </p:cNvSpPr>
          <p:nvPr>
            <p:ph idx="1"/>
          </p:nvPr>
        </p:nvSpPr>
        <p:spPr>
          <a:xfrm>
            <a:off x="628650" y="1517650"/>
            <a:ext cx="7323138" cy="3590925"/>
          </a:xfrm>
        </p:spPr>
        <p:txBody>
          <a:bodyPr/>
          <a:lstStyle/>
          <a:p>
            <a:pPr algn="just">
              <a:lnSpc>
                <a:spcPct val="12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因此，衍射角从小到大变化，最先观察到的几个衍射峰对应的衍射面密勒指数如下：</a:t>
            </a:r>
          </a:p>
        </p:txBody>
      </p:sp>
      <p:sp>
        <p:nvSpPr>
          <p:cNvPr id="105476" name="投影片編號版面配置區 3">
            <a:extLst>
              <a:ext uri="{FF2B5EF4-FFF2-40B4-BE49-F238E27FC236}">
                <a16:creationId xmlns:a16="http://schemas.microsoft.com/office/drawing/2014/main" id="{BB245C28-3461-CFCF-44A2-DD387AEBD0F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C4AA073-1CF4-4AF0-96FF-AA339A92B0CF}"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78</a:t>
            </a:fld>
            <a:endParaRPr lang="zh-TW" altLang="en-US" sz="1200">
              <a:solidFill>
                <a:srgbClr val="767676"/>
              </a:solidFill>
              <a:latin typeface="Aptos" panose="020B0004020202020204" pitchFamily="34" charset="0"/>
              <a:ea typeface="新細明體" panose="02020500000000000000" pitchFamily="18" charset="-120"/>
            </a:endParaRPr>
          </a:p>
        </p:txBody>
      </p:sp>
      <p:sp>
        <p:nvSpPr>
          <p:cNvPr id="105477" name="文字方塊 6">
            <a:extLst>
              <a:ext uri="{FF2B5EF4-FFF2-40B4-BE49-F238E27FC236}">
                <a16:creationId xmlns:a16="http://schemas.microsoft.com/office/drawing/2014/main" id="{159BDE19-7713-9917-9DEB-B764BB1E75F6}"/>
              </a:ext>
            </a:extLst>
          </p:cNvPr>
          <p:cNvSpPr txBox="1">
            <a:spLocks noChangeArrowheads="1"/>
          </p:cNvSpPr>
          <p:nvPr/>
        </p:nvSpPr>
        <p:spPr bwMode="auto">
          <a:xfrm>
            <a:off x="803275" y="2676525"/>
            <a:ext cx="4217988"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 indent="-257175"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pPr>
            <a:r>
              <a:rPr lang="zh-CN" altLang="en-US" sz="2000">
                <a:solidFill>
                  <a:srgbClr val="000000"/>
                </a:solidFill>
                <a:latin typeface="Times New Roman" panose="02020603050405020304" pitchFamily="18" charset="0"/>
                <a:cs typeface="Times New Roman" panose="02020603050405020304" pitchFamily="18" charset="0"/>
              </a:rPr>
              <a:t>对体心立方，分别是</a:t>
            </a:r>
            <a:r>
              <a:rPr lang="en-US" altLang="zh-CN" sz="2000">
                <a:solidFill>
                  <a:srgbClr val="000000"/>
                </a:solidFill>
                <a:latin typeface="Times New Roman" panose="02020603050405020304" pitchFamily="18" charset="0"/>
                <a:cs typeface="Times New Roman" panose="02020603050405020304" pitchFamily="18" charset="0"/>
              </a:rPr>
              <a:t>(110)</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(200)</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(112)</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(400)</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a:t>
            </a:r>
            <a:r>
              <a:rPr lang="zh-CN" altLang="en-US" sz="2000">
                <a:solidFill>
                  <a:srgbClr val="000000"/>
                </a:solidFill>
                <a:latin typeface="Times New Roman" panose="02020603050405020304" pitchFamily="18" charset="0"/>
                <a:cs typeface="Times New Roman" panose="02020603050405020304" pitchFamily="18" charset="0"/>
              </a:rPr>
              <a:t>；注意此处</a:t>
            </a:r>
            <a:r>
              <a:rPr lang="en-US" altLang="zh-CN" sz="2000">
                <a:solidFill>
                  <a:srgbClr val="000000"/>
                </a:solidFill>
                <a:latin typeface="Times New Roman" panose="02020603050405020304" pitchFamily="18" charset="0"/>
                <a:cs typeface="Times New Roman" panose="02020603050405020304" pitchFamily="18" charset="0"/>
              </a:rPr>
              <a:t>(200)</a:t>
            </a:r>
            <a:r>
              <a:rPr lang="zh-CN" altLang="en-US" sz="2000">
                <a:solidFill>
                  <a:srgbClr val="000000"/>
                </a:solidFill>
                <a:latin typeface="Times New Roman" panose="02020603050405020304" pitchFamily="18" charset="0"/>
                <a:cs typeface="Times New Roman" panose="02020603050405020304" pitchFamily="18" charset="0"/>
              </a:rPr>
              <a:t>是衍射面密勒指数，实际对应了晶面密勒指数为</a:t>
            </a:r>
            <a:r>
              <a:rPr lang="en-US" altLang="zh-CN" sz="2000">
                <a:solidFill>
                  <a:srgbClr val="000000"/>
                </a:solidFill>
                <a:latin typeface="Times New Roman" panose="02020603050405020304" pitchFamily="18" charset="0"/>
                <a:cs typeface="Times New Roman" panose="02020603050405020304" pitchFamily="18" charset="0"/>
              </a:rPr>
              <a:t>(100)</a:t>
            </a:r>
            <a:r>
              <a:rPr lang="zh-CN" altLang="en-US" sz="2000">
                <a:solidFill>
                  <a:srgbClr val="000000"/>
                </a:solidFill>
                <a:latin typeface="Times New Roman" panose="02020603050405020304" pitchFamily="18" charset="0"/>
                <a:cs typeface="Times New Roman" panose="02020603050405020304" pitchFamily="18" charset="0"/>
              </a:rPr>
              <a:t>的真实晶面；</a:t>
            </a:r>
          </a:p>
        </p:txBody>
      </p:sp>
      <p:pic>
        <p:nvPicPr>
          <p:cNvPr id="105478" name="圖片 8">
            <a:extLst>
              <a:ext uri="{FF2B5EF4-FFF2-40B4-BE49-F238E27FC236}">
                <a16:creationId xmlns:a16="http://schemas.microsoft.com/office/drawing/2014/main" id="{246F877E-9A19-C9EC-D930-9E4F8086E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940" t="26640" r="7880" b="16499"/>
          <a:stretch>
            <a:fillRect/>
          </a:stretch>
        </p:blipFill>
        <p:spPr bwMode="auto">
          <a:xfrm>
            <a:off x="5195888" y="2481263"/>
            <a:ext cx="354647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字方塊 12">
            <a:extLst>
              <a:ext uri="{FF2B5EF4-FFF2-40B4-BE49-F238E27FC236}">
                <a16:creationId xmlns:a16="http://schemas.microsoft.com/office/drawing/2014/main" id="{E0E7157D-7EBD-ACEB-B5BA-DF782F9F23FB}"/>
              </a:ext>
            </a:extLst>
          </p:cNvPr>
          <p:cNvSpPr txBox="1">
            <a:spLocks noRot="1" noChangeAspect="1" noMove="1" noResize="1" noEditPoints="1" noAdjustHandles="1" noChangeArrowheads="1" noChangeShapeType="1" noTextEdit="1"/>
          </p:cNvSpPr>
          <p:nvPr/>
        </p:nvSpPr>
        <p:spPr>
          <a:xfrm>
            <a:off x="941245" y="4529229"/>
            <a:ext cx="5279447" cy="1583895"/>
          </a:xfrm>
          <a:prstGeom prst="rect">
            <a:avLst/>
          </a:prstGeom>
          <a:blipFill>
            <a:blip r:embed="rId3"/>
            <a:stretch>
              <a:fillRect l="-1155" t="-1154"/>
            </a:stretch>
          </a:blipFill>
        </p:spPr>
        <p:txBody>
          <a:bodyPr/>
          <a:lstStyle/>
          <a:p>
            <a:pPr>
              <a:defRPr/>
            </a:pPr>
            <a:r>
              <a:rPr lang="zh-TW" altLang="en-US">
                <a:noFill/>
              </a:rPr>
              <a:t> </a:t>
            </a:r>
          </a:p>
        </p:txBody>
      </p:sp>
      <p:sp>
        <p:nvSpPr>
          <p:cNvPr id="16" name="文字方塊 15">
            <a:extLst>
              <a:ext uri="{FF2B5EF4-FFF2-40B4-BE49-F238E27FC236}">
                <a16:creationId xmlns:a16="http://schemas.microsoft.com/office/drawing/2014/main" id="{7BAB59FC-44F8-8956-E936-A56CF7C311AB}"/>
              </a:ext>
            </a:extLst>
          </p:cNvPr>
          <p:cNvSpPr txBox="1">
            <a:spLocks noRot="1" noChangeAspect="1" noMove="1" noResize="1" noEditPoints="1" noAdjustHandles="1" noChangeArrowheads="1" noChangeShapeType="1" noTextEdit="1"/>
          </p:cNvSpPr>
          <p:nvPr/>
        </p:nvSpPr>
        <p:spPr>
          <a:xfrm>
            <a:off x="4572000" y="5514137"/>
            <a:ext cx="4572000" cy="674800"/>
          </a:xfrm>
          <a:prstGeom prst="rect">
            <a:avLst/>
          </a:prstGeom>
          <a:blipFill>
            <a:blip r:embed="rId4"/>
            <a:stretch>
              <a:fillRect/>
            </a:stretch>
          </a:blipFill>
        </p:spPr>
        <p:txBody>
          <a:bodyPr/>
          <a:lstStyle/>
          <a:p>
            <a:pPr>
              <a:defRPr/>
            </a:pPr>
            <a:r>
              <a:rPr lang="zh-TW" altLang="en-US">
                <a:noFill/>
              </a:rPr>
              <a:t> </a:t>
            </a:r>
          </a:p>
        </p:txBody>
      </p:sp>
      <p:sp>
        <p:nvSpPr>
          <p:cNvPr id="105481" name="文字方塊 16">
            <a:extLst>
              <a:ext uri="{FF2B5EF4-FFF2-40B4-BE49-F238E27FC236}">
                <a16:creationId xmlns:a16="http://schemas.microsoft.com/office/drawing/2014/main" id="{886D6FD0-49E0-AA5D-CDBC-F38A1984A10E}"/>
              </a:ext>
            </a:extLst>
          </p:cNvPr>
          <p:cNvSpPr txBox="1">
            <a:spLocks noChangeArrowheads="1"/>
          </p:cNvSpPr>
          <p:nvPr/>
        </p:nvSpPr>
        <p:spPr bwMode="auto">
          <a:xfrm>
            <a:off x="941388" y="6053138"/>
            <a:ext cx="52800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lang="zh-CN" altLang="en-US" sz="2000">
                <a:solidFill>
                  <a:srgbClr val="000000"/>
                </a:solidFill>
                <a:latin typeface="Times New Roman" panose="02020603050405020304" pitchFamily="18" charset="0"/>
                <a:cs typeface="Times New Roman" panose="02020603050405020304" pitchFamily="18" charset="0"/>
              </a:rPr>
              <a:t>在真实晶面上呈现消光。</a:t>
            </a:r>
            <a:endParaRPr lang="zh-CN" altLang="en-US" sz="2000" i="1">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5AD046-02A3-1261-6810-51ED3B8EAB38}"/>
              </a:ext>
            </a:extLst>
          </p:cNvPr>
          <p:cNvSpPr>
            <a:spLocks noGrp="1"/>
          </p:cNvSpPr>
          <p:nvPr>
            <p:ph type="title"/>
          </p:nvPr>
        </p:nvSpPr>
        <p:spPr>
          <a:xfrm>
            <a:off x="628650" y="565150"/>
            <a:ext cx="7886700" cy="995363"/>
          </a:xfrm>
        </p:spPr>
        <p:txBody>
          <a:bodyPr rtlCol="0">
            <a:normAutofit fontScale="90000"/>
          </a:bodyPr>
          <a:lstStyle/>
          <a:p>
            <a:pPr algn="just" fontAlgn="auto">
              <a:spcAft>
                <a:spcPts val="0"/>
              </a:spcAft>
              <a:defRPr/>
            </a:pPr>
            <a:r>
              <a:rPr lang="en-US" altLang="zh-TW" sz="3200" b="1" kern="100" dirty="0">
                <a:ea typeface="黑体" panose="02010600030101010101" pitchFamily="2" charset="-122"/>
                <a:cs typeface="Times New Roman" panose="02020603050405020304" pitchFamily="18" charset="0"/>
              </a:rPr>
              <a:t>XRD</a:t>
            </a:r>
            <a:r>
              <a:rPr lang="zh-CN" altLang="zh-TW" sz="3200" b="1" kern="100" dirty="0">
                <a:ea typeface="黑体" panose="02010600030101010101" pitchFamily="2" charset="-122"/>
                <a:cs typeface="Times New Roman" panose="02020603050405020304" pitchFamily="18" charset="0"/>
              </a:rPr>
              <a:t>衍射面密勒指数（或称衍射面指数）、</a:t>
            </a:r>
            <a:br>
              <a:rPr lang="en-US" altLang="zh-CN" sz="3200" b="1" kern="100" dirty="0">
                <a:ea typeface="黑体" panose="02010600030101010101" pitchFamily="2" charset="-122"/>
                <a:cs typeface="Times New Roman" panose="02020603050405020304" pitchFamily="18" charset="0"/>
              </a:rPr>
            </a:br>
            <a:r>
              <a:rPr lang="zh-CN" altLang="zh-TW" sz="3200" b="1" kern="100" dirty="0">
                <a:ea typeface="黑体" panose="02010600030101010101" pitchFamily="2" charset="-122"/>
                <a:cs typeface="Times New Roman" panose="02020603050405020304" pitchFamily="18" charset="0"/>
              </a:rPr>
              <a:t>面间距和衍射角之间的关系</a:t>
            </a:r>
            <a:endParaRPr lang="zh-TW" altLang="zh-TW" sz="3200" kern="100" dirty="0">
              <a:ea typeface="黑体" panose="02010600030101010101" pitchFamily="2" charset="-122"/>
              <a:cs typeface="Times New Roman" panose="02020603050405020304" pitchFamily="18" charset="0"/>
            </a:endParaRPr>
          </a:p>
        </p:txBody>
      </p:sp>
      <p:sp>
        <p:nvSpPr>
          <p:cNvPr id="106499" name="內容版面配置區 2">
            <a:extLst>
              <a:ext uri="{FF2B5EF4-FFF2-40B4-BE49-F238E27FC236}">
                <a16:creationId xmlns:a16="http://schemas.microsoft.com/office/drawing/2014/main" id="{7CB181FC-6483-171F-F04D-FE12076B06E2}"/>
              </a:ext>
            </a:extLst>
          </p:cNvPr>
          <p:cNvSpPr>
            <a:spLocks noGrp="1"/>
          </p:cNvSpPr>
          <p:nvPr>
            <p:ph idx="1"/>
          </p:nvPr>
        </p:nvSpPr>
        <p:spPr>
          <a:xfrm>
            <a:off x="628650" y="1719263"/>
            <a:ext cx="7323138" cy="3590925"/>
          </a:xfrm>
        </p:spPr>
        <p:txBody>
          <a:bodyPr/>
          <a:lstStyle/>
          <a:p>
            <a:pPr algn="just">
              <a:lnSpc>
                <a:spcPct val="12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因此，衍射角从小到大变化，最先观察到的几个衍射峰对应的衍射面密勒指数如下：</a:t>
            </a:r>
          </a:p>
        </p:txBody>
      </p:sp>
      <p:sp>
        <p:nvSpPr>
          <p:cNvPr id="106500" name="投影片編號版面配置區 3">
            <a:extLst>
              <a:ext uri="{FF2B5EF4-FFF2-40B4-BE49-F238E27FC236}">
                <a16:creationId xmlns:a16="http://schemas.microsoft.com/office/drawing/2014/main" id="{3AD502B0-C170-2795-918C-6647949A88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C2F7476-391D-450B-9AD9-502C975313E3}"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79</a:t>
            </a:fld>
            <a:endParaRPr lang="zh-TW" altLang="en-US" sz="1200">
              <a:solidFill>
                <a:srgbClr val="767676"/>
              </a:solidFill>
              <a:latin typeface="Aptos" panose="020B0004020202020204" pitchFamily="34" charset="0"/>
              <a:ea typeface="新細明體" panose="02020500000000000000" pitchFamily="18" charset="-120"/>
            </a:endParaRPr>
          </a:p>
        </p:txBody>
      </p:sp>
      <p:sp>
        <p:nvSpPr>
          <p:cNvPr id="106501" name="文字方塊 6">
            <a:extLst>
              <a:ext uri="{FF2B5EF4-FFF2-40B4-BE49-F238E27FC236}">
                <a16:creationId xmlns:a16="http://schemas.microsoft.com/office/drawing/2014/main" id="{78657A10-D84C-CC0D-90CE-9F2FE357405B}"/>
              </a:ext>
            </a:extLst>
          </p:cNvPr>
          <p:cNvSpPr txBox="1">
            <a:spLocks noChangeArrowheads="1"/>
          </p:cNvSpPr>
          <p:nvPr/>
        </p:nvSpPr>
        <p:spPr bwMode="auto">
          <a:xfrm>
            <a:off x="803275" y="2963863"/>
            <a:ext cx="4217988"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 indent="-257175"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pPr>
            <a:r>
              <a:rPr lang="zh-CN" altLang="en-US" sz="2000">
                <a:solidFill>
                  <a:srgbClr val="000000"/>
                </a:solidFill>
                <a:latin typeface="Times New Roman" panose="02020603050405020304" pitchFamily="18" charset="0"/>
                <a:cs typeface="Times New Roman" panose="02020603050405020304" pitchFamily="18" charset="0"/>
              </a:rPr>
              <a:t>对体心立方，分别是</a:t>
            </a:r>
            <a:r>
              <a:rPr lang="en-US" altLang="zh-CN" sz="2000">
                <a:solidFill>
                  <a:srgbClr val="000000"/>
                </a:solidFill>
                <a:latin typeface="Times New Roman" panose="02020603050405020304" pitchFamily="18" charset="0"/>
                <a:cs typeface="Times New Roman" panose="02020603050405020304" pitchFamily="18" charset="0"/>
              </a:rPr>
              <a:t>(110)</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(200)</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(112)</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(400)</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a:t>
            </a:r>
            <a:r>
              <a:rPr lang="zh-CN" altLang="en-US" sz="2000">
                <a:solidFill>
                  <a:srgbClr val="000000"/>
                </a:solidFill>
                <a:latin typeface="Times New Roman" panose="02020603050405020304" pitchFamily="18" charset="0"/>
                <a:cs typeface="Times New Roman" panose="02020603050405020304" pitchFamily="18" charset="0"/>
              </a:rPr>
              <a:t>；注意此处</a:t>
            </a:r>
            <a:r>
              <a:rPr lang="en-US" altLang="zh-CN" sz="2000">
                <a:solidFill>
                  <a:srgbClr val="000000"/>
                </a:solidFill>
                <a:latin typeface="Times New Roman" panose="02020603050405020304" pitchFamily="18" charset="0"/>
                <a:cs typeface="Times New Roman" panose="02020603050405020304" pitchFamily="18" charset="0"/>
              </a:rPr>
              <a:t>(200)</a:t>
            </a:r>
            <a:r>
              <a:rPr lang="zh-CN" altLang="en-US" sz="2000">
                <a:solidFill>
                  <a:srgbClr val="000000"/>
                </a:solidFill>
                <a:latin typeface="Times New Roman" panose="02020603050405020304" pitchFamily="18" charset="0"/>
                <a:cs typeface="Times New Roman" panose="02020603050405020304" pitchFamily="18" charset="0"/>
              </a:rPr>
              <a:t>是衍射面密勒指数，实际对应了晶面密勒指数为</a:t>
            </a:r>
            <a:r>
              <a:rPr lang="en-US" altLang="zh-CN" sz="2000">
                <a:solidFill>
                  <a:srgbClr val="000000"/>
                </a:solidFill>
                <a:latin typeface="Times New Roman" panose="02020603050405020304" pitchFamily="18" charset="0"/>
                <a:cs typeface="Times New Roman" panose="02020603050405020304" pitchFamily="18" charset="0"/>
              </a:rPr>
              <a:t>(100)</a:t>
            </a:r>
            <a:r>
              <a:rPr lang="zh-CN" altLang="en-US" sz="2000">
                <a:solidFill>
                  <a:srgbClr val="000000"/>
                </a:solidFill>
                <a:latin typeface="Times New Roman" panose="02020603050405020304" pitchFamily="18" charset="0"/>
                <a:cs typeface="Times New Roman" panose="02020603050405020304" pitchFamily="18" charset="0"/>
              </a:rPr>
              <a:t>的真实晶面；</a:t>
            </a:r>
          </a:p>
        </p:txBody>
      </p:sp>
      <p:pic>
        <p:nvPicPr>
          <p:cNvPr id="106502" name="圖片 8">
            <a:extLst>
              <a:ext uri="{FF2B5EF4-FFF2-40B4-BE49-F238E27FC236}">
                <a16:creationId xmlns:a16="http://schemas.microsoft.com/office/drawing/2014/main" id="{1ECEC4B9-9EAA-F2AA-C022-33E87D951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940" t="26640" r="7880" b="16499"/>
          <a:stretch>
            <a:fillRect/>
          </a:stretch>
        </p:blipFill>
        <p:spPr bwMode="auto">
          <a:xfrm>
            <a:off x="5195888" y="2801938"/>
            <a:ext cx="354647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字方塊 12">
            <a:extLst>
              <a:ext uri="{FF2B5EF4-FFF2-40B4-BE49-F238E27FC236}">
                <a16:creationId xmlns:a16="http://schemas.microsoft.com/office/drawing/2014/main" id="{2BC49B40-EFFB-1325-56DC-9B3765E7FC4F}"/>
              </a:ext>
            </a:extLst>
          </p:cNvPr>
          <p:cNvSpPr txBox="1">
            <a:spLocks noRot="1" noChangeAspect="1" noMove="1" noResize="1" noEditPoints="1" noAdjustHandles="1" noChangeArrowheads="1" noChangeShapeType="1" noTextEdit="1"/>
          </p:cNvSpPr>
          <p:nvPr/>
        </p:nvSpPr>
        <p:spPr>
          <a:xfrm>
            <a:off x="941245" y="4660329"/>
            <a:ext cx="6871115" cy="1583895"/>
          </a:xfrm>
          <a:prstGeom prst="rect">
            <a:avLst/>
          </a:prstGeom>
          <a:blipFill>
            <a:blip r:embed="rId3"/>
            <a:stretch>
              <a:fillRect l="-887" t="-769"/>
            </a:stretch>
          </a:blipFill>
        </p:spPr>
        <p:txBody>
          <a:bodyPr/>
          <a:lstStyle/>
          <a:p>
            <a:pPr>
              <a:defRPr/>
            </a:pPr>
            <a:r>
              <a:rPr lang="zh-TW" altLang="en-US">
                <a:noFill/>
              </a:rPr>
              <a:t> </a:t>
            </a:r>
          </a:p>
        </p:txBody>
      </p:sp>
      <p:sp>
        <p:nvSpPr>
          <p:cNvPr id="16" name="文字方塊 15">
            <a:extLst>
              <a:ext uri="{FF2B5EF4-FFF2-40B4-BE49-F238E27FC236}">
                <a16:creationId xmlns:a16="http://schemas.microsoft.com/office/drawing/2014/main" id="{4EDDFEE8-6431-49C9-9EDB-DB30ADAD8ED8}"/>
              </a:ext>
            </a:extLst>
          </p:cNvPr>
          <p:cNvSpPr txBox="1">
            <a:spLocks noRot="1" noChangeAspect="1" noMove="1" noResize="1" noEditPoints="1" noAdjustHandles="1" noChangeArrowheads="1" noChangeShapeType="1" noTextEdit="1"/>
          </p:cNvSpPr>
          <p:nvPr/>
        </p:nvSpPr>
        <p:spPr>
          <a:xfrm>
            <a:off x="4572000" y="5687306"/>
            <a:ext cx="5950384" cy="616515"/>
          </a:xfrm>
          <a:prstGeom prst="rect">
            <a:avLst/>
          </a:prstGeom>
          <a:blipFill>
            <a:blip r:embed="rId4"/>
            <a:stretch>
              <a:fillRect/>
            </a:stretch>
          </a:blipFill>
        </p:spPr>
        <p:txBody>
          <a:bodyPr/>
          <a:lstStyle/>
          <a:p>
            <a:pPr>
              <a:defRPr/>
            </a:pPr>
            <a:r>
              <a:rPr lang="zh-TW" altLang="en-US">
                <a:noFill/>
              </a:rPr>
              <a:t> </a:t>
            </a:r>
          </a:p>
        </p:txBody>
      </p:sp>
      <p:sp>
        <p:nvSpPr>
          <p:cNvPr id="106505" name="文字方塊 16">
            <a:extLst>
              <a:ext uri="{FF2B5EF4-FFF2-40B4-BE49-F238E27FC236}">
                <a16:creationId xmlns:a16="http://schemas.microsoft.com/office/drawing/2014/main" id="{09448658-A2EB-30E9-CD7F-AD2B2AE31650}"/>
              </a:ext>
            </a:extLst>
          </p:cNvPr>
          <p:cNvSpPr txBox="1">
            <a:spLocks noChangeArrowheads="1"/>
          </p:cNvSpPr>
          <p:nvPr/>
        </p:nvSpPr>
        <p:spPr bwMode="auto">
          <a:xfrm>
            <a:off x="941388" y="6184900"/>
            <a:ext cx="6870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lang="zh-CN" altLang="en-US" sz="2000">
                <a:solidFill>
                  <a:srgbClr val="000000"/>
                </a:solidFill>
                <a:latin typeface="Times New Roman" panose="02020603050405020304" pitchFamily="18" charset="0"/>
                <a:cs typeface="Times New Roman" panose="02020603050405020304" pitchFamily="18" charset="0"/>
              </a:rPr>
              <a:t>在真实晶面上呈现消光。</a:t>
            </a:r>
            <a:endParaRPr lang="zh-CN" altLang="en-US" sz="2000" i="1">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5" name="Rectangle 3">
            <a:extLst>
              <a:ext uri="{FF2B5EF4-FFF2-40B4-BE49-F238E27FC236}">
                <a16:creationId xmlns:a16="http://schemas.microsoft.com/office/drawing/2014/main" id="{0751E06A-9CFF-24E0-F893-71A8F4036211}"/>
              </a:ext>
            </a:extLst>
          </p:cNvPr>
          <p:cNvSpPr>
            <a:spLocks noGrp="1" noRot="1" noChangeArrowheads="1"/>
          </p:cNvSpPr>
          <p:nvPr>
            <p:ph type="body" idx="4294967295"/>
          </p:nvPr>
        </p:nvSpPr>
        <p:spPr>
          <a:xfrm>
            <a:off x="647700" y="2852738"/>
            <a:ext cx="7848600" cy="1871662"/>
          </a:xfrm>
          <a:solidFill>
            <a:srgbClr val="FFFFFF"/>
          </a:solidFill>
        </p:spPr>
        <p:txBody>
          <a:bodyPr/>
          <a:lstStyle/>
          <a:p>
            <a:pPr eaLnBrk="1" hangingPunct="1">
              <a:spcBef>
                <a:spcPts val="600"/>
              </a:spcBef>
              <a:buFont typeface="Wingdings" pitchFamily="2" charset="2"/>
              <a:buNone/>
              <a:defRPr/>
            </a:pPr>
            <a:r>
              <a:rPr lang="zh-CN" altLang="en-US" sz="28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结合能</a:t>
            </a:r>
            <a:endParaRPr lang="en-US" altLang="zh-CN" sz="28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marL="0" indent="0" eaLnBrk="1" hangingPunct="1">
              <a:spcBef>
                <a:spcPct val="0"/>
              </a:spcBef>
              <a:buFont typeface="Arial" panose="020B0604020202020204" pitchFamily="34" charset="0"/>
              <a:buNone/>
              <a:defRPr/>
            </a:pP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       分散的自由原子结合成为晶体的过程中，将有一定的能量</a:t>
            </a:r>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800" b="1" i="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释放出来，即</a:t>
            </a:r>
            <a:r>
              <a:rPr lang="zh-CN" altLang="en-US" sz="28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结合能</a:t>
            </a:r>
            <a:endParaRPr lang="en-US" altLang="zh-CN" sz="28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555" name="Text Box 4">
            <a:extLst>
              <a:ext uri="{FF2B5EF4-FFF2-40B4-BE49-F238E27FC236}">
                <a16:creationId xmlns:a16="http://schemas.microsoft.com/office/drawing/2014/main" id="{EA416823-ABF1-F999-02A7-B34E1A52A69A}"/>
              </a:ext>
            </a:extLst>
          </p:cNvPr>
          <p:cNvSpPr txBox="1">
            <a:spLocks noChangeArrowheads="1"/>
          </p:cNvSpPr>
          <p:nvPr/>
        </p:nvSpPr>
        <p:spPr bwMode="auto">
          <a:xfrm>
            <a:off x="647700" y="1581150"/>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latin typeface="微软雅黑" panose="020B0503020204020204" pitchFamily="34" charset="-122"/>
                <a:ea typeface="微软雅黑" panose="020B0503020204020204" pitchFamily="34" charset="-122"/>
                <a:cs typeface="Arial" panose="020B0604020202020204" pitchFamily="34" charset="0"/>
              </a:rPr>
              <a:t>原子能结合成晶体的根本原因：</a:t>
            </a:r>
            <a:r>
              <a:rPr lang="zh-CN" altLang="en-US" sz="2800" b="1">
                <a:solidFill>
                  <a:srgbClr val="0000FF"/>
                </a:solidFill>
                <a:latin typeface="微软雅黑" panose="020B0503020204020204" pitchFamily="34" charset="-122"/>
                <a:ea typeface="微软雅黑" panose="020B0503020204020204" pitchFamily="34" charset="-122"/>
                <a:cs typeface="Arial" panose="020B0604020202020204" pitchFamily="34" charset="0"/>
              </a:rPr>
              <a:t>原子结合起来之后具有更低的能量，晶体比自由原子组合更稳定</a:t>
            </a:r>
          </a:p>
        </p:txBody>
      </p:sp>
      <p:sp>
        <p:nvSpPr>
          <p:cNvPr id="23556" name="Rectangle 5">
            <a:extLst>
              <a:ext uri="{FF2B5EF4-FFF2-40B4-BE49-F238E27FC236}">
                <a16:creationId xmlns:a16="http://schemas.microsoft.com/office/drawing/2014/main" id="{33B33910-D92B-3891-E137-F4C4B1C1F518}"/>
              </a:ext>
            </a:extLst>
          </p:cNvPr>
          <p:cNvSpPr>
            <a:spLocks noChangeArrowheads="1"/>
          </p:cNvSpPr>
          <p:nvPr/>
        </p:nvSpPr>
        <p:spPr bwMode="auto">
          <a:xfrm>
            <a:off x="3713163" y="623888"/>
            <a:ext cx="17224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b="1">
                <a:solidFill>
                  <a:srgbClr val="7030A0"/>
                </a:solidFill>
                <a:latin typeface="微软雅黑" panose="020B0503020204020204" pitchFamily="34" charset="-122"/>
                <a:ea typeface="微软雅黑" panose="020B0503020204020204" pitchFamily="34" charset="-122"/>
              </a:rPr>
              <a:t>结合能</a:t>
            </a:r>
          </a:p>
        </p:txBody>
      </p:sp>
      <p:sp>
        <p:nvSpPr>
          <p:cNvPr id="2" name="TextBox 1">
            <a:extLst>
              <a:ext uri="{FF2B5EF4-FFF2-40B4-BE49-F238E27FC236}">
                <a16:creationId xmlns:a16="http://schemas.microsoft.com/office/drawing/2014/main" id="{8577AA14-20D2-EB9E-AD0A-46AB02BA2DB6}"/>
              </a:ext>
            </a:extLst>
          </p:cNvPr>
          <p:cNvSpPr txBox="1">
            <a:spLocks noChangeArrowheads="1"/>
          </p:cNvSpPr>
          <p:nvPr/>
        </p:nvSpPr>
        <p:spPr bwMode="auto">
          <a:xfrm>
            <a:off x="647700" y="4487863"/>
            <a:ext cx="784860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342900" indent="-3429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1" eaLnBrk="1" hangingPunct="1">
              <a:spcBef>
                <a:spcPts val="600"/>
              </a:spcBef>
              <a:buClr>
                <a:schemeClr val="tx1"/>
              </a:buClr>
              <a:buSzPct val="70000"/>
              <a:buFontTx/>
              <a:buNone/>
            </a:pPr>
            <a:r>
              <a:rPr lang="zh-CN" altLang="en-US" b="1">
                <a:solidFill>
                  <a:srgbClr val="FF0000"/>
                </a:solidFill>
                <a:latin typeface="微软雅黑" panose="020B0503020204020204" pitchFamily="34" charset="-122"/>
                <a:ea typeface="微软雅黑" panose="020B0503020204020204" pitchFamily="34" charset="-122"/>
                <a:cs typeface="Arial" panose="020B0604020202020204" pitchFamily="34" charset="0"/>
              </a:rPr>
              <a:t>内能</a:t>
            </a:r>
          </a:p>
          <a:p>
            <a:pPr eaLnBrk="1" hangingPunct="1">
              <a:spcBef>
                <a:spcPts val="600"/>
              </a:spcBef>
              <a:buFontTx/>
              <a:buNone/>
            </a:pPr>
            <a:r>
              <a:rPr lang="zh-CN" altLang="en-US" sz="2800" b="1">
                <a:latin typeface="微软雅黑" panose="020B0503020204020204" pitchFamily="34" charset="-122"/>
                <a:ea typeface="微软雅黑" panose="020B0503020204020204" pitchFamily="34" charset="-122"/>
                <a:cs typeface="Arial" panose="020B0604020202020204" pitchFamily="34" charset="0"/>
              </a:rPr>
              <a:t>       如果以分散原子为能量零点，晶体结合后晶体的</a:t>
            </a:r>
            <a:r>
              <a:rPr lang="zh-CN" altLang="en-US" sz="2800" b="1">
                <a:solidFill>
                  <a:srgbClr val="FF0000"/>
                </a:solidFill>
                <a:latin typeface="微软雅黑" panose="020B0503020204020204" pitchFamily="34" charset="-122"/>
                <a:ea typeface="微软雅黑" panose="020B0503020204020204" pitchFamily="34" charset="-122"/>
                <a:cs typeface="Arial" panose="020B0604020202020204" pitchFamily="34" charset="0"/>
              </a:rPr>
              <a:t>内能</a:t>
            </a:r>
            <a:r>
              <a:rPr lang="zh-CN" altLang="en-US" sz="2800" b="1">
                <a:latin typeface="微软雅黑" panose="020B0503020204020204" pitchFamily="34" charset="-122"/>
                <a:ea typeface="微软雅黑" panose="020B0503020204020204" pitchFamily="34" charset="-122"/>
                <a:cs typeface="Arial" panose="020B0604020202020204" pitchFamily="34" charset="0"/>
              </a:rPr>
              <a:t>即</a:t>
            </a:r>
            <a:r>
              <a:rPr lang="en-US" altLang="zh-CN" sz="28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i="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a:t>
            </a:r>
          </a:p>
        </p:txBody>
      </p:sp>
      <p:sp>
        <p:nvSpPr>
          <p:cNvPr id="23558" name="灯片编号占位符 4">
            <a:extLst>
              <a:ext uri="{FF2B5EF4-FFF2-40B4-BE49-F238E27FC236}">
                <a16:creationId xmlns:a16="http://schemas.microsoft.com/office/drawing/2014/main" id="{AF28D287-442F-4DCF-9266-408CC603C8B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708CD280-EA67-4E1E-8B9D-8446E02CC1A0}"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8</a:t>
            </a:fld>
            <a:endParaRPr lang="en-US" altLang="zh-CN" sz="1200" b="1">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40035">
                                            <p:bg/>
                                          </p:spTgt>
                                        </p:tgtEl>
                                        <p:attrNameLst>
                                          <p:attrName>style.visibility</p:attrName>
                                        </p:attrNameLst>
                                      </p:cBhvr>
                                      <p:to>
                                        <p:strVal val="visible"/>
                                      </p:to>
                                    </p:set>
                                    <p:animEffect transition="in" filter="dissolve">
                                      <p:cBhvr>
                                        <p:cTn id="7" dur="500"/>
                                        <p:tgtEl>
                                          <p:spTgt spid="940035">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40035">
                                            <p:txEl>
                                              <p:pRg st="0" end="0"/>
                                            </p:txEl>
                                          </p:spTgt>
                                        </p:tgtEl>
                                        <p:attrNameLst>
                                          <p:attrName>style.visibility</p:attrName>
                                        </p:attrNameLst>
                                      </p:cBhvr>
                                      <p:to>
                                        <p:strVal val="visible"/>
                                      </p:to>
                                    </p:set>
                                    <p:animEffect transition="in" filter="dissolve">
                                      <p:cBhvr>
                                        <p:cTn id="12" dur="500"/>
                                        <p:tgtEl>
                                          <p:spTgt spid="94003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40035">
                                            <p:txEl>
                                              <p:pRg st="1" end="1"/>
                                            </p:txEl>
                                          </p:spTgt>
                                        </p:tgtEl>
                                        <p:attrNameLst>
                                          <p:attrName>style.visibility</p:attrName>
                                        </p:attrNameLst>
                                      </p:cBhvr>
                                      <p:to>
                                        <p:strVal val="visible"/>
                                      </p:to>
                                    </p:set>
                                    <p:animEffect transition="in" filter="dissolve">
                                      <p:cBhvr>
                                        <p:cTn id="17" dur="500"/>
                                        <p:tgtEl>
                                          <p:spTgt spid="94003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35" grpId="0" build="p" animBg="1"/>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內容版面配置區 2">
            <a:extLst>
              <a:ext uri="{FF2B5EF4-FFF2-40B4-BE49-F238E27FC236}">
                <a16:creationId xmlns:a16="http://schemas.microsoft.com/office/drawing/2014/main" id="{7CBDEF8B-041E-D158-3808-0F87A6245852}"/>
              </a:ext>
            </a:extLst>
          </p:cNvPr>
          <p:cNvSpPr>
            <a:spLocks noGrp="1"/>
          </p:cNvSpPr>
          <p:nvPr>
            <p:ph idx="1"/>
          </p:nvPr>
        </p:nvSpPr>
        <p:spPr>
          <a:xfrm>
            <a:off x="628650" y="1657350"/>
            <a:ext cx="7323138" cy="3590925"/>
          </a:xfrm>
        </p:spPr>
        <p:txBody>
          <a:bodyPr/>
          <a:lstStyle/>
          <a:p>
            <a:pPr algn="just">
              <a:lnSpc>
                <a:spcPct val="12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因此，衍射角从小到大变化，最先观察到的几个衍射峰对应的衍射面密勒指数如下：</a:t>
            </a:r>
          </a:p>
        </p:txBody>
      </p:sp>
      <p:sp>
        <p:nvSpPr>
          <p:cNvPr id="107523" name="投影片編號版面配置區 3">
            <a:extLst>
              <a:ext uri="{FF2B5EF4-FFF2-40B4-BE49-F238E27FC236}">
                <a16:creationId xmlns:a16="http://schemas.microsoft.com/office/drawing/2014/main" id="{15F82A31-D68D-E8B2-6E50-B4C1508A0BF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5E1E7532-09B6-4058-AB7B-3290E5CA1263}"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80</a:t>
            </a:fld>
            <a:endParaRPr lang="zh-TW" altLang="en-US" sz="1200">
              <a:solidFill>
                <a:srgbClr val="767676"/>
              </a:solidFill>
              <a:latin typeface="Aptos" panose="020B0004020202020204" pitchFamily="34" charset="0"/>
              <a:ea typeface="新細明體" panose="02020500000000000000" pitchFamily="18" charset="-120"/>
            </a:endParaRPr>
          </a:p>
        </p:txBody>
      </p:sp>
      <p:sp>
        <p:nvSpPr>
          <p:cNvPr id="107524" name="文字方塊 6">
            <a:extLst>
              <a:ext uri="{FF2B5EF4-FFF2-40B4-BE49-F238E27FC236}">
                <a16:creationId xmlns:a16="http://schemas.microsoft.com/office/drawing/2014/main" id="{88A96165-7BBD-BB7B-35B7-09F67EF40075}"/>
              </a:ext>
            </a:extLst>
          </p:cNvPr>
          <p:cNvSpPr txBox="1">
            <a:spLocks noChangeArrowheads="1"/>
          </p:cNvSpPr>
          <p:nvPr/>
        </p:nvSpPr>
        <p:spPr bwMode="auto">
          <a:xfrm>
            <a:off x="803275" y="2963863"/>
            <a:ext cx="4217988"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7175" indent="-257175"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pPr>
            <a:r>
              <a:rPr lang="zh-CN" altLang="en-US" sz="2400">
                <a:solidFill>
                  <a:srgbClr val="000000"/>
                </a:solidFill>
                <a:latin typeface="Times New Roman" panose="02020603050405020304" pitchFamily="18" charset="0"/>
                <a:cs typeface="Times New Roman" panose="02020603050405020304" pitchFamily="18" charset="0"/>
              </a:rPr>
              <a:t>对体心立方，分别是</a:t>
            </a:r>
            <a:r>
              <a:rPr lang="en-US" altLang="zh-CN" sz="2400">
                <a:solidFill>
                  <a:srgbClr val="000000"/>
                </a:solidFill>
                <a:latin typeface="Times New Roman" panose="02020603050405020304" pitchFamily="18" charset="0"/>
                <a:cs typeface="Times New Roman" panose="02020603050405020304" pitchFamily="18" charset="0"/>
              </a:rPr>
              <a:t>(110)</a:t>
            </a:r>
            <a:r>
              <a:rPr lang="zh-CN" altLang="en-US" sz="2400">
                <a:solidFill>
                  <a:srgbClr val="000000"/>
                </a:solidFill>
                <a:latin typeface="Times New Roman" panose="02020603050405020304" pitchFamily="18" charset="0"/>
                <a:cs typeface="Times New Roman" panose="02020603050405020304" pitchFamily="18" charset="0"/>
              </a:rPr>
              <a:t>、</a:t>
            </a:r>
            <a:r>
              <a:rPr lang="en-US" altLang="zh-CN" sz="2400">
                <a:solidFill>
                  <a:srgbClr val="000000"/>
                </a:solidFill>
                <a:latin typeface="Times New Roman" panose="02020603050405020304" pitchFamily="18" charset="0"/>
                <a:cs typeface="Times New Roman" panose="02020603050405020304" pitchFamily="18" charset="0"/>
              </a:rPr>
              <a:t>(200)</a:t>
            </a:r>
            <a:r>
              <a:rPr lang="zh-CN" altLang="en-US" sz="2400">
                <a:solidFill>
                  <a:srgbClr val="000000"/>
                </a:solidFill>
                <a:latin typeface="Times New Roman" panose="02020603050405020304" pitchFamily="18" charset="0"/>
                <a:cs typeface="Times New Roman" panose="02020603050405020304" pitchFamily="18" charset="0"/>
              </a:rPr>
              <a:t>、</a:t>
            </a:r>
            <a:r>
              <a:rPr lang="en-US" altLang="zh-CN" sz="2400">
                <a:solidFill>
                  <a:srgbClr val="000000"/>
                </a:solidFill>
                <a:latin typeface="Times New Roman" panose="02020603050405020304" pitchFamily="18" charset="0"/>
                <a:cs typeface="Times New Roman" panose="02020603050405020304" pitchFamily="18" charset="0"/>
              </a:rPr>
              <a:t>(112)</a:t>
            </a:r>
            <a:r>
              <a:rPr lang="zh-CN" altLang="en-US" sz="2400">
                <a:solidFill>
                  <a:srgbClr val="000000"/>
                </a:solidFill>
                <a:latin typeface="Times New Roman" panose="02020603050405020304" pitchFamily="18" charset="0"/>
                <a:cs typeface="Times New Roman" panose="02020603050405020304" pitchFamily="18" charset="0"/>
              </a:rPr>
              <a:t>、</a:t>
            </a:r>
            <a:r>
              <a:rPr lang="en-US" altLang="zh-CN" sz="2400">
                <a:solidFill>
                  <a:srgbClr val="000000"/>
                </a:solidFill>
                <a:latin typeface="Times New Roman" panose="02020603050405020304" pitchFamily="18" charset="0"/>
                <a:cs typeface="Times New Roman" panose="02020603050405020304" pitchFamily="18" charset="0"/>
              </a:rPr>
              <a:t>(400)</a:t>
            </a:r>
            <a:r>
              <a:rPr lang="zh-CN" altLang="en-US" sz="2400">
                <a:solidFill>
                  <a:srgbClr val="000000"/>
                </a:solidFill>
                <a:latin typeface="Times New Roman" panose="02020603050405020304" pitchFamily="18" charset="0"/>
                <a:cs typeface="Times New Roman" panose="02020603050405020304" pitchFamily="18" charset="0"/>
              </a:rPr>
              <a:t>、</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；而</a:t>
            </a:r>
            <a:r>
              <a:rPr lang="en-US" altLang="zh-CN" sz="2400">
                <a:solidFill>
                  <a:srgbClr val="000000"/>
                </a:solidFill>
                <a:latin typeface="Times New Roman" panose="02020603050405020304" pitchFamily="18" charset="0"/>
                <a:cs typeface="Times New Roman" panose="02020603050405020304" pitchFamily="18" charset="0"/>
              </a:rPr>
              <a:t>(400)</a:t>
            </a:r>
            <a:r>
              <a:rPr lang="zh-CN" altLang="en-US" sz="2400">
                <a:solidFill>
                  <a:srgbClr val="000000"/>
                </a:solidFill>
                <a:latin typeface="Times New Roman" panose="02020603050405020304" pitchFamily="18" charset="0"/>
                <a:cs typeface="Times New Roman" panose="02020603050405020304" pitchFamily="18" charset="0"/>
              </a:rPr>
              <a:t>面不是真实晶面是衍射面，是</a:t>
            </a:r>
            <a:r>
              <a:rPr lang="en-US" altLang="zh-CN" sz="2400">
                <a:solidFill>
                  <a:srgbClr val="000000"/>
                </a:solidFill>
                <a:latin typeface="Times New Roman" panose="02020603050405020304" pitchFamily="18" charset="0"/>
                <a:cs typeface="Times New Roman" panose="02020603050405020304" pitchFamily="18" charset="0"/>
              </a:rPr>
              <a:t>(200)</a:t>
            </a:r>
            <a:r>
              <a:rPr lang="zh-CN" altLang="en-US" sz="2400">
                <a:solidFill>
                  <a:srgbClr val="000000"/>
                </a:solidFill>
                <a:latin typeface="Times New Roman" panose="02020603050405020304" pitchFamily="18" charset="0"/>
                <a:cs typeface="Times New Roman" panose="02020603050405020304" pitchFamily="18" charset="0"/>
              </a:rPr>
              <a:t>面的</a:t>
            </a:r>
            <a:r>
              <a:rPr lang="en-US" altLang="zh-CN" sz="2400">
                <a:solidFill>
                  <a:srgbClr val="000000"/>
                </a:solidFill>
                <a:latin typeface="Times New Roman" panose="02020603050405020304" pitchFamily="18" charset="0"/>
                <a:cs typeface="Times New Roman" panose="02020603050405020304" pitchFamily="18" charset="0"/>
              </a:rPr>
              <a:t>2</a:t>
            </a:r>
            <a:r>
              <a:rPr lang="zh-CN" altLang="en-US" sz="2400">
                <a:solidFill>
                  <a:srgbClr val="000000"/>
                </a:solidFill>
                <a:latin typeface="Times New Roman" panose="02020603050405020304" pitchFamily="18" charset="0"/>
                <a:cs typeface="Times New Roman" panose="02020603050405020304" pitchFamily="18" charset="0"/>
              </a:rPr>
              <a:t>级衍射。</a:t>
            </a:r>
          </a:p>
        </p:txBody>
      </p:sp>
      <p:sp>
        <p:nvSpPr>
          <p:cNvPr id="107525" name="文字方塊 5">
            <a:extLst>
              <a:ext uri="{FF2B5EF4-FFF2-40B4-BE49-F238E27FC236}">
                <a16:creationId xmlns:a16="http://schemas.microsoft.com/office/drawing/2014/main" id="{27912536-7C22-8448-9F6B-8E7AFA57027C}"/>
              </a:ext>
            </a:extLst>
          </p:cNvPr>
          <p:cNvSpPr txBox="1">
            <a:spLocks noChangeArrowheads="1"/>
          </p:cNvSpPr>
          <p:nvPr/>
        </p:nvSpPr>
        <p:spPr bwMode="auto">
          <a:xfrm>
            <a:off x="1116013" y="5172075"/>
            <a:ext cx="61928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lang="zh-CN" altLang="en-US" sz="2400">
                <a:solidFill>
                  <a:srgbClr val="000000"/>
                </a:solidFill>
                <a:latin typeface="Times New Roman" panose="02020603050405020304" pitchFamily="18" charset="0"/>
                <a:cs typeface="Times New Roman" panose="02020603050405020304" pitchFamily="18" charset="0"/>
              </a:rPr>
              <a:t>与简单立方结构衍射面指数同理</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参考</a:t>
            </a:r>
            <a:r>
              <a:rPr lang="en-US" altLang="zh-CN" sz="2400">
                <a:solidFill>
                  <a:srgbClr val="000000"/>
                </a:solidFill>
                <a:latin typeface="Times New Roman" panose="02020603050405020304" pitchFamily="18" charset="0"/>
                <a:cs typeface="Times New Roman" panose="02020603050405020304" pitchFamily="18" charset="0"/>
              </a:rPr>
              <a:t>P11】</a:t>
            </a:r>
            <a:endParaRPr lang="zh-CN" altLang="en-US" sz="2400">
              <a:solidFill>
                <a:srgbClr val="000000"/>
              </a:solidFill>
              <a:latin typeface="Times New Roman" panose="02020603050405020304" pitchFamily="18" charset="0"/>
              <a:cs typeface="Times New Roman" panose="02020603050405020304" pitchFamily="18" charset="0"/>
            </a:endParaRPr>
          </a:p>
        </p:txBody>
      </p:sp>
      <p:pic>
        <p:nvPicPr>
          <p:cNvPr id="107526" name="圖片 7">
            <a:extLst>
              <a:ext uri="{FF2B5EF4-FFF2-40B4-BE49-F238E27FC236}">
                <a16:creationId xmlns:a16="http://schemas.microsoft.com/office/drawing/2014/main" id="{B640FF55-9962-90CA-F01D-D41E5C6A0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263" y="2798763"/>
            <a:ext cx="3630612"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標題 1">
            <a:extLst>
              <a:ext uri="{FF2B5EF4-FFF2-40B4-BE49-F238E27FC236}">
                <a16:creationId xmlns:a16="http://schemas.microsoft.com/office/drawing/2014/main" id="{4F4C462E-1E26-DABC-59A7-BCBB15838A5B}"/>
              </a:ext>
            </a:extLst>
          </p:cNvPr>
          <p:cNvSpPr>
            <a:spLocks noGrp="1"/>
          </p:cNvSpPr>
          <p:nvPr>
            <p:ph type="title"/>
          </p:nvPr>
        </p:nvSpPr>
        <p:spPr/>
        <p:txBody>
          <a:bodyPr rtlCol="0">
            <a:normAutofit/>
          </a:bodyPr>
          <a:lstStyle/>
          <a:p>
            <a:pPr algn="just" fontAlgn="auto">
              <a:spcAft>
                <a:spcPts val="0"/>
              </a:spcAft>
              <a:defRPr/>
            </a:pPr>
            <a:r>
              <a:rPr lang="en-US" altLang="zh-TW" sz="3200" b="1" kern="100" dirty="0">
                <a:ea typeface="黑体" panose="02010600030101010101" pitchFamily="2" charset="-122"/>
                <a:cs typeface="Times New Roman" panose="02020603050405020304" pitchFamily="18" charset="0"/>
              </a:rPr>
              <a:t>XRD</a:t>
            </a:r>
            <a:r>
              <a:rPr lang="zh-CN" altLang="zh-TW" sz="3200" b="1" kern="100" dirty="0">
                <a:ea typeface="黑体" panose="02010600030101010101" pitchFamily="2" charset="-122"/>
                <a:cs typeface="Times New Roman" panose="02020603050405020304" pitchFamily="18" charset="0"/>
              </a:rPr>
              <a:t>衍射面密勒指数（或称衍射面指数）、</a:t>
            </a:r>
            <a:br>
              <a:rPr lang="en-US" altLang="zh-CN" sz="3200" b="1" kern="100" dirty="0">
                <a:ea typeface="黑体" panose="02010600030101010101" pitchFamily="2" charset="-122"/>
                <a:cs typeface="Times New Roman" panose="02020603050405020304" pitchFamily="18" charset="0"/>
              </a:rPr>
            </a:br>
            <a:r>
              <a:rPr lang="zh-CN" altLang="zh-TW" sz="3200" b="1" kern="100" dirty="0">
                <a:ea typeface="黑体" panose="02010600030101010101" pitchFamily="2" charset="-122"/>
                <a:cs typeface="Times New Roman" panose="02020603050405020304" pitchFamily="18" charset="0"/>
              </a:rPr>
              <a:t>面间距和衍射角之间的关系</a:t>
            </a:r>
            <a:endParaRPr lang="zh-TW" altLang="zh-TW" sz="3200" kern="100" dirty="0">
              <a:ea typeface="黑体" panose="02010600030101010101" pitchFamily="2" charset="-122"/>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內容版面配置區 2">
            <a:extLst>
              <a:ext uri="{FF2B5EF4-FFF2-40B4-BE49-F238E27FC236}">
                <a16:creationId xmlns:a16="http://schemas.microsoft.com/office/drawing/2014/main" id="{CCB3E960-ECC8-5672-C666-88859FE632B0}"/>
              </a:ext>
            </a:extLst>
          </p:cNvPr>
          <p:cNvSpPr>
            <a:spLocks noGrp="1"/>
          </p:cNvSpPr>
          <p:nvPr>
            <p:ph idx="1"/>
          </p:nvPr>
        </p:nvSpPr>
        <p:spPr>
          <a:xfrm>
            <a:off x="628650" y="1916113"/>
            <a:ext cx="8191500" cy="3590925"/>
          </a:xfrm>
        </p:spPr>
        <p:txBody>
          <a:bodyPr/>
          <a:lstStyle/>
          <a:p>
            <a:pPr algn="just">
              <a:lnSpc>
                <a:spcPct val="12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因此，衍射角从小到大变化，最先观察到的几个衍射峰对应的衍射面密勒指数如下：</a:t>
            </a:r>
          </a:p>
          <a:p>
            <a:pPr lvl="1" algn="just">
              <a:lnSpc>
                <a:spcPct val="120000"/>
              </a:lnSpc>
            </a:pPr>
            <a:r>
              <a:rPr lang="zh-CN" altLang="en-US" sz="2000">
                <a:latin typeface="Times New Roman" panose="02020603050405020304" pitchFamily="18" charset="0"/>
                <a:ea typeface="宋体" panose="02010600030101010101" pitchFamily="2" charset="-122"/>
                <a:cs typeface="Times New Roman" panose="02020603050405020304" pitchFamily="18" charset="0"/>
              </a:rPr>
              <a:t>对面心立方，分别是</a:t>
            </a:r>
            <a:r>
              <a:rPr lang="en-US" altLang="zh-CN" sz="2000">
                <a:latin typeface="Times New Roman" panose="02020603050405020304" pitchFamily="18" charset="0"/>
                <a:ea typeface="宋体" panose="02010600030101010101" pitchFamily="2" charset="-122"/>
                <a:cs typeface="Times New Roman" panose="02020603050405020304" pitchFamily="18" charset="0"/>
              </a:rPr>
              <a:t>(111)</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(200)</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(220)</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；此处衍射面密勒指数分别为</a:t>
            </a:r>
            <a:r>
              <a:rPr lang="en-US" altLang="zh-CN" sz="2000">
                <a:latin typeface="Times New Roman" panose="02020603050405020304" pitchFamily="18" charset="0"/>
                <a:ea typeface="宋体" panose="02010600030101010101" pitchFamily="2" charset="-122"/>
                <a:cs typeface="Times New Roman" panose="02020603050405020304" pitchFamily="18" charset="0"/>
              </a:rPr>
              <a:t>(200)</a:t>
            </a:r>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a:latin typeface="Times New Roman" panose="02020603050405020304" pitchFamily="18" charset="0"/>
                <a:ea typeface="宋体" panose="02010600030101010101" pitchFamily="2" charset="-122"/>
                <a:cs typeface="Times New Roman" panose="02020603050405020304" pitchFamily="18" charset="0"/>
              </a:rPr>
              <a:t>(220)</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的，实际分别对应晶面密勒指数为</a:t>
            </a:r>
            <a:r>
              <a:rPr lang="en-US" altLang="zh-CN" sz="2000">
                <a:latin typeface="Times New Roman" panose="02020603050405020304" pitchFamily="18" charset="0"/>
                <a:ea typeface="宋体" panose="02010600030101010101" pitchFamily="2" charset="-122"/>
                <a:cs typeface="Times New Roman" panose="02020603050405020304" pitchFamily="18" charset="0"/>
              </a:rPr>
              <a:t>(100)</a:t>
            </a:r>
            <a:r>
              <a:rPr lang="zh-CN" altLang="en-US" sz="20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a:latin typeface="Times New Roman" panose="02020603050405020304" pitchFamily="18" charset="0"/>
                <a:ea typeface="宋体" panose="02010600030101010101" pitchFamily="2" charset="-122"/>
                <a:cs typeface="Times New Roman" panose="02020603050405020304" pitchFamily="18" charset="0"/>
              </a:rPr>
              <a:t>(110)</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的真实晶面。</a:t>
            </a:r>
          </a:p>
        </p:txBody>
      </p:sp>
      <p:sp>
        <p:nvSpPr>
          <p:cNvPr id="108547" name="投影片編號版面配置區 3">
            <a:extLst>
              <a:ext uri="{FF2B5EF4-FFF2-40B4-BE49-F238E27FC236}">
                <a16:creationId xmlns:a16="http://schemas.microsoft.com/office/drawing/2014/main" id="{6B54E7BE-85F7-E94C-5C93-9F953633E7E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ECD9521-D878-4A19-BA7E-0E0585D8AC54}"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81</a:t>
            </a:fld>
            <a:endParaRPr lang="zh-TW" altLang="en-US" sz="1200">
              <a:solidFill>
                <a:srgbClr val="767676"/>
              </a:solidFill>
              <a:latin typeface="Aptos" panose="020B0004020202020204" pitchFamily="34" charset="0"/>
              <a:ea typeface="新細明體" panose="02020500000000000000" pitchFamily="18" charset="-120"/>
            </a:endParaRPr>
          </a:p>
        </p:txBody>
      </p:sp>
      <p:pic>
        <p:nvPicPr>
          <p:cNvPr id="108548" name="圖片 5">
            <a:extLst>
              <a:ext uri="{FF2B5EF4-FFF2-40B4-BE49-F238E27FC236}">
                <a16:creationId xmlns:a16="http://schemas.microsoft.com/office/drawing/2014/main" id="{5F593BA6-C83E-38F8-397A-A95E1B4BA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182" t="26640" r="6876" b="24715"/>
          <a:stretch>
            <a:fillRect/>
          </a:stretch>
        </p:blipFill>
        <p:spPr bwMode="auto">
          <a:xfrm>
            <a:off x="5435600" y="3984625"/>
            <a:ext cx="29479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內容版面配置區 2">
            <a:extLst>
              <a:ext uri="{FF2B5EF4-FFF2-40B4-BE49-F238E27FC236}">
                <a16:creationId xmlns:a16="http://schemas.microsoft.com/office/drawing/2014/main" id="{9D698C45-13F0-E1C3-A7B8-005ED729CB5D}"/>
              </a:ext>
            </a:extLst>
          </p:cNvPr>
          <p:cNvSpPr txBox="1">
            <a:spLocks noChangeArrowheads="1"/>
          </p:cNvSpPr>
          <p:nvPr/>
        </p:nvSpPr>
        <p:spPr bwMode="auto">
          <a:xfrm>
            <a:off x="974725" y="4475163"/>
            <a:ext cx="4200525"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171450" indent="-171450"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685800" indent="-22860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ts val="750"/>
              </a:spcBef>
            </a:pPr>
            <a:r>
              <a:rPr lang="zh-CN" altLang="en-US" sz="2000">
                <a:solidFill>
                  <a:srgbClr val="000000"/>
                </a:solidFill>
                <a:latin typeface="Times New Roman" panose="02020603050405020304" pitchFamily="18" charset="0"/>
                <a:cs typeface="Times New Roman" panose="02020603050405020304" pitchFamily="18" charset="0"/>
              </a:rPr>
              <a:t>衍射面 </a:t>
            </a:r>
            <a:r>
              <a:rPr lang="en-US" altLang="zh-CN" sz="2000">
                <a:solidFill>
                  <a:srgbClr val="000000"/>
                </a:solidFill>
                <a:latin typeface="Times New Roman" panose="02020603050405020304" pitchFamily="18" charset="0"/>
                <a:cs typeface="Times New Roman" panose="02020603050405020304" pitchFamily="18" charset="0"/>
              </a:rPr>
              <a:t>(100)</a:t>
            </a:r>
            <a:r>
              <a:rPr lang="zh-CN" altLang="en-US" sz="2000">
                <a:solidFill>
                  <a:srgbClr val="000000"/>
                </a:solidFill>
                <a:latin typeface="Times New Roman" panose="02020603050405020304" pitchFamily="18" charset="0"/>
                <a:cs typeface="Times New Roman" panose="02020603050405020304" pitchFamily="18" charset="0"/>
              </a:rPr>
              <a:t>、</a:t>
            </a:r>
            <a:r>
              <a:rPr lang="en-US" altLang="zh-CN" sz="2000">
                <a:solidFill>
                  <a:srgbClr val="000000"/>
                </a:solidFill>
                <a:latin typeface="Times New Roman" panose="02020603050405020304" pitchFamily="18" charset="0"/>
                <a:cs typeface="Times New Roman" panose="02020603050405020304" pitchFamily="18" charset="0"/>
              </a:rPr>
              <a:t>(110) </a:t>
            </a:r>
            <a:r>
              <a:rPr lang="zh-CN" altLang="en-US" sz="2000">
                <a:solidFill>
                  <a:srgbClr val="000000"/>
                </a:solidFill>
                <a:latin typeface="Times New Roman" panose="02020603050405020304" pitchFamily="18" charset="0"/>
                <a:cs typeface="Times New Roman" panose="02020603050405020304" pitchFamily="18" charset="0"/>
              </a:rPr>
              <a:t>等消光原理与</a:t>
            </a:r>
            <a:r>
              <a:rPr lang="en-US" altLang="zh-CN" sz="2000">
                <a:solidFill>
                  <a:srgbClr val="000000"/>
                </a:solidFill>
                <a:latin typeface="Times New Roman" panose="02020603050405020304" pitchFamily="18" charset="0"/>
                <a:cs typeface="Times New Roman" panose="02020603050405020304" pitchFamily="18" charset="0"/>
              </a:rPr>
              <a:t>P13</a:t>
            </a:r>
            <a:r>
              <a:rPr lang="zh-CN" altLang="en-US" sz="2000">
                <a:solidFill>
                  <a:srgbClr val="000000"/>
                </a:solidFill>
                <a:latin typeface="Times New Roman" panose="02020603050405020304" pitchFamily="18" charset="0"/>
                <a:cs typeface="Times New Roman" panose="02020603050405020304" pitchFamily="18" charset="0"/>
              </a:rPr>
              <a:t>所述一致。</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9" name="標題 1">
            <a:extLst>
              <a:ext uri="{FF2B5EF4-FFF2-40B4-BE49-F238E27FC236}">
                <a16:creationId xmlns:a16="http://schemas.microsoft.com/office/drawing/2014/main" id="{AAB4B0A8-F919-C5E1-1CAC-3D40CFC6A8FF}"/>
              </a:ext>
            </a:extLst>
          </p:cNvPr>
          <p:cNvSpPr>
            <a:spLocks noGrp="1"/>
          </p:cNvSpPr>
          <p:nvPr>
            <p:ph type="title"/>
          </p:nvPr>
        </p:nvSpPr>
        <p:spPr/>
        <p:txBody>
          <a:bodyPr rtlCol="0">
            <a:normAutofit/>
          </a:bodyPr>
          <a:lstStyle/>
          <a:p>
            <a:pPr algn="just" fontAlgn="auto">
              <a:spcAft>
                <a:spcPts val="0"/>
              </a:spcAft>
              <a:defRPr/>
            </a:pPr>
            <a:r>
              <a:rPr lang="en-US" altLang="zh-TW" sz="3200" b="1" kern="100" dirty="0">
                <a:ea typeface="黑体" panose="02010600030101010101" pitchFamily="2" charset="-122"/>
                <a:cs typeface="Times New Roman" panose="02020603050405020304" pitchFamily="18" charset="0"/>
              </a:rPr>
              <a:t>XRD</a:t>
            </a:r>
            <a:r>
              <a:rPr lang="zh-CN" altLang="zh-TW" sz="3200" b="1" kern="100" dirty="0">
                <a:ea typeface="黑体" panose="02010600030101010101" pitchFamily="2" charset="-122"/>
                <a:cs typeface="Times New Roman" panose="02020603050405020304" pitchFamily="18" charset="0"/>
              </a:rPr>
              <a:t>衍射面密勒指数（或称衍射面指数）、</a:t>
            </a:r>
            <a:br>
              <a:rPr lang="en-US" altLang="zh-CN" sz="3200" b="1" kern="100" dirty="0">
                <a:ea typeface="黑体" panose="02010600030101010101" pitchFamily="2" charset="-122"/>
                <a:cs typeface="Times New Roman" panose="02020603050405020304" pitchFamily="18" charset="0"/>
              </a:rPr>
            </a:br>
            <a:r>
              <a:rPr lang="zh-CN" altLang="zh-TW" sz="3200" b="1" kern="100" dirty="0">
                <a:ea typeface="黑体" panose="02010600030101010101" pitchFamily="2" charset="-122"/>
                <a:cs typeface="Times New Roman" panose="02020603050405020304" pitchFamily="18" charset="0"/>
              </a:rPr>
              <a:t>面间距和衍射角之间的关系</a:t>
            </a:r>
            <a:endParaRPr lang="zh-TW" altLang="zh-TW" sz="3200" kern="100" dirty="0">
              <a:ea typeface="黑体" panose="02010600030101010101" pitchFamily="2" charset="-122"/>
              <a:cs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投影片編號版面配置區 3">
            <a:extLst>
              <a:ext uri="{FF2B5EF4-FFF2-40B4-BE49-F238E27FC236}">
                <a16:creationId xmlns:a16="http://schemas.microsoft.com/office/drawing/2014/main" id="{3A90011E-D08B-EE64-8C54-E2DA1E43B13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685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685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BFF9C983-CC6F-4B67-B83F-57D0C847C34A}" type="slidenum">
              <a:rPr lang="zh-TW" altLang="en-US" sz="1200" smtClean="0">
                <a:solidFill>
                  <a:srgbClr val="767676"/>
                </a:solidFill>
                <a:latin typeface="Aptos" panose="020B0004020202020204" pitchFamily="34" charset="0"/>
                <a:ea typeface="新細明體" panose="02020500000000000000" pitchFamily="18" charset="-120"/>
              </a:rPr>
              <a:pPr>
                <a:spcBef>
                  <a:spcPct val="0"/>
                </a:spcBef>
                <a:buFontTx/>
                <a:buNone/>
              </a:pPr>
              <a:t>82</a:t>
            </a:fld>
            <a:endParaRPr lang="zh-TW" altLang="en-US" sz="1200">
              <a:solidFill>
                <a:srgbClr val="767676"/>
              </a:solidFill>
              <a:latin typeface="Aptos" panose="020B0004020202020204" pitchFamily="34" charset="0"/>
              <a:ea typeface="新細明體" panose="02020500000000000000" pitchFamily="18" charset="-120"/>
            </a:endParaRPr>
          </a:p>
        </p:txBody>
      </p:sp>
      <p:sp>
        <p:nvSpPr>
          <p:cNvPr id="109571" name="內容版面配置區 7">
            <a:extLst>
              <a:ext uri="{FF2B5EF4-FFF2-40B4-BE49-F238E27FC236}">
                <a16:creationId xmlns:a16="http://schemas.microsoft.com/office/drawing/2014/main" id="{6FBA65EA-BFCA-4909-393B-BDB0FE9C38E3}"/>
              </a:ext>
            </a:extLst>
          </p:cNvPr>
          <p:cNvSpPr>
            <a:spLocks noGrp="1"/>
          </p:cNvSpPr>
          <p:nvPr>
            <p:ph idx="1"/>
          </p:nvPr>
        </p:nvSpPr>
        <p:spPr>
          <a:xfrm>
            <a:off x="628650" y="1735138"/>
            <a:ext cx="8062913" cy="1270000"/>
          </a:xfrm>
        </p:spPr>
        <p:txBody>
          <a:bodyPr/>
          <a:lstStyle/>
          <a:p>
            <a:pPr algn="just">
              <a:lnSpc>
                <a:spcPct val="120000"/>
              </a:lnSpc>
            </a:pPr>
            <a:r>
              <a:rPr lang="zh-CN" altLang="en-US" sz="2000">
                <a:latin typeface="Times New Roman" panose="02020603050405020304" pitchFamily="18" charset="0"/>
                <a:ea typeface="宋体" panose="02010600030101010101" pitchFamily="2" charset="-122"/>
                <a:cs typeface="Times New Roman" panose="02020603050405020304" pitchFamily="18" charset="0"/>
              </a:rPr>
              <a:t>上述过程，实际是把布拉格公式 </a:t>
            </a:r>
            <a:r>
              <a:rPr lang="en-US" altLang="zh-CN" sz="2000" i="1">
                <a:latin typeface="Times New Roman" panose="02020603050405020304" pitchFamily="18" charset="0"/>
                <a:ea typeface="宋体" panose="02010600030101010101" pitchFamily="2" charset="-122"/>
                <a:cs typeface="Times New Roman" panose="02020603050405020304" pitchFamily="18" charset="0"/>
              </a:rPr>
              <a:t>2d</a:t>
            </a:r>
            <a:r>
              <a:rPr lang="en-US" altLang="zh-CN" sz="2000">
                <a:latin typeface="Times New Roman" panose="02020603050405020304" pitchFamily="18" charset="0"/>
                <a:ea typeface="宋体" panose="02010600030101010101" pitchFamily="2" charset="-122"/>
                <a:cs typeface="Times New Roman" panose="02020603050405020304" pitchFamily="18" charset="0"/>
              </a:rPr>
              <a:t>sin</a:t>
            </a:r>
            <a:r>
              <a:rPr lang="en-US" altLang="zh-CN" sz="2000" i="1">
                <a:latin typeface="Times New Roman" panose="02020603050405020304" pitchFamily="18" charset="0"/>
                <a:ea typeface="宋体" panose="02010600030101010101" pitchFamily="2" charset="-122"/>
                <a:cs typeface="Times New Roman" panose="02020603050405020304" pitchFamily="18" charset="0"/>
              </a:rPr>
              <a:t>θ=nλ </a:t>
            </a:r>
            <a:r>
              <a:rPr lang="zh-CN" altLang="en-US" sz="2000">
                <a:latin typeface="Times New Roman" panose="02020603050405020304" pitchFamily="18" charset="0"/>
                <a:ea typeface="宋体" panose="02010600030101010101" pitchFamily="2" charset="-122"/>
                <a:cs typeface="Times New Roman" panose="02020603050405020304" pitchFamily="18" charset="0"/>
              </a:rPr>
              <a:t>化为 </a:t>
            </a:r>
            <a:r>
              <a:rPr lang="en-US" altLang="zh-CN" sz="2000" i="1">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a:latin typeface="Times New Roman" panose="02020603050405020304" pitchFamily="18" charset="0"/>
                <a:ea typeface="宋体" panose="02010600030101010101" pitchFamily="2" charset="-122"/>
                <a:cs typeface="Times New Roman" panose="02020603050405020304" pitchFamily="18" charset="0"/>
              </a:rPr>
              <a:t>d/n</a:t>
            </a:r>
            <a:r>
              <a:rPr lang="en-US" altLang="zh-CN" sz="2000">
                <a:latin typeface="Times New Roman" panose="02020603050405020304" pitchFamily="18" charset="0"/>
                <a:ea typeface="宋体" panose="02010600030101010101" pitchFamily="2" charset="-122"/>
                <a:cs typeface="Times New Roman" panose="02020603050405020304" pitchFamily="18" charset="0"/>
              </a:rPr>
              <a:t>)sin</a:t>
            </a:r>
            <a:r>
              <a:rPr lang="en-US" altLang="zh-CN" sz="2000" i="1">
                <a:latin typeface="Times New Roman" panose="02020603050405020304" pitchFamily="18" charset="0"/>
                <a:ea typeface="宋体" panose="02010600030101010101" pitchFamily="2" charset="-122"/>
                <a:cs typeface="Times New Roman" panose="02020603050405020304" pitchFamily="18" charset="0"/>
              </a:rPr>
              <a:t>θ=λ</a:t>
            </a:r>
            <a:r>
              <a:rPr lang="zh-CN" altLang="en-US" sz="2000">
                <a:latin typeface="Times New Roman" panose="02020603050405020304" pitchFamily="18" charset="0"/>
                <a:ea typeface="宋体" panose="02010600030101010101" pitchFamily="2" charset="-122"/>
                <a:cs typeface="Times New Roman" panose="02020603050405020304" pitchFamily="18" charset="0"/>
              </a:rPr>
              <a:t>，把 </a:t>
            </a:r>
            <a:r>
              <a:rPr lang="en-US" altLang="zh-CN" sz="2000" i="1">
                <a:latin typeface="Times New Roman" panose="02020603050405020304" pitchFamily="18" charset="0"/>
                <a:ea typeface="宋体" panose="02010600030101010101" pitchFamily="2" charset="-122"/>
                <a:cs typeface="Times New Roman" panose="02020603050405020304" pitchFamily="18" charset="0"/>
              </a:rPr>
              <a:t>d/n </a:t>
            </a:r>
            <a:r>
              <a:rPr lang="zh-CN" altLang="en-US" sz="2000">
                <a:latin typeface="Times New Roman" panose="02020603050405020304" pitchFamily="18" charset="0"/>
                <a:ea typeface="宋体" panose="02010600030101010101" pitchFamily="2" charset="-122"/>
                <a:cs typeface="Times New Roman" panose="02020603050405020304" pitchFamily="18" charset="0"/>
              </a:rPr>
              <a:t>看作衍射面的面间距，也就是代入不消光的</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a:latin typeface="Times New Roman" panose="02020603050405020304" pitchFamily="18" charset="0"/>
                <a:ea typeface="宋体" panose="02010600030101010101" pitchFamily="2" charset="-122"/>
                <a:cs typeface="Times New Roman" panose="02020603050405020304" pitchFamily="18" charset="0"/>
              </a:rPr>
              <a:t>h’k’l’</a:t>
            </a:r>
            <a:r>
              <a:rPr lang="en-US" altLang="zh-CN" sz="200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latin typeface="Times New Roman" panose="02020603050405020304" pitchFamily="18" charset="0"/>
                <a:ea typeface="宋体" panose="02010600030101010101" pitchFamily="2" charset="-122"/>
                <a:cs typeface="Times New Roman" panose="02020603050405020304" pitchFamily="18" charset="0"/>
              </a:rPr>
              <a:t>算出的。</a:t>
            </a:r>
          </a:p>
          <a:p>
            <a:pPr algn="just">
              <a:lnSpc>
                <a:spcPct val="120000"/>
              </a:lnSpc>
            </a:pPr>
            <a:endParaRPr lang="zh-TW" altLang="en-US" sz="2000">
              <a:cs typeface="Times New Roman" panose="02020603050405020304" pitchFamily="18" charset="0"/>
            </a:endParaRPr>
          </a:p>
        </p:txBody>
      </p:sp>
      <p:pic>
        <p:nvPicPr>
          <p:cNvPr id="109572" name="圖片 8">
            <a:extLst>
              <a:ext uri="{FF2B5EF4-FFF2-40B4-BE49-F238E27FC236}">
                <a16:creationId xmlns:a16="http://schemas.microsoft.com/office/drawing/2014/main" id="{E21698FF-D634-3A36-0F50-11063410A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394" t="31918" r="15454" b="11784"/>
          <a:stretch>
            <a:fillRect/>
          </a:stretch>
        </p:blipFill>
        <p:spPr bwMode="auto">
          <a:xfrm>
            <a:off x="684213" y="3205163"/>
            <a:ext cx="2422525"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圖片 9">
            <a:extLst>
              <a:ext uri="{FF2B5EF4-FFF2-40B4-BE49-F238E27FC236}">
                <a16:creationId xmlns:a16="http://schemas.microsoft.com/office/drawing/2014/main" id="{731E6A39-9352-EEC0-A4FE-E360C826D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940" t="26640" r="7880" b="16499"/>
          <a:stretch>
            <a:fillRect/>
          </a:stretch>
        </p:blipFill>
        <p:spPr bwMode="auto">
          <a:xfrm>
            <a:off x="3490913" y="3352800"/>
            <a:ext cx="2633662"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圖片 10">
            <a:extLst>
              <a:ext uri="{FF2B5EF4-FFF2-40B4-BE49-F238E27FC236}">
                <a16:creationId xmlns:a16="http://schemas.microsoft.com/office/drawing/2014/main" id="{2B1958F4-059C-25EE-D951-E6BF88E45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8182" t="26640" r="6876" b="24715"/>
          <a:stretch>
            <a:fillRect/>
          </a:stretch>
        </p:blipFill>
        <p:spPr bwMode="auto">
          <a:xfrm>
            <a:off x="6124575" y="3309938"/>
            <a:ext cx="256698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標題 1">
            <a:extLst>
              <a:ext uri="{FF2B5EF4-FFF2-40B4-BE49-F238E27FC236}">
                <a16:creationId xmlns:a16="http://schemas.microsoft.com/office/drawing/2014/main" id="{CEF0DBB3-95B5-93D3-5577-599038D3730B}"/>
              </a:ext>
            </a:extLst>
          </p:cNvPr>
          <p:cNvSpPr>
            <a:spLocks noGrp="1"/>
          </p:cNvSpPr>
          <p:nvPr>
            <p:ph type="title"/>
          </p:nvPr>
        </p:nvSpPr>
        <p:spPr/>
        <p:txBody>
          <a:bodyPr rtlCol="0">
            <a:normAutofit/>
          </a:bodyPr>
          <a:lstStyle/>
          <a:p>
            <a:pPr algn="just" fontAlgn="auto">
              <a:spcAft>
                <a:spcPts val="0"/>
              </a:spcAft>
              <a:defRPr/>
            </a:pPr>
            <a:r>
              <a:rPr lang="en-US" altLang="zh-TW" sz="3200" b="1" kern="100" dirty="0">
                <a:ea typeface="黑体" panose="02010600030101010101" pitchFamily="2" charset="-122"/>
                <a:cs typeface="Times New Roman" panose="02020603050405020304" pitchFamily="18" charset="0"/>
              </a:rPr>
              <a:t>XRD</a:t>
            </a:r>
            <a:r>
              <a:rPr lang="zh-CN" altLang="zh-TW" sz="3200" b="1" kern="100" dirty="0">
                <a:ea typeface="黑体" panose="02010600030101010101" pitchFamily="2" charset="-122"/>
                <a:cs typeface="Times New Roman" panose="02020603050405020304" pitchFamily="18" charset="0"/>
              </a:rPr>
              <a:t>衍射面密勒指数（或称衍射面指数）、</a:t>
            </a:r>
            <a:br>
              <a:rPr lang="en-US" altLang="zh-CN" sz="3200" b="1" kern="100" dirty="0">
                <a:ea typeface="黑体" panose="02010600030101010101" pitchFamily="2" charset="-122"/>
                <a:cs typeface="Times New Roman" panose="02020603050405020304" pitchFamily="18" charset="0"/>
              </a:rPr>
            </a:br>
            <a:r>
              <a:rPr lang="zh-CN" altLang="zh-TW" sz="3200" b="1" kern="100" dirty="0">
                <a:ea typeface="黑体" panose="02010600030101010101" pitchFamily="2" charset="-122"/>
                <a:cs typeface="Times New Roman" panose="02020603050405020304" pitchFamily="18" charset="0"/>
              </a:rPr>
              <a:t>面间距和衍射角之间的关系</a:t>
            </a:r>
            <a:endParaRPr lang="zh-TW" altLang="zh-TW" sz="3200" kern="100" dirty="0">
              <a:ea typeface="黑体" panose="02010600030101010101" pitchFamily="2"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7">
            <a:extLst>
              <a:ext uri="{FF2B5EF4-FFF2-40B4-BE49-F238E27FC236}">
                <a16:creationId xmlns:a16="http://schemas.microsoft.com/office/drawing/2014/main" id="{01DC07E2-844B-539C-8C3E-431CC0D8437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147E11A8-1C15-4C6E-A889-3E54B822855F}" type="slidenum">
              <a:rPr lang="en-US" altLang="zh-CN" sz="1200" b="1" smtClean="0">
                <a:latin typeface="微软雅黑" panose="020B0503020204020204" pitchFamily="34" charset="-122"/>
                <a:ea typeface="微软雅黑" panose="020B0503020204020204" pitchFamily="34" charset="-122"/>
              </a:rPr>
              <a:pPr>
                <a:spcBef>
                  <a:spcPct val="0"/>
                </a:spcBef>
                <a:buFontTx/>
                <a:buNone/>
              </a:pPr>
              <a:t>9</a:t>
            </a:fld>
            <a:endParaRPr lang="en-US" altLang="zh-CN" sz="1200" b="1">
              <a:latin typeface="微软雅黑" panose="020B0503020204020204" pitchFamily="34" charset="-122"/>
              <a:ea typeface="微软雅黑" panose="020B0503020204020204" pitchFamily="34" charset="-122"/>
            </a:endParaRPr>
          </a:p>
        </p:txBody>
      </p:sp>
      <p:sp>
        <p:nvSpPr>
          <p:cNvPr id="25603" name="Rectangle 2">
            <a:extLst>
              <a:ext uri="{FF2B5EF4-FFF2-40B4-BE49-F238E27FC236}">
                <a16:creationId xmlns:a16="http://schemas.microsoft.com/office/drawing/2014/main" id="{DB323869-DA41-C503-29FF-7F8189FF2DED}"/>
              </a:ext>
            </a:extLst>
          </p:cNvPr>
          <p:cNvSpPr>
            <a:spLocks noGrp="1" noRot="1"/>
          </p:cNvSpPr>
          <p:nvPr>
            <p:ph type="title"/>
          </p:nvPr>
        </p:nvSpPr>
        <p:spPr>
          <a:xfrm>
            <a:off x="301625" y="125413"/>
            <a:ext cx="8540750" cy="1143000"/>
          </a:xfrm>
        </p:spPr>
        <p:txBody>
          <a:bodyPr/>
          <a:lstStyle/>
          <a:p>
            <a:pPr eaLnBrk="1" hangingPunct="1"/>
            <a:r>
              <a:rPr lang="zh-CN" altLang="en-US" sz="4000" b="1">
                <a:solidFill>
                  <a:srgbClr val="7030A0"/>
                </a:solidFill>
                <a:latin typeface="微软雅黑" panose="020B0503020204020204" pitchFamily="34" charset="-122"/>
                <a:ea typeface="微软雅黑" panose="020B0503020204020204" pitchFamily="34" charset="-122"/>
              </a:rPr>
              <a:t>系统内能与原子间距</a:t>
            </a:r>
          </a:p>
        </p:txBody>
      </p:sp>
      <p:sp>
        <p:nvSpPr>
          <p:cNvPr id="25604" name="Rectangle 3">
            <a:extLst>
              <a:ext uri="{FF2B5EF4-FFF2-40B4-BE49-F238E27FC236}">
                <a16:creationId xmlns:a16="http://schemas.microsoft.com/office/drawing/2014/main" id="{5765FC48-492F-CC9C-D5E2-FBA4C7CB9A87}"/>
              </a:ext>
            </a:extLst>
          </p:cNvPr>
          <p:cNvSpPr>
            <a:spLocks noGrp="1" noRot="1"/>
          </p:cNvSpPr>
          <p:nvPr>
            <p:ph type="body" sz="half" idx="3"/>
          </p:nvPr>
        </p:nvSpPr>
        <p:spPr>
          <a:xfrm>
            <a:off x="3960813" y="1535113"/>
            <a:ext cx="4787900" cy="4270375"/>
          </a:xfrm>
        </p:spPr>
        <p:txBody>
          <a:bodyPr/>
          <a:lstStyle/>
          <a:p>
            <a:pPr eaLnBrk="1" hangingPunct="1"/>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自由原子：</a:t>
            </a:r>
          </a:p>
          <a:p>
            <a:pPr lvl="1" eaLnBrk="1" hangingPunct="1"/>
            <a:r>
              <a:rPr lang="zh-CN" altLang="en-US" sz="2400" b="1">
                <a:latin typeface="微软雅黑" panose="020B0503020204020204" pitchFamily="34" charset="-122"/>
                <a:ea typeface="微软雅黑" panose="020B0503020204020204" pitchFamily="34" charset="-122"/>
                <a:cs typeface="Times New Roman" panose="02020603050405020304" pitchFamily="18" charset="0"/>
              </a:rPr>
              <a:t>距离很远，系统内能为零</a:t>
            </a:r>
          </a:p>
          <a:p>
            <a:pPr eaLnBrk="1" hangingPunct="1"/>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凝聚过程：</a:t>
            </a:r>
          </a:p>
          <a:p>
            <a:pPr lvl="1" eaLnBrk="1" hangingPunct="1"/>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原子距离减小，系统体积减小，系统内能开始逐渐下降</a:t>
            </a:r>
          </a:p>
          <a:p>
            <a:pPr lvl="1" eaLnBrk="1" hangingPunct="1"/>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原子距离</a:t>
            </a:r>
            <a:r>
              <a:rPr lang="en-US" altLang="zh-CN" sz="2400" b="1" i="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baseline="-250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，系统体积</a:t>
            </a:r>
            <a:r>
              <a:rPr lang="en-US" altLang="zh-CN" sz="2400" b="1" i="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1" baseline="-250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时，内能达到最小值</a:t>
            </a:r>
            <a:r>
              <a:rPr lang="en-US" altLang="zh-CN" sz="24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a:t>
            </a:r>
          </a:p>
          <a:p>
            <a:pPr lvl="1" eaLnBrk="1" hangingPunct="1"/>
            <a:r>
              <a:rPr lang="zh-CN" altLang="en-US" sz="2400" b="1">
                <a:latin typeface="Times New Roman" panose="02020603050405020304" pitchFamily="18" charset="0"/>
                <a:ea typeface="微软雅黑" panose="020B0503020204020204" pitchFamily="34" charset="-122"/>
                <a:cs typeface="Times New Roman" panose="02020603050405020304" pitchFamily="18" charset="0"/>
              </a:rPr>
              <a:t>原子距离继续减小，系统内能反而增加，而且增长速度很快</a:t>
            </a:r>
          </a:p>
        </p:txBody>
      </p:sp>
      <p:pic>
        <p:nvPicPr>
          <p:cNvPr id="25605" name="图片 3">
            <a:extLst>
              <a:ext uri="{FF2B5EF4-FFF2-40B4-BE49-F238E27FC236}">
                <a16:creationId xmlns:a16="http://schemas.microsoft.com/office/drawing/2014/main" id="{AEDAEC96-0655-1272-1AF1-CC28C8221A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068388"/>
            <a:ext cx="3240088" cy="545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4">
            <a:extLst>
              <a:ext uri="{FF2B5EF4-FFF2-40B4-BE49-F238E27FC236}">
                <a16:creationId xmlns:a16="http://schemas.microsoft.com/office/drawing/2014/main" id="{0A4FDA5D-2740-7671-DE91-A9EEA1754361}"/>
              </a:ext>
            </a:extLst>
          </p:cNvPr>
          <p:cNvSpPr txBox="1">
            <a:spLocks noChangeArrowheads="1"/>
          </p:cNvSpPr>
          <p:nvPr/>
        </p:nvSpPr>
        <p:spPr bwMode="auto">
          <a:xfrm>
            <a:off x="3419475" y="2555875"/>
            <a:ext cx="288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sz="1800" b="1"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07" name="TextBox 14">
            <a:extLst>
              <a:ext uri="{FF2B5EF4-FFF2-40B4-BE49-F238E27FC236}">
                <a16:creationId xmlns:a16="http://schemas.microsoft.com/office/drawing/2014/main" id="{80CD10FC-6BEB-1C95-BB75-3D2ABBA7DD29}"/>
              </a:ext>
            </a:extLst>
          </p:cNvPr>
          <p:cNvSpPr txBox="1">
            <a:spLocks noChangeArrowheads="1"/>
          </p:cNvSpPr>
          <p:nvPr/>
        </p:nvSpPr>
        <p:spPr bwMode="auto">
          <a:xfrm>
            <a:off x="1331913" y="2349500"/>
            <a:ext cx="576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1800" b="1" baseline="-2500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1800" b="1" baseline="-25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49F00E27-F074-162A-9290-19878511A0B4}"/>
              </a:ext>
            </a:extLst>
          </p:cNvPr>
          <p:cNvSpPr/>
          <p:nvPr/>
        </p:nvSpPr>
        <p:spPr>
          <a:xfrm>
            <a:off x="539750" y="3644900"/>
            <a:ext cx="3600450" cy="2879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13438</TotalTime>
  <Words>5557</Words>
  <Application>Microsoft Office PowerPoint</Application>
  <PresentationFormat>On-screen Show (4:3)</PresentationFormat>
  <Paragraphs>875</Paragraphs>
  <Slides>82</Slides>
  <Notes>12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4</vt:i4>
      </vt:variant>
      <vt:variant>
        <vt:lpstr>Slide Titles</vt:lpstr>
      </vt:variant>
      <vt:variant>
        <vt:i4>82</vt:i4>
      </vt:variant>
    </vt:vector>
  </HeadingPairs>
  <TitlesOfParts>
    <vt:vector size="98" baseType="lpstr">
      <vt:lpstr>宋体</vt:lpstr>
      <vt:lpstr>微软雅黑</vt:lpstr>
      <vt:lpstr>楷体_GB2312</vt:lpstr>
      <vt:lpstr>黑体</vt:lpstr>
      <vt:lpstr>Aptos</vt:lpstr>
      <vt:lpstr>Arial</vt:lpstr>
      <vt:lpstr>Calibri</vt:lpstr>
      <vt:lpstr>Cambria Math</vt:lpstr>
      <vt:lpstr>Symbol</vt:lpstr>
      <vt:lpstr>Times New Roman</vt:lpstr>
      <vt:lpstr>Wingdings</vt:lpstr>
      <vt:lpstr>Office 主题</vt:lpstr>
      <vt:lpstr>Equation</vt:lpstr>
      <vt:lpstr>MathType 7.0 Equation</vt:lpstr>
      <vt:lpstr>公式</vt:lpstr>
      <vt:lpstr>Photo Editor Photo</vt:lpstr>
      <vt:lpstr>第一章概念之间的关系</vt:lpstr>
      <vt:lpstr>晶面间距计算</vt:lpstr>
      <vt:lpstr>晶面间距计算</vt:lpstr>
      <vt:lpstr>晶面间距计算</vt:lpstr>
      <vt:lpstr>晶面间距计算</vt:lpstr>
      <vt:lpstr>第二章 固体的结合</vt:lpstr>
      <vt:lpstr>第二章 固体的结合</vt:lpstr>
      <vt:lpstr>PowerPoint Presentation</vt:lpstr>
      <vt:lpstr>系统内能与原子间距</vt:lpstr>
      <vt:lpstr>互动环节</vt:lpstr>
      <vt:lpstr>系统内能与原子间距</vt:lpstr>
      <vt:lpstr>系统内能与原子间距</vt:lpstr>
      <vt:lpstr>第二章 固体的结合</vt:lpstr>
      <vt:lpstr>PowerPoint Presentation</vt:lpstr>
      <vt:lpstr>PowerPoint Presentation</vt:lpstr>
      <vt:lpstr>PowerPoint Presentation</vt:lpstr>
      <vt:lpstr>晶体结合的量子理论——分子轨道法</vt:lpstr>
      <vt:lpstr>PowerPoint Presentation</vt:lpstr>
      <vt:lpstr>PowerPoint Presentation</vt:lpstr>
      <vt:lpstr>PowerPoint Presentation</vt:lpstr>
      <vt:lpstr>分子轨道-单电子被两个原子共享</vt:lpstr>
      <vt:lpstr>PowerPoint Presentation</vt:lpstr>
      <vt:lpstr>PowerPoint Presentation</vt:lpstr>
      <vt:lpstr>PowerPoint Presentation</vt:lpstr>
      <vt:lpstr>电离度</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第二章 固体的结合</vt:lpstr>
      <vt:lpstr>离子晶体</vt:lpstr>
      <vt:lpstr>离子晶体</vt:lpstr>
      <vt:lpstr>PowerPoint Presentation</vt:lpstr>
      <vt:lpstr>离子晶体的结合能</vt:lpstr>
      <vt:lpstr>马德隆常数与晶格形式的关系</vt:lpstr>
      <vt:lpstr>PowerPoint Presentation</vt:lpstr>
      <vt:lpstr>离子性结合的特点</vt:lpstr>
      <vt:lpstr>第二章 固体的结合</vt:lpstr>
      <vt:lpstr>共价结合</vt:lpstr>
      <vt:lpstr>C原子可形成不同的共价结合</vt:lpstr>
      <vt:lpstr>共价结合</vt:lpstr>
      <vt:lpstr>PowerPoint Presentation</vt:lpstr>
      <vt:lpstr>共价键的饱和性和方向性</vt:lpstr>
      <vt:lpstr>半导体晶体材料</vt:lpstr>
      <vt:lpstr>第二章 固体的结合</vt:lpstr>
      <vt:lpstr>金属性结合——金属键</vt:lpstr>
      <vt:lpstr>金属性结合——金属键</vt:lpstr>
      <vt:lpstr>PowerPoint Presentation</vt:lpstr>
      <vt:lpstr>金属的特性</vt:lpstr>
      <vt:lpstr>PowerPoint Presentation</vt:lpstr>
      <vt:lpstr>第二章 固体的结合</vt:lpstr>
      <vt:lpstr>PowerPoint Presentation</vt:lpstr>
      <vt:lpstr>PowerPoint Presentation</vt:lpstr>
      <vt:lpstr>氢 键</vt:lpstr>
      <vt:lpstr>学术前沿：异质外延</vt:lpstr>
      <vt:lpstr>学术前沿：范德华外延</vt:lpstr>
      <vt:lpstr>非晶衬底上外延晶体</vt:lpstr>
      <vt:lpstr>同质衬底范德华外延</vt:lpstr>
      <vt:lpstr>成键类型</vt:lpstr>
      <vt:lpstr>原子负电性规定</vt:lpstr>
      <vt:lpstr>原子对价电子的束缚强度</vt:lpstr>
      <vt:lpstr>负电性对元素晶体结合的影响</vt:lpstr>
      <vt:lpstr>IV族元素晶体的变化性</vt:lpstr>
      <vt:lpstr>负电性对元素晶体结合的影响</vt:lpstr>
      <vt:lpstr>化合物晶体</vt:lpstr>
      <vt:lpstr>化合物晶体</vt:lpstr>
      <vt:lpstr>本章主要知识点</vt:lpstr>
      <vt:lpstr>补充材料</vt:lpstr>
      <vt:lpstr>晶面间距计算</vt:lpstr>
      <vt:lpstr>晶面间距计算</vt:lpstr>
      <vt:lpstr>XRD衍射面密勒指数（或称衍射面指数）、 面间距和衍射角之间的关系</vt:lpstr>
      <vt:lpstr>XRD衍射面密勒指数（或称衍射面指数）、 面间距和衍射角之间的关系</vt:lpstr>
      <vt:lpstr>XRD衍射面密勒指数（或称衍射面指数）、 面间距和衍射角之间的关系</vt:lpstr>
      <vt:lpstr>XRD衍射面密勒指数（或称衍射面指数）、 面间距和衍射角之间的关系</vt:lpstr>
      <vt:lpstr>XRD衍射面密勒指数（或称衍射面指数）、 面间距和衍射角之间的关系</vt:lpstr>
      <vt:lpstr>XRD衍射面密勒指数（或称衍射面指数）、 面间距和衍射角之间的关系</vt:lpstr>
      <vt:lpstr>XRD衍射面密勒指数（或称衍射面指数）、 面间距和衍射角之间的关系</vt:lpstr>
      <vt:lpstr>XRD衍射面密勒指数（或称衍射面指数）、 面间距和衍射角之间的关系</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 固体物理与电子技术革命</dc:title>
  <dc:creator>User</dc:creator>
  <cp:lastModifiedBy>Man Fong Lio</cp:lastModifiedBy>
  <cp:revision>1423</cp:revision>
  <dcterms:created xsi:type="dcterms:W3CDTF">2007-09-11T03:13:43Z</dcterms:created>
  <dcterms:modified xsi:type="dcterms:W3CDTF">2024-07-18T09:25:16Z</dcterms:modified>
</cp:coreProperties>
</file>